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1" r:id="rId2"/>
    <p:sldId id="2134805016" r:id="rId3"/>
    <p:sldId id="2134805540" r:id="rId4"/>
    <p:sldId id="2134805002" r:id="rId5"/>
    <p:sldId id="2147348338" r:id="rId6"/>
    <p:sldId id="2134805541" r:id="rId7"/>
    <p:sldId id="2134805008" r:id="rId8"/>
    <p:sldId id="2142533343" r:id="rId9"/>
    <p:sldId id="279" r:id="rId10"/>
    <p:sldId id="2134804997" r:id="rId11"/>
    <p:sldId id="2147348337" r:id="rId12"/>
    <p:sldId id="2134805009" r:id="rId13"/>
    <p:sldId id="2134805542" r:id="rId14"/>
    <p:sldId id="402" r:id="rId15"/>
    <p:sldId id="2134805012" r:id="rId16"/>
    <p:sldId id="2147348339" r:id="rId17"/>
    <p:sldId id="2134805014" r:id="rId18"/>
    <p:sldId id="2134805543" r:id="rId19"/>
    <p:sldId id="2134805019" r:id="rId20"/>
    <p:sldId id="258" r:id="rId21"/>
    <p:sldId id="359" r:id="rId22"/>
    <p:sldId id="620" r:id="rId23"/>
    <p:sldId id="2134805010" r:id="rId24"/>
    <p:sldId id="2134805017" r:id="rId25"/>
    <p:sldId id="2134805018" r:id="rId26"/>
    <p:sldId id="2147348418" r:id="rId27"/>
    <p:sldId id="2147348419" r:id="rId28"/>
    <p:sldId id="2147348417" r:id="rId29"/>
    <p:sldId id="4183" r:id="rId30"/>
    <p:sldId id="2142533465" r:id="rId31"/>
    <p:sldId id="2134805544" r:id="rId32"/>
  </p:sldIdLst>
  <p:sldSz cx="12195175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orient="horz" pos="3793">
          <p15:clr>
            <a:srgbClr val="A4A3A4"/>
          </p15:clr>
        </p15:guide>
        <p15:guide id="6" pos="303">
          <p15:clr>
            <a:srgbClr val="A4A3A4"/>
          </p15:clr>
        </p15:guide>
        <p15:guide id="7" pos="7379">
          <p15:clr>
            <a:srgbClr val="A4A3A4"/>
          </p15:clr>
        </p15:guide>
        <p15:guide id="9" orient="horz" pos="981" userDrawn="1">
          <p15:clr>
            <a:srgbClr val="A4A3A4"/>
          </p15:clr>
        </p15:guide>
        <p15:guide id="10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na Virtanen" initials="SV" lastIdx="1" clrIdx="0"/>
  <p:cmAuthor id="1" name="Tuuli Oja" initials="TO" lastIdx="4" clrIdx="1">
    <p:extLst>
      <p:ext uri="{19B8F6BF-5375-455C-9EA6-DF929625EA0E}">
        <p15:presenceInfo xmlns:p15="http://schemas.microsoft.com/office/powerpoint/2012/main" userId="S::tuuli.oja@valmet.com::6f1e5a78-36f9-4e90-a0b9-fadad1d4ed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7"/>
    <a:srgbClr val="ECEDEF"/>
    <a:srgbClr val="F1F2F6"/>
    <a:srgbClr val="F3F4F6"/>
    <a:srgbClr val="F2F2F2"/>
    <a:srgbClr val="50B948"/>
    <a:srgbClr val="4C4D4F"/>
    <a:srgbClr val="E8E1D5"/>
    <a:srgbClr val="008ABA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2647" autoAdjust="0"/>
  </p:normalViewPr>
  <p:slideViewPr>
    <p:cSldViewPr>
      <p:cViewPr varScale="1">
        <p:scale>
          <a:sx n="118" d="100"/>
          <a:sy n="118" d="100"/>
        </p:scale>
        <p:origin x="138" y="108"/>
      </p:cViewPr>
      <p:guideLst>
        <p:guide orient="horz" pos="2160"/>
        <p:guide orient="horz" pos="3793"/>
        <p:guide pos="303"/>
        <p:guide pos="7379"/>
        <p:guide orient="horz" pos="981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00"/>
    </p:cViewPr>
  </p:sorterViewPr>
  <p:notesViewPr>
    <p:cSldViewPr>
      <p:cViewPr varScale="1">
        <p:scale>
          <a:sx n="79" d="100"/>
          <a:sy n="79" d="100"/>
        </p:scale>
        <p:origin x="340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sv-SE" sz="1200"/>
              <a:t>Energy /ton paper [kWh/ton] </a:t>
            </a:r>
          </a:p>
        </c:rich>
      </c:tx>
      <c:layout>
        <c:manualLayout>
          <c:xMode val="edge"/>
          <c:yMode val="edge"/>
          <c:x val="9.2407337971642439E-2"/>
          <c:y val="2.57151799397298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800705467372132E-2"/>
          <c:y val="0.12848805064816779"/>
          <c:w val="0.92239858906525574"/>
          <c:h val="0.780818773166716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4776670419272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F7-B145-943A-70D63FA0B071}"/>
                </c:ext>
              </c:extLst>
            </c:dLbl>
            <c:dLbl>
              <c:idx val="1"/>
              <c:layout>
                <c:manualLayout>
                  <c:x val="-3.5273368606701938E-3"/>
                  <c:y val="1.4776670419272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F7-B145-943A-70D63FA0B071}"/>
                </c:ext>
              </c:extLst>
            </c:dLbl>
            <c:dLbl>
              <c:idx val="2"/>
              <c:layout>
                <c:manualLayout>
                  <c:x val="0"/>
                  <c:y val="1.47766704192721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F7-B145-943A-70D63FA0B071}"/>
                </c:ext>
              </c:extLst>
            </c:dLbl>
            <c:dLbl>
              <c:idx val="3"/>
              <c:layout>
                <c:manualLayout>
                  <c:x val="0"/>
                  <c:y val="1.11460388666254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F7-B145-943A-70D63FA0B071}"/>
                </c:ext>
              </c:extLst>
            </c:dLbl>
            <c:dLbl>
              <c:idx val="4"/>
              <c:layout>
                <c:manualLayout>
                  <c:x val="0"/>
                  <c:y val="1.84073019719189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F7-B145-943A-70D63FA0B071}"/>
                </c:ext>
              </c:extLst>
            </c:dLbl>
            <c:dLbl>
              <c:idx val="5"/>
              <c:layout>
                <c:manualLayout>
                  <c:x val="0"/>
                  <c:y val="1.11460388666254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F7-B145-943A-70D63FA0B071}"/>
                </c:ext>
              </c:extLst>
            </c:dLbl>
            <c:dLbl>
              <c:idx val="6"/>
              <c:layout>
                <c:manualLayout>
                  <c:x val="-1.2933419081163168E-16"/>
                  <c:y val="1.11460388666253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F7-B145-943A-70D63FA0B0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Energy!$A$2:$G$2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2006</c:v>
                </c:pt>
                <c:pt idx="3">
                  <c:v>2010</c:v>
                </c:pt>
                <c:pt idx="4">
                  <c:v>2011</c:v>
                </c:pt>
                <c:pt idx="5">
                  <c:v>2015</c:v>
                </c:pt>
                <c:pt idx="6">
                  <c:v>2022</c:v>
                </c:pt>
              </c:numCache>
            </c:numRef>
          </c:cat>
          <c:val>
            <c:numRef>
              <c:f>Energy!$A$3:$G$3</c:f>
              <c:numCache>
                <c:formatCode>General</c:formatCode>
                <c:ptCount val="7"/>
                <c:pt idx="0">
                  <c:v>3330</c:v>
                </c:pt>
                <c:pt idx="1">
                  <c:v>3106</c:v>
                </c:pt>
                <c:pt idx="2">
                  <c:v>2850</c:v>
                </c:pt>
                <c:pt idx="3">
                  <c:v>2150</c:v>
                </c:pt>
                <c:pt idx="4">
                  <c:v>1960</c:v>
                </c:pt>
                <c:pt idx="5">
                  <c:v>1800</c:v>
                </c:pt>
                <c:pt idx="6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C-4BE1-9918-77D23EA7AC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71892400"/>
        <c:axId val="7718927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Energy!$A$2:$G$2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1990</c:v>
                      </c:pt>
                      <c:pt idx="1">
                        <c:v>2000</c:v>
                      </c:pt>
                      <c:pt idx="2">
                        <c:v>2006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2015</c:v>
                      </c:pt>
                      <c:pt idx="6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Energy!$A$4:$G$4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A1C-4BE1-9918-77D23EA7ACAC}"/>
                  </c:ext>
                </c:extLst>
              </c15:ser>
            </c15:filteredBarSeries>
          </c:ext>
        </c:extLst>
      </c:barChart>
      <c:catAx>
        <c:axId val="77189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1892728"/>
        <c:crosses val="autoZero"/>
        <c:auto val="1"/>
        <c:lblAlgn val="ctr"/>
        <c:lblOffset val="100"/>
        <c:noMultiLvlLbl val="0"/>
      </c:catAx>
      <c:valAx>
        <c:axId val="771892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189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200" b="0" i="0" u="none" strike="noStrike" kern="1200" baseline="0" noProof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GB" sz="1200" noProof="0"/>
              <a:t>Water /ton paper [m</a:t>
            </a:r>
            <a:r>
              <a:rPr lang="en-GB" sz="1200" baseline="30000" noProof="0"/>
              <a:t>3</a:t>
            </a:r>
            <a:r>
              <a:rPr lang="en-GB" sz="1200" noProof="0"/>
              <a:t>/ton]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200" b="0" i="0" u="none" strike="noStrike" kern="1200" baseline="0" noProof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16677385145396E-17"/>
                  <c:y val="7.60434606789151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53-0245-8161-7E415E747F86}"/>
                </c:ext>
              </c:extLst>
            </c:dLbl>
            <c:dLbl>
              <c:idx val="1"/>
              <c:layout>
                <c:manualLayout>
                  <c:x val="-3.233354770290792E-17"/>
                  <c:y val="3.93074893364442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53-0245-8161-7E415E747F86}"/>
                </c:ext>
              </c:extLst>
            </c:dLbl>
            <c:dLbl>
              <c:idx val="2"/>
              <c:layout>
                <c:manualLayout>
                  <c:x val="0"/>
                  <c:y val="1.12779432021386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53-0245-8161-7E415E747F86}"/>
                </c:ext>
              </c:extLst>
            </c:dLbl>
            <c:dLbl>
              <c:idx val="3"/>
              <c:layout>
                <c:manualLayout>
                  <c:x val="0"/>
                  <c:y val="1.12779432021386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53-0245-8161-7E415E747F86}"/>
                </c:ext>
              </c:extLst>
            </c:dLbl>
            <c:dLbl>
              <c:idx val="4"/>
              <c:layout>
                <c:manualLayout>
                  <c:x val="-1.2933419081163168E-16"/>
                  <c:y val="7.60434606789154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53-0245-8161-7E415E747F86}"/>
                </c:ext>
              </c:extLst>
            </c:dLbl>
            <c:dLbl>
              <c:idx val="5"/>
              <c:layout>
                <c:manualLayout>
                  <c:x val="0"/>
                  <c:y val="3.9307489336442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53-0245-8161-7E415E747F86}"/>
                </c:ext>
              </c:extLst>
            </c:dLbl>
            <c:dLbl>
              <c:idx val="6"/>
              <c:layout>
                <c:manualLayout>
                  <c:x val="0"/>
                  <c:y val="3.93074893364442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53-0245-8161-7E415E747F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Water!$A$2:$G$2</c:f>
              <c:numCache>
                <c:formatCode>General</c:formatCode>
                <c:ptCount val="7"/>
                <c:pt idx="0">
                  <c:v>1990</c:v>
                </c:pt>
                <c:pt idx="1">
                  <c:v>2000</c:v>
                </c:pt>
                <c:pt idx="2">
                  <c:v>2006</c:v>
                </c:pt>
                <c:pt idx="3">
                  <c:v>2010</c:v>
                </c:pt>
                <c:pt idx="4">
                  <c:v>2011</c:v>
                </c:pt>
                <c:pt idx="5">
                  <c:v>2015</c:v>
                </c:pt>
                <c:pt idx="6">
                  <c:v>2022</c:v>
                </c:pt>
              </c:numCache>
            </c:numRef>
          </c:cat>
          <c:val>
            <c:numRef>
              <c:f>Water!$A$3:$G$3</c:f>
              <c:numCache>
                <c:formatCode>General</c:formatCode>
                <c:ptCount val="7"/>
                <c:pt idx="0">
                  <c:v>12</c:v>
                </c:pt>
                <c:pt idx="1">
                  <c:v>7</c:v>
                </c:pt>
                <c:pt idx="2">
                  <c:v>5.5</c:v>
                </c:pt>
                <c:pt idx="3">
                  <c:v>4.5</c:v>
                </c:pt>
                <c:pt idx="4">
                  <c:v>4</c:v>
                </c:pt>
                <c:pt idx="5">
                  <c:v>3.6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0-4845-A0D5-CF1FB2978A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75415768"/>
        <c:axId val="684533416"/>
      </c:barChart>
      <c:catAx>
        <c:axId val="77541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533416"/>
        <c:crosses val="autoZero"/>
        <c:auto val="1"/>
        <c:lblAlgn val="ctr"/>
        <c:lblOffset val="100"/>
        <c:noMultiLvlLbl val="0"/>
      </c:catAx>
      <c:valAx>
        <c:axId val="684533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5415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Research and development expenses (EUR million)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60</c:v>
                </c:pt>
                <c:pt idx="1">
                  <c:v>42</c:v>
                </c:pt>
                <c:pt idx="2">
                  <c:v>50</c:v>
                </c:pt>
                <c:pt idx="3">
                  <c:v>64</c:v>
                </c:pt>
                <c:pt idx="4">
                  <c:v>64</c:v>
                </c:pt>
                <c:pt idx="5">
                  <c:v>66</c:v>
                </c:pt>
                <c:pt idx="6">
                  <c:v>71</c:v>
                </c:pt>
                <c:pt idx="7">
                  <c:v>75</c:v>
                </c:pt>
                <c:pt idx="8">
                  <c:v>82</c:v>
                </c:pt>
                <c:pt idx="9">
                  <c:v>95</c:v>
                </c:pt>
                <c:pt idx="10">
                  <c:v>114</c:v>
                </c:pt>
                <c:pt idx="11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A-49CF-8081-606954FB7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1758048"/>
        <c:axId val="58175837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of net sales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40260746095272E-2"/>
                  <c:y val="-3.6984352773826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45-4486-8012-8F7721C227A5}"/>
                </c:ext>
              </c:extLst>
            </c:dLbl>
            <c:dLbl>
              <c:idx val="1"/>
              <c:layout>
                <c:manualLayout>
                  <c:x val="-2.7817931746660553E-2"/>
                  <c:y val="-3.982930298719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45-4486-8012-8F7721C227A5}"/>
                </c:ext>
              </c:extLst>
            </c:dLbl>
            <c:dLbl>
              <c:idx val="2"/>
              <c:layout>
                <c:manualLayout>
                  <c:x val="-2.4426184997084523E-2"/>
                  <c:y val="-3.982930298719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45-4486-8012-8F7721C227A5}"/>
                </c:ext>
              </c:extLst>
            </c:dLbl>
            <c:dLbl>
              <c:idx val="3"/>
              <c:layout>
                <c:manualLayout>
                  <c:x val="-3.0079096246377949E-2"/>
                  <c:y val="-3.12944523470839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45-4486-8012-8F7721C227A5}"/>
                </c:ext>
              </c:extLst>
            </c:dLbl>
            <c:dLbl>
              <c:idx val="4"/>
              <c:layout>
                <c:manualLayout>
                  <c:x val="-2.894851399651923E-2"/>
                  <c:y val="-2.8449502133712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45-4486-8012-8F7721C227A5}"/>
                </c:ext>
              </c:extLst>
            </c:dLbl>
            <c:dLbl>
              <c:idx val="5"/>
              <c:layout>
                <c:manualLayout>
                  <c:x val="-2.7817931746660637E-2"/>
                  <c:y val="-3.982930298719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45-4486-8012-8F7721C227A5}"/>
                </c:ext>
              </c:extLst>
            </c:dLbl>
            <c:dLbl>
              <c:idx val="6"/>
              <c:layout>
                <c:manualLayout>
                  <c:x val="-2.7817931746660553E-2"/>
                  <c:y val="-3.982930298719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45-4486-8012-8F7721C227A5}"/>
                </c:ext>
              </c:extLst>
            </c:dLbl>
            <c:dLbl>
              <c:idx val="7"/>
              <c:layout>
                <c:manualLayout>
                  <c:x val="-3.3470842995953938E-2"/>
                  <c:y val="-3.982930298719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45-4486-8012-8F7721C227A5}"/>
                </c:ext>
              </c:extLst>
            </c:dLbl>
            <c:dLbl>
              <c:idx val="8"/>
              <c:layout>
                <c:manualLayout>
                  <c:x val="-3.2340260746095265E-2"/>
                  <c:y val="-5.6899004267425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45-4486-8012-8F7721C227A5}"/>
                </c:ext>
              </c:extLst>
            </c:dLbl>
            <c:dLbl>
              <c:idx val="9"/>
              <c:layout>
                <c:manualLayout>
                  <c:x val="-2.55567672469432E-2"/>
                  <c:y val="-5.40540540540540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45-4486-8012-8F7721C227A5}"/>
                </c:ext>
              </c:extLst>
            </c:dLbl>
            <c:dLbl>
              <c:idx val="10"/>
              <c:layout>
                <c:manualLayout>
                  <c:x val="-2.4426184997084689E-2"/>
                  <c:y val="-4.2674253200568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45-4486-8012-8F7721C227A5}"/>
                </c:ext>
              </c:extLst>
            </c:dLbl>
            <c:dLbl>
              <c:idx val="11"/>
              <c:layout>
                <c:manualLayout>
                  <c:x val="-2.2165020497367332E-2"/>
                  <c:y val="-3.6984352773826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43-42DB-A35D-046E30014F0E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Sheet1!$C$2:$C$13</c:f>
              <c:numCache>
                <c:formatCode>0.00%</c:formatCode>
                <c:ptCount val="12"/>
                <c:pt idx="0">
                  <c:v>2.3E-2</c:v>
                </c:pt>
                <c:pt idx="1">
                  <c:v>1.7000000000000001E-2</c:v>
                </c:pt>
                <c:pt idx="2" formatCode="0%">
                  <c:v>0.02</c:v>
                </c:pt>
                <c:pt idx="3">
                  <c:v>2.1999999999999999E-2</c:v>
                </c:pt>
                <c:pt idx="4">
                  <c:v>2.1000000000000001E-2</c:v>
                </c:pt>
                <c:pt idx="5" formatCode="0%">
                  <c:v>0.02</c:v>
                </c:pt>
                <c:pt idx="6" formatCode="0%">
                  <c:v>0.02</c:v>
                </c:pt>
                <c:pt idx="7" formatCode="0%">
                  <c:v>0.02</c:v>
                </c:pt>
                <c:pt idx="8" formatCode="0%">
                  <c:v>0.02</c:v>
                </c:pt>
                <c:pt idx="9">
                  <c:v>1.9E-2</c:v>
                </c:pt>
                <c:pt idx="10">
                  <c:v>2.1000000000000001E-2</c:v>
                </c:pt>
                <c:pt idx="11">
                  <c:v>2.3E-2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6A-49CF-8081-606954FB7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1771496"/>
        <c:axId val="581765920"/>
      </c:lineChart>
      <c:catAx>
        <c:axId val="5817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758376"/>
        <c:crosses val="autoZero"/>
        <c:auto val="1"/>
        <c:lblAlgn val="ctr"/>
        <c:lblOffset val="100"/>
        <c:noMultiLvlLbl val="0"/>
      </c:catAx>
      <c:valAx>
        <c:axId val="581758376"/>
        <c:scaling>
          <c:orientation val="minMax"/>
          <c:max val="120"/>
        </c:scaling>
        <c:delete val="0"/>
        <c:axPos val="l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758048"/>
        <c:crosses val="autoZero"/>
        <c:crossBetween val="between"/>
      </c:valAx>
      <c:valAx>
        <c:axId val="581765920"/>
        <c:scaling>
          <c:orientation val="minMax"/>
          <c:max val="3.0000000000000006E-2"/>
        </c:scaling>
        <c:delete val="0"/>
        <c:axPos val="r"/>
        <c:numFmt formatCode="0.0%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771496"/>
        <c:crosses val="max"/>
        <c:crossBetween val="between"/>
      </c:valAx>
      <c:catAx>
        <c:axId val="581771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1765920"/>
        <c:crosses val="autoZero"/>
        <c:auto val="1"/>
        <c:lblAlgn val="ctr"/>
        <c:lblOffset val="100"/>
        <c:noMultiLvlLbl val="0"/>
      </c:catAx>
      <c:spPr>
        <a:solidFill>
          <a:srgbClr val="ECEDEF">
            <a:alpha val="50196"/>
          </a:srgb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 tax expense (EUR million)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94D90B-0EC2-4D02-B4BB-5E12F934CA21}" type="VALUE">
                      <a:rPr lang="en-US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72-4014-907D-0B5AB620B9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</c:v>
                </c:pt>
                <c:pt idx="1">
                  <c:v>21</c:v>
                </c:pt>
                <c:pt idx="2">
                  <c:v>30</c:v>
                </c:pt>
                <c:pt idx="3">
                  <c:v>54</c:v>
                </c:pt>
                <c:pt idx="4">
                  <c:v>36</c:v>
                </c:pt>
                <c:pt idx="5">
                  <c:v>53</c:v>
                </c:pt>
                <c:pt idx="6">
                  <c:v>67</c:v>
                </c:pt>
                <c:pt idx="7">
                  <c:v>75</c:v>
                </c:pt>
                <c:pt idx="8">
                  <c:v>99</c:v>
                </c:pt>
                <c:pt idx="9">
                  <c:v>94</c:v>
                </c:pt>
                <c:pt idx="10">
                  <c:v>114</c:v>
                </c:pt>
                <c:pt idx="1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A-49CF-8081-606954FB7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1758048"/>
        <c:axId val="581758376"/>
      </c:barChart>
      <c:catAx>
        <c:axId val="5817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758376"/>
        <c:crosses val="autoZero"/>
        <c:auto val="1"/>
        <c:lblAlgn val="ctr"/>
        <c:lblOffset val="100"/>
        <c:noMultiLvlLbl val="0"/>
      </c:catAx>
      <c:valAx>
        <c:axId val="581758376"/>
        <c:scaling>
          <c:orientation val="minMax"/>
          <c:max val="120"/>
        </c:scaling>
        <c:delete val="0"/>
        <c:axPos val="l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758048"/>
        <c:crosses val="autoZero"/>
        <c:crossBetween val="between"/>
      </c:valAx>
      <c:spPr>
        <a:solidFill>
          <a:srgbClr val="ECEDEF">
            <a:alpha val="50196"/>
          </a:srgb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image" Target="../media/image18.jpg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image" Target="../media/image18.jpg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9C721-0BDA-4277-8BD0-39F0D509941D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6C64906-FE86-4CC7-B15E-47C542D487D8}">
      <dgm:prSet phldrT="[Text]"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Targets for CO</a:t>
          </a:r>
          <a:r>
            <a:rPr lang="fi-FI" sz="1300" kern="1200" baseline="-25000" dirty="0">
              <a:solidFill>
                <a:prstClr val="black"/>
              </a:solidFill>
              <a:latin typeface="Arial"/>
              <a:ea typeface="+mn-ea"/>
              <a:cs typeface="+mn-cs"/>
            </a:rPr>
            <a:t>2</a:t>
          </a: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emission reductions</a:t>
          </a:r>
        </a:p>
      </dgm:t>
    </dgm:pt>
    <dgm:pt modelId="{0C6F6786-6AE5-40EF-BF3C-DFB23D23B396}" type="parTrans" cxnId="{CEFF4EA3-174F-40EF-B554-78E3BEB2D9FA}">
      <dgm:prSet/>
      <dgm:spPr/>
      <dgm:t>
        <a:bodyPr/>
        <a:lstStyle/>
        <a:p>
          <a:endParaRPr lang="fi-FI"/>
        </a:p>
      </dgm:t>
    </dgm:pt>
    <dgm:pt modelId="{12DD3B5F-4D02-4651-97EA-787DC9C39BBC}" type="sibTrans" cxnId="{CEFF4EA3-174F-40EF-B554-78E3BEB2D9FA}">
      <dgm:prSet/>
      <dgm:spPr/>
      <dgm:t>
        <a:bodyPr/>
        <a:lstStyle/>
        <a:p>
          <a:endParaRPr lang="fi-FI"/>
        </a:p>
      </dgm:t>
    </dgm:pt>
    <dgm:pt modelId="{BC0E960D-EF38-45CC-8A30-CCE235943DE2}">
      <dgm:prSet phldrT="[Text]"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Chemical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</a:t>
          </a:r>
        </a:p>
      </dgm:t>
    </dgm:pt>
    <dgm:pt modelId="{1B4DA5A3-DDC5-45F3-B84D-BF48EEF99063}" type="parTrans" cxnId="{21D0C8A8-B407-404C-B086-B6A8AC48E882}">
      <dgm:prSet/>
      <dgm:spPr/>
      <dgm:t>
        <a:bodyPr/>
        <a:lstStyle/>
        <a:p>
          <a:endParaRPr lang="fi-FI"/>
        </a:p>
      </dgm:t>
    </dgm:pt>
    <dgm:pt modelId="{2E2F70AD-3511-4EA6-ABBC-35A6CF0E5299}" type="sibTrans" cxnId="{21D0C8A8-B407-404C-B086-B6A8AC48E882}">
      <dgm:prSet/>
      <dgm:spPr/>
      <dgm:t>
        <a:bodyPr/>
        <a:lstStyle/>
        <a:p>
          <a:endParaRPr lang="fi-FI"/>
        </a:p>
      </dgm:t>
    </dgm:pt>
    <dgm:pt modelId="{4C00ACD1-6D3A-4B7E-B6A6-395E4568A12D}">
      <dgm:prSet phldrT="[Text]"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Occupational safety</a:t>
          </a:r>
          <a:endParaRPr lang="fi-FI" sz="1300" kern="1200" dirty="0">
            <a:solidFill>
              <a:prstClr val="black"/>
            </a:solidFill>
            <a:latin typeface="Arial"/>
            <a:ea typeface="+mn-ea"/>
            <a:cs typeface="+mn-cs"/>
          </a:endParaRPr>
        </a:p>
      </dgm:t>
    </dgm:pt>
    <dgm:pt modelId="{AECF705A-35A4-4DF7-98C3-DE3994A1D249}" type="parTrans" cxnId="{A4D693E5-A425-4939-ADFF-72375E6F0720}">
      <dgm:prSet/>
      <dgm:spPr/>
      <dgm:t>
        <a:bodyPr/>
        <a:lstStyle/>
        <a:p>
          <a:endParaRPr lang="fi-FI"/>
        </a:p>
      </dgm:t>
    </dgm:pt>
    <dgm:pt modelId="{A6BFC5EC-15F9-43F8-9280-43443CFAF88E}" type="sibTrans" cxnId="{A4D693E5-A425-4939-ADFF-72375E6F0720}">
      <dgm:prSet/>
      <dgm:spPr/>
      <dgm:t>
        <a:bodyPr/>
        <a:lstStyle/>
        <a:p>
          <a:endParaRPr lang="fi-FI"/>
        </a:p>
      </dgm:t>
    </dgm:pt>
    <dgm:pt modelId="{E6F734D4-979E-4ABE-AFC5-B88349975408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Replacing plastics in packaging products by renewable materials</a:t>
          </a:r>
        </a:p>
      </dgm:t>
    </dgm:pt>
    <dgm:pt modelId="{A30AC9A2-DEC5-489A-8192-3C1480ADC072}" type="parTrans" cxnId="{EFEB262F-8612-415A-904D-F5A14FB0D533}">
      <dgm:prSet/>
      <dgm:spPr/>
      <dgm:t>
        <a:bodyPr/>
        <a:lstStyle/>
        <a:p>
          <a:endParaRPr lang="fi-FI"/>
        </a:p>
      </dgm:t>
    </dgm:pt>
    <dgm:pt modelId="{89641114-3549-456A-AC34-08655C11023E}" type="sibTrans" cxnId="{EFEB262F-8612-415A-904D-F5A14FB0D533}">
      <dgm:prSet/>
      <dgm:spPr/>
      <dgm:t>
        <a:bodyPr/>
        <a:lstStyle/>
        <a:p>
          <a:endParaRPr lang="fi-FI"/>
        </a:p>
      </dgm:t>
    </dgm:pt>
    <dgm:pt modelId="{7B63DB78-1303-4BB7-AD23-371C6E9AADD6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Raw material efficiency</a:t>
          </a:r>
        </a:p>
      </dgm:t>
    </dgm:pt>
    <dgm:pt modelId="{ABBF7670-E776-4029-B6D1-B8CE07A1C802}" type="parTrans" cxnId="{7431E53F-1DE1-4B7D-8085-3561BD28A81A}">
      <dgm:prSet/>
      <dgm:spPr/>
      <dgm:t>
        <a:bodyPr/>
        <a:lstStyle/>
        <a:p>
          <a:endParaRPr lang="fi-FI"/>
        </a:p>
      </dgm:t>
    </dgm:pt>
    <dgm:pt modelId="{D7700FD1-4F0E-4319-8ABC-5345E83FB9F5}" type="sibTrans" cxnId="{7431E53F-1DE1-4B7D-8085-3561BD28A81A}">
      <dgm:prSet/>
      <dgm:spPr/>
      <dgm:t>
        <a:bodyPr/>
        <a:lstStyle/>
        <a:p>
          <a:endParaRPr lang="fi-FI"/>
        </a:p>
      </dgm:t>
    </dgm:pt>
    <dgm:pt modelId="{D686FE41-431C-4785-AD21-76A42B2C93EF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algn="l"/>
          <a:r>
            <a:rPr lang="fi-FI" sz="1300" dirty="0">
              <a:solidFill>
                <a:schemeClr val="tx1"/>
              </a:solidFill>
            </a:rPr>
            <a:t>Circular economy</a:t>
          </a:r>
        </a:p>
      </dgm:t>
    </dgm:pt>
    <dgm:pt modelId="{232004DF-EFBE-4D8A-B7A2-92E88662F1A1}" type="parTrans" cxnId="{5F44A8E9-58DD-46FB-9959-2ADC42016CE4}">
      <dgm:prSet/>
      <dgm:spPr/>
      <dgm:t>
        <a:bodyPr/>
        <a:lstStyle/>
        <a:p>
          <a:endParaRPr lang="fi-FI"/>
        </a:p>
      </dgm:t>
    </dgm:pt>
    <dgm:pt modelId="{C6768C04-A1A2-4E46-AAB1-44E920ABF556}" type="sibTrans" cxnId="{5F44A8E9-58DD-46FB-9959-2ADC42016CE4}">
      <dgm:prSet/>
      <dgm:spPr/>
      <dgm:t>
        <a:bodyPr/>
        <a:lstStyle/>
        <a:p>
          <a:endParaRPr lang="fi-FI"/>
        </a:p>
      </dgm:t>
    </dgm:pt>
    <dgm:pt modelId="{041BFB3F-B62D-4ACD-B443-B552459BD4A8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Replacing fossil fuels with renewables</a:t>
          </a:r>
        </a:p>
      </dgm:t>
    </dgm:pt>
    <dgm:pt modelId="{01F34F3C-0C3E-46B1-A46C-F01A0269DE65}" type="parTrans" cxnId="{999ED7D5-F303-4514-8400-37C718E541D5}">
      <dgm:prSet/>
      <dgm:spPr/>
      <dgm:t>
        <a:bodyPr/>
        <a:lstStyle/>
        <a:p>
          <a:endParaRPr lang="fi-FI"/>
        </a:p>
      </dgm:t>
    </dgm:pt>
    <dgm:pt modelId="{5FD33976-471C-476A-A785-F082B2B12F7F}" type="sibTrans" cxnId="{999ED7D5-F303-4514-8400-37C718E541D5}">
      <dgm:prSet/>
      <dgm:spPr/>
      <dgm:t>
        <a:bodyPr/>
        <a:lstStyle/>
        <a:p>
          <a:endParaRPr lang="fi-FI"/>
        </a:p>
      </dgm:t>
    </dgm:pt>
    <dgm:pt modelId="{D8D5A34C-D424-44F0-B730-772181CE2767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CO</a:t>
          </a:r>
          <a:r>
            <a:rPr lang="fi-FI" sz="1300" kern="1200" baseline="-25000" dirty="0">
              <a:solidFill>
                <a:prstClr val="black"/>
              </a:solidFill>
              <a:latin typeface="Arial"/>
              <a:ea typeface="+mn-ea"/>
              <a:cs typeface="+mn-cs"/>
            </a:rPr>
            <a:t>2</a:t>
          </a: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neutral energy and heat production</a:t>
          </a:r>
        </a:p>
      </dgm:t>
    </dgm:pt>
    <dgm:pt modelId="{48463B9A-D11E-41BC-B0D1-37AAC323F2A9}" type="parTrans" cxnId="{311611C6-9F7A-4F2B-A35D-5DD80745155A}">
      <dgm:prSet/>
      <dgm:spPr/>
      <dgm:t>
        <a:bodyPr/>
        <a:lstStyle/>
        <a:p>
          <a:endParaRPr lang="fi-FI"/>
        </a:p>
      </dgm:t>
    </dgm:pt>
    <dgm:pt modelId="{FC86A6CC-4223-43D6-8EE6-BBA55D5BCE1C}" type="sibTrans" cxnId="{311611C6-9F7A-4F2B-A35D-5DD80745155A}">
      <dgm:prSet/>
      <dgm:spPr/>
      <dgm:t>
        <a:bodyPr/>
        <a:lstStyle/>
        <a:p>
          <a:endParaRPr lang="fi-FI"/>
        </a:p>
      </dgm:t>
    </dgm:pt>
    <dgm:pt modelId="{90B208FA-B446-478B-B256-4CC3A42853BA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Emission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reductions</a:t>
          </a:r>
        </a:p>
      </dgm:t>
    </dgm:pt>
    <dgm:pt modelId="{FE0F3E4F-A218-49B3-8DFE-859DAF3F6C5A}" type="parTrans" cxnId="{AF25BE33-52C5-419A-9AB3-0261ACD36625}">
      <dgm:prSet/>
      <dgm:spPr/>
      <dgm:t>
        <a:bodyPr/>
        <a:lstStyle/>
        <a:p>
          <a:endParaRPr lang="fi-FI"/>
        </a:p>
      </dgm:t>
    </dgm:pt>
    <dgm:pt modelId="{F4BA5ECC-0A0F-43BC-AB1E-C47043FE9EDF}" type="sibTrans" cxnId="{AF25BE33-52C5-419A-9AB3-0261ACD36625}">
      <dgm:prSet/>
      <dgm:spPr/>
      <dgm:t>
        <a:bodyPr/>
        <a:lstStyle/>
        <a:p>
          <a:endParaRPr lang="fi-FI"/>
        </a:p>
      </dgm:t>
    </dgm:pt>
    <dgm:pt modelId="{64321C37-C558-4DF9-99E1-0203E30DF0C5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Energy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 </a:t>
          </a:r>
        </a:p>
      </dgm:t>
    </dgm:pt>
    <dgm:pt modelId="{E229C046-AB9F-4964-A512-078F6DF4137D}" type="parTrans" cxnId="{230E5CC8-14FA-457B-88DC-2ED7120F65E3}">
      <dgm:prSet/>
      <dgm:spPr/>
      <dgm:t>
        <a:bodyPr/>
        <a:lstStyle/>
        <a:p>
          <a:endParaRPr lang="fi-FI"/>
        </a:p>
      </dgm:t>
    </dgm:pt>
    <dgm:pt modelId="{73413C5E-4DEA-4271-8B1C-5ABCC38D9B64}" type="sibTrans" cxnId="{230E5CC8-14FA-457B-88DC-2ED7120F65E3}">
      <dgm:prSet/>
      <dgm:spPr/>
      <dgm:t>
        <a:bodyPr/>
        <a:lstStyle/>
        <a:p>
          <a:endParaRPr lang="fi-FI"/>
        </a:p>
      </dgm:t>
    </dgm:pt>
    <dgm:pt modelId="{B5CC48C7-AA9E-403F-B976-332B2E7F406B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Water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</a:t>
          </a:r>
        </a:p>
      </dgm:t>
    </dgm:pt>
    <dgm:pt modelId="{8ECC5090-C96F-4997-A9A8-94375F21723A}" type="parTrans" cxnId="{2634E943-D52C-4212-8193-DF49D781AE8E}">
      <dgm:prSet/>
      <dgm:spPr/>
      <dgm:t>
        <a:bodyPr/>
        <a:lstStyle/>
        <a:p>
          <a:endParaRPr lang="fi-FI"/>
        </a:p>
      </dgm:t>
    </dgm:pt>
    <dgm:pt modelId="{3A27C757-6485-4B67-91E8-46F147238ACE}" type="sibTrans" cxnId="{2634E943-D52C-4212-8193-DF49D781AE8E}">
      <dgm:prSet/>
      <dgm:spPr/>
      <dgm:t>
        <a:bodyPr/>
        <a:lstStyle/>
        <a:p>
          <a:endParaRPr lang="fi-FI"/>
        </a:p>
      </dgm:t>
    </dgm:pt>
    <dgm:pt modelId="{FB8D2F33-7106-4268-B56F-A03E412AEAAA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algn="l"/>
          <a:r>
            <a:rPr lang="fi-FI" sz="650" dirty="0">
              <a:solidFill>
                <a:schemeClr val="tx1"/>
              </a:solidFill>
            </a:rPr>
            <a:t>Efficient use of sidestreams, recycling, recovery and reduction of waste</a:t>
          </a:r>
        </a:p>
      </dgm:t>
    </dgm:pt>
    <dgm:pt modelId="{FC0ED1DE-28D4-40FC-8202-CA21A8D3438A}" type="parTrans" cxnId="{7E705A5A-7D68-44C5-B7B9-D0247F5C75E6}">
      <dgm:prSet/>
      <dgm:spPr/>
      <dgm:t>
        <a:bodyPr/>
        <a:lstStyle/>
        <a:p>
          <a:endParaRPr lang="fi-FI"/>
        </a:p>
      </dgm:t>
    </dgm:pt>
    <dgm:pt modelId="{88A5F1BE-8442-471B-A8CD-4FC124D19B66}" type="sibTrans" cxnId="{7E705A5A-7D68-44C5-B7B9-D0247F5C75E6}">
      <dgm:prSet/>
      <dgm:spPr/>
      <dgm:t>
        <a:bodyPr/>
        <a:lstStyle/>
        <a:p>
          <a:endParaRPr lang="fi-FI"/>
        </a:p>
      </dgm:t>
    </dgm:pt>
    <dgm:pt modelId="{E6AF4893-3167-4561-BE61-31173A263858}">
      <dgm:prSet custT="1"/>
      <dgm:spPr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 spcFirstLastPara="0" vert="horz" wrap="square" lIns="91440" tIns="91440" rIns="91440" bIns="33020" numCol="1" spcCol="1270" anchor="t" anchorCtr="0"/>
        <a:lstStyle/>
        <a:p>
          <a:pPr algn="l"/>
          <a:r>
            <a:rPr lang="en-FI" sz="650" dirty="0">
              <a:solidFill>
                <a:schemeClr val="tx1"/>
              </a:solidFill>
            </a:rPr>
            <a:t>Maintenance and re-use of equipment</a:t>
          </a:r>
          <a:endParaRPr lang="fi-FI" sz="650" dirty="0">
            <a:solidFill>
              <a:schemeClr val="tx1"/>
            </a:solidFill>
          </a:endParaRPr>
        </a:p>
      </dgm:t>
    </dgm:pt>
    <dgm:pt modelId="{0820261D-9AED-4180-AE7F-DCA44168B0EE}" type="parTrans" cxnId="{D6685624-0CAF-4472-BAB1-32E4C6F03D35}">
      <dgm:prSet/>
      <dgm:spPr/>
      <dgm:t>
        <a:bodyPr/>
        <a:lstStyle/>
        <a:p>
          <a:endParaRPr lang="en-US"/>
        </a:p>
      </dgm:t>
    </dgm:pt>
    <dgm:pt modelId="{A4F0684A-5FE6-41EE-9276-8DBEA1BEFB48}" type="sibTrans" cxnId="{D6685624-0CAF-4472-BAB1-32E4C6F03D35}">
      <dgm:prSet/>
      <dgm:spPr/>
      <dgm:t>
        <a:bodyPr/>
        <a:lstStyle/>
        <a:p>
          <a:endParaRPr lang="en-US"/>
        </a:p>
      </dgm:t>
    </dgm:pt>
    <dgm:pt modelId="{6288A523-BA96-44BF-8667-878146D80EEF}" type="pres">
      <dgm:prSet presAssocID="{2EF9C721-0BDA-4277-8BD0-39F0D509941D}" presName="Name0" presStyleCnt="0">
        <dgm:presLayoutVars>
          <dgm:dir/>
          <dgm:resizeHandles val="exact"/>
        </dgm:presLayoutVars>
      </dgm:prSet>
      <dgm:spPr/>
    </dgm:pt>
    <dgm:pt modelId="{B453989A-47F6-4264-B477-820F3A475FAE}" type="pres">
      <dgm:prSet presAssocID="{B6C64906-FE86-4CC7-B15E-47C542D487D8}" presName="composite" presStyleCnt="0"/>
      <dgm:spPr/>
    </dgm:pt>
    <dgm:pt modelId="{522C6AA3-7BA1-4FAF-BB24-1CFFB39D741C}" type="pres">
      <dgm:prSet presAssocID="{B6C64906-FE86-4CC7-B15E-47C542D487D8}" presName="rect1" presStyleLbl="bgShp" presStyleIdx="0" presStyleCnt="11" custLinFactNeighborX="-311" custLinFactNeighborY="17023"/>
      <dgm:spPr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27E0F467-C3F3-448D-B36A-32EA11C077DA}" type="pres">
      <dgm:prSet presAssocID="{B6C64906-FE86-4CC7-B15E-47C542D487D8}" presName="rect2" presStyleLbl="trBgShp" presStyleIdx="0" presStyleCnt="11" custScaleY="232070" custLinFactY="-185675" custLinFactNeighborX="-311" custLinFactNeighborY="-200000">
        <dgm:presLayoutVars>
          <dgm:bulletEnabled val="1"/>
        </dgm:presLayoutVars>
      </dgm:prSet>
      <dgm:spPr>
        <a:xfrm>
          <a:off x="0" y="144017"/>
          <a:ext cx="1723881" cy="822959"/>
        </a:xfrm>
        <a:prstGeom prst="rect">
          <a:avLst/>
        </a:prstGeom>
      </dgm:spPr>
    </dgm:pt>
    <dgm:pt modelId="{59CF79DE-A0E0-4CF5-ACFE-0C049E923D01}" type="pres">
      <dgm:prSet presAssocID="{12DD3B5F-4D02-4651-97EA-787DC9C39BBC}" presName="sibTrans" presStyleCnt="0"/>
      <dgm:spPr/>
    </dgm:pt>
    <dgm:pt modelId="{230268E0-7A13-4F63-BAF2-3AE8F14EF8ED}" type="pres">
      <dgm:prSet presAssocID="{E6F734D4-979E-4ABE-AFC5-B88349975408}" presName="composite" presStyleCnt="0"/>
      <dgm:spPr/>
    </dgm:pt>
    <dgm:pt modelId="{78D1175F-4A0A-4715-9861-951C01B5F334}" type="pres">
      <dgm:prSet presAssocID="{E6F734D4-979E-4ABE-AFC5-B88349975408}" presName="rect1" presStyleLbl="bgShp" presStyleIdx="1" presStyleCnt="11" custScaleY="100254" custLinFactNeighborX="-1909" custLinFactNeighborY="1521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t="1902" r="-7000"/>
          </a:stretch>
        </a:blipFill>
      </dgm:spPr>
    </dgm:pt>
    <dgm:pt modelId="{B9006C64-5452-4111-8DCB-26714FC453B0}" type="pres">
      <dgm:prSet presAssocID="{E6F734D4-979E-4ABE-AFC5-B88349975408}" presName="rect2" presStyleLbl="trBgShp" presStyleIdx="1" presStyleCnt="11" custScaleY="232070" custLinFactY="-185940" custLinFactNeighborX="-1909" custLinFactNeighborY="-200000">
        <dgm:presLayoutVars>
          <dgm:bulletEnabled val="1"/>
        </dgm:presLayoutVars>
      </dgm:prSet>
      <dgm:spPr>
        <a:xfrm>
          <a:off x="1872157" y="0"/>
          <a:ext cx="1723881" cy="932688"/>
        </a:xfrm>
        <a:prstGeom prst="rect">
          <a:avLst/>
        </a:prstGeom>
      </dgm:spPr>
    </dgm:pt>
    <dgm:pt modelId="{F193214F-6B4A-49F0-B8A0-7245D0283F16}" type="pres">
      <dgm:prSet presAssocID="{89641114-3549-456A-AC34-08655C11023E}" presName="sibTrans" presStyleCnt="0"/>
      <dgm:spPr/>
    </dgm:pt>
    <dgm:pt modelId="{3A0452CE-781C-43AF-BD43-66A8581C8206}" type="pres">
      <dgm:prSet presAssocID="{D686FE41-431C-4785-AD21-76A42B2C93EF}" presName="composite" presStyleCnt="0"/>
      <dgm:spPr/>
    </dgm:pt>
    <dgm:pt modelId="{9D0215E7-8D08-41BB-8BE9-17CED5B70CBD}" type="pres">
      <dgm:prSet presAssocID="{D686FE41-431C-4785-AD21-76A42B2C93EF}" presName="rect1" presStyleLbl="bgShp" presStyleIdx="2" presStyleCnt="11" custLinFactNeighborX="-3504" custLinFactNeighborY="14522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t="2532" r="-7000"/>
          </a:stretch>
        </a:blipFill>
      </dgm:spPr>
    </dgm:pt>
    <dgm:pt modelId="{AE469235-4BC3-480A-86FF-96C04499DD3B}" type="pres">
      <dgm:prSet presAssocID="{D686FE41-431C-4785-AD21-76A42B2C93EF}" presName="rect2" presStyleLbl="trBgShp" presStyleIdx="2" presStyleCnt="11" custScaleY="232070" custLinFactY="-185675" custLinFactNeighborX="-3504" custLinFactNeighborY="-200000">
        <dgm:presLayoutVars>
          <dgm:bulletEnabled val="1"/>
        </dgm:presLayoutVars>
      </dgm:prSet>
      <dgm:spPr>
        <a:xfrm>
          <a:off x="3744373" y="0"/>
          <a:ext cx="1723881" cy="932688"/>
        </a:xfrm>
        <a:prstGeom prst="rect">
          <a:avLst/>
        </a:prstGeom>
      </dgm:spPr>
    </dgm:pt>
    <dgm:pt modelId="{E2F1008F-DB88-4125-9731-DD8BA6DB919B}" type="pres">
      <dgm:prSet presAssocID="{C6768C04-A1A2-4E46-AAB1-44E920ABF556}" presName="sibTrans" presStyleCnt="0"/>
      <dgm:spPr/>
    </dgm:pt>
    <dgm:pt modelId="{D96F09F7-1B0F-4104-8316-659ADE152F97}" type="pres">
      <dgm:prSet presAssocID="{041BFB3F-B62D-4ACD-B443-B552459BD4A8}" presName="composite" presStyleCnt="0"/>
      <dgm:spPr/>
    </dgm:pt>
    <dgm:pt modelId="{CA9D49E7-7765-4D39-B166-D408176A42D4}" type="pres">
      <dgm:prSet presAssocID="{041BFB3F-B62D-4ACD-B443-B552459BD4A8}" presName="rect1" presStyleLbl="bgShp" presStyleIdx="3" presStyleCnt="11" custLinFactNeighborX="-5100" custLinFactNeighborY="14522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</dgm:spPr>
    </dgm:pt>
    <dgm:pt modelId="{6345B0BE-D14A-44DD-8F98-826489223F20}" type="pres">
      <dgm:prSet presAssocID="{041BFB3F-B62D-4ACD-B443-B552459BD4A8}" presName="rect2" presStyleLbl="trBgShp" presStyleIdx="3" presStyleCnt="11" custScaleY="232070" custLinFactY="-185675" custLinFactNeighborX="-5100" custLinFactNeighborY="-200000">
        <dgm:presLayoutVars>
          <dgm:bulletEnabled val="1"/>
        </dgm:presLayoutVars>
      </dgm:prSet>
      <dgm:spPr>
        <a:xfrm>
          <a:off x="5616572" y="0"/>
          <a:ext cx="1723881" cy="932688"/>
        </a:xfrm>
        <a:prstGeom prst="rect">
          <a:avLst/>
        </a:prstGeom>
      </dgm:spPr>
    </dgm:pt>
    <dgm:pt modelId="{5BB8373C-FE87-4E07-9103-5A091FC2DFEF}" type="pres">
      <dgm:prSet presAssocID="{5FD33976-471C-476A-A785-F082B2B12F7F}" presName="sibTrans" presStyleCnt="0"/>
      <dgm:spPr/>
    </dgm:pt>
    <dgm:pt modelId="{E291041D-DDF4-4C5C-BECD-4798638CF72F}" type="pres">
      <dgm:prSet presAssocID="{D8D5A34C-D424-44F0-B730-772181CE2767}" presName="composite" presStyleCnt="0"/>
      <dgm:spPr/>
    </dgm:pt>
    <dgm:pt modelId="{AF1B0FB5-6DED-4C6D-86C3-E746FBAD026D}" type="pres">
      <dgm:prSet presAssocID="{D8D5A34C-D424-44F0-B730-772181CE2767}" presName="rect1" presStyleLbl="bgShp" presStyleIdx="4" presStyleCnt="11" custLinFactNeighborX="-6695" custLinFactNeighborY="14522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t="2532" r="-15000"/>
          </a:stretch>
        </a:blipFill>
      </dgm:spPr>
    </dgm:pt>
    <dgm:pt modelId="{6E951205-11EF-48A2-8099-243B336B34CD}" type="pres">
      <dgm:prSet presAssocID="{D8D5A34C-D424-44F0-B730-772181CE2767}" presName="rect2" presStyleLbl="trBgShp" presStyleIdx="4" presStyleCnt="11" custScaleY="232070" custLinFactY="-185675" custLinFactNeighborX="-6695" custLinFactNeighborY="-200000">
        <dgm:presLayoutVars>
          <dgm:bulletEnabled val="1"/>
        </dgm:presLayoutVars>
      </dgm:prSet>
      <dgm:spPr>
        <a:xfrm>
          <a:off x="7488788" y="0"/>
          <a:ext cx="1723881" cy="932688"/>
        </a:xfrm>
        <a:prstGeom prst="rect">
          <a:avLst/>
        </a:prstGeom>
      </dgm:spPr>
    </dgm:pt>
    <dgm:pt modelId="{5DAF963F-ABF6-4F03-B072-1B57F455F213}" type="pres">
      <dgm:prSet presAssocID="{FC86A6CC-4223-43D6-8EE6-BBA55D5BCE1C}" presName="sibTrans" presStyleCnt="0"/>
      <dgm:spPr/>
    </dgm:pt>
    <dgm:pt modelId="{F7B9E9DC-954D-48D0-9531-61EF715108D1}" type="pres">
      <dgm:prSet presAssocID="{90B208FA-B446-478B-B256-4CC3A42853BA}" presName="composite" presStyleCnt="0"/>
      <dgm:spPr/>
    </dgm:pt>
    <dgm:pt modelId="{EE53385E-CA93-4616-9003-8291F1371AFE}" type="pres">
      <dgm:prSet presAssocID="{90B208FA-B446-478B-B256-4CC3A42853BA}" presName="rect1" presStyleLbl="bgShp" presStyleIdx="5" presStyleCnt="11" custLinFactNeighborX="-8291" custLinFactNeighborY="14522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532" b="-8000"/>
          </a:stretch>
        </a:blipFill>
      </dgm:spPr>
    </dgm:pt>
    <dgm:pt modelId="{97F79266-9FF6-4137-99DC-60C8684B3367}" type="pres">
      <dgm:prSet presAssocID="{90B208FA-B446-478B-B256-4CC3A42853BA}" presName="rect2" presStyleLbl="trBgShp" presStyleIdx="5" presStyleCnt="11" custScaleY="232070" custLinFactY="-185675" custLinFactNeighborX="-8291" custLinFactNeighborY="-200000">
        <dgm:presLayoutVars>
          <dgm:bulletEnabled val="1"/>
        </dgm:presLayoutVars>
      </dgm:prSet>
      <dgm:spPr>
        <a:xfrm>
          <a:off x="9360987" y="0"/>
          <a:ext cx="1723881" cy="932688"/>
        </a:xfrm>
        <a:prstGeom prst="rect">
          <a:avLst/>
        </a:prstGeom>
      </dgm:spPr>
    </dgm:pt>
    <dgm:pt modelId="{35E55736-1A27-4D93-BC8A-DC58AD360D33}" type="pres">
      <dgm:prSet presAssocID="{F4BA5ECC-0A0F-43BC-AB1E-C47043FE9EDF}" presName="sibTrans" presStyleCnt="0"/>
      <dgm:spPr/>
    </dgm:pt>
    <dgm:pt modelId="{4C598A84-A115-472F-9609-D891FE4D9699}" type="pres">
      <dgm:prSet presAssocID="{64321C37-C558-4DF9-99E1-0203E30DF0C5}" presName="composite" presStyleCnt="0"/>
      <dgm:spPr/>
    </dgm:pt>
    <dgm:pt modelId="{916293A0-A19B-42FF-B0AA-F924DBA4972F}" type="pres">
      <dgm:prSet presAssocID="{64321C37-C558-4DF9-99E1-0203E30DF0C5}" presName="rect1" presStyleLbl="bgShp" presStyleIdx="6" presStyleCnt="11" custLinFactNeighborX="-55413" custLinFactNeighborY="5979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</dgm:spPr>
    </dgm:pt>
    <dgm:pt modelId="{A6D2C949-0FBA-444B-A1C3-CB341F376C5E}" type="pres">
      <dgm:prSet presAssocID="{64321C37-C558-4DF9-99E1-0203E30DF0C5}" presName="rect2" presStyleLbl="trBgShp" presStyleIdx="6" presStyleCnt="11" custScaleY="232070" custLinFactY="-97990" custLinFactNeighborX="-55350" custLinFactNeighborY="-100000">
        <dgm:presLayoutVars>
          <dgm:bulletEnabled val="1"/>
        </dgm:presLayoutVars>
      </dgm:prSet>
      <dgm:spPr>
        <a:xfrm>
          <a:off x="1041" y="2519826"/>
          <a:ext cx="1723881" cy="932688"/>
        </a:xfrm>
        <a:prstGeom prst="rect">
          <a:avLst/>
        </a:prstGeom>
      </dgm:spPr>
    </dgm:pt>
    <dgm:pt modelId="{00B22705-2410-47DD-BAFA-582CE64DF732}" type="pres">
      <dgm:prSet presAssocID="{73413C5E-4DEA-4271-8B1C-5ABCC38D9B64}" presName="sibTrans" presStyleCnt="0"/>
      <dgm:spPr/>
    </dgm:pt>
    <dgm:pt modelId="{58F7FEE7-8394-4A0C-AE72-1963A723D94F}" type="pres">
      <dgm:prSet presAssocID="{B5CC48C7-AA9E-403F-B976-332B2E7F406B}" presName="composite" presStyleCnt="0"/>
      <dgm:spPr/>
    </dgm:pt>
    <dgm:pt modelId="{A4F79CFF-6A2C-4468-A38E-B224D703C21A}" type="pres">
      <dgm:prSet presAssocID="{B5CC48C7-AA9E-403F-B976-332B2E7F406B}" presName="rect1" presStyleLbl="bgShp" presStyleIdx="7" presStyleCnt="11" custLinFactNeighborX="-57009" custLinFactNeighborY="5979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</dgm:spPr>
    </dgm:pt>
    <dgm:pt modelId="{8D9E1CBF-2812-43D9-AAC0-4B16CCA60A1B}" type="pres">
      <dgm:prSet presAssocID="{B5CC48C7-AA9E-403F-B976-332B2E7F406B}" presName="rect2" presStyleLbl="trBgShp" presStyleIdx="7" presStyleCnt="11" custScaleY="232070" custLinFactY="-97990" custLinFactNeighborX="-57009" custLinFactNeighborY="-100000">
        <dgm:presLayoutVars>
          <dgm:bulletEnabled val="1"/>
        </dgm:presLayoutVars>
      </dgm:prSet>
      <dgm:spPr>
        <a:xfrm>
          <a:off x="1872154" y="2519826"/>
          <a:ext cx="1723881" cy="932688"/>
        </a:xfrm>
        <a:prstGeom prst="rect">
          <a:avLst/>
        </a:prstGeom>
      </dgm:spPr>
    </dgm:pt>
    <dgm:pt modelId="{B7C01735-C13B-4AD0-A3F3-FA3E5769A345}" type="pres">
      <dgm:prSet presAssocID="{3A27C757-6485-4B67-91E8-46F147238ACE}" presName="sibTrans" presStyleCnt="0"/>
      <dgm:spPr/>
    </dgm:pt>
    <dgm:pt modelId="{ACD55E36-FD4A-46C6-8815-41C836B1395A}" type="pres">
      <dgm:prSet presAssocID="{7B63DB78-1303-4BB7-AD23-371C6E9AADD6}" presName="composite" presStyleCnt="0"/>
      <dgm:spPr/>
    </dgm:pt>
    <dgm:pt modelId="{BA88AEF2-7D06-4630-924E-7683FE2180AC}" type="pres">
      <dgm:prSet presAssocID="{7B63DB78-1303-4BB7-AD23-371C6E9AADD6}" presName="rect1" presStyleLbl="bgShp" presStyleIdx="8" presStyleCnt="11" custLinFactNeighborX="-58584" custLinFactNeighborY="5979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</dgm:spPr>
    </dgm:pt>
    <dgm:pt modelId="{5151AFDD-B9DA-4505-AA11-F5101A921EB8}" type="pres">
      <dgm:prSet presAssocID="{7B63DB78-1303-4BB7-AD23-371C6E9AADD6}" presName="rect2" presStyleLbl="trBgShp" presStyleIdx="8" presStyleCnt="11" custScaleY="232070" custLinFactY="-97990" custLinFactNeighborX="-58584" custLinFactNeighborY="-100000">
        <dgm:presLayoutVars>
          <dgm:bulletEnabled val="1"/>
        </dgm:presLayoutVars>
      </dgm:prSet>
      <dgm:spPr>
        <a:xfrm>
          <a:off x="3744715" y="2519826"/>
          <a:ext cx="1723881" cy="932688"/>
        </a:xfrm>
        <a:prstGeom prst="rect">
          <a:avLst/>
        </a:prstGeom>
      </dgm:spPr>
    </dgm:pt>
    <dgm:pt modelId="{81CBF88E-E253-4660-895F-6E3A57FF217A}" type="pres">
      <dgm:prSet presAssocID="{D7700FD1-4F0E-4319-8ABC-5345E83FB9F5}" presName="sibTrans" presStyleCnt="0"/>
      <dgm:spPr/>
    </dgm:pt>
    <dgm:pt modelId="{830719A4-92B8-485E-AA0A-3213FE57AD05}" type="pres">
      <dgm:prSet presAssocID="{BC0E960D-EF38-45CC-8A30-CCE235943DE2}" presName="composite" presStyleCnt="0"/>
      <dgm:spPr/>
    </dgm:pt>
    <dgm:pt modelId="{F459FBDD-987B-4F6F-A1F4-145A8EF13FF9}" type="pres">
      <dgm:prSet presAssocID="{BC0E960D-EF38-45CC-8A30-CCE235943DE2}" presName="rect1" presStyleLbl="bgShp" presStyleIdx="9" presStyleCnt="11" custLinFactNeighborX="-60200" custLinFactNeighborY="64672"/>
      <dgm:spPr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2532" r="-17000"/>
          </a:stretch>
        </a:blipFill>
      </dgm:spPr>
    </dgm:pt>
    <dgm:pt modelId="{9B9EC956-B784-4567-A92E-E698251E8D50}" type="pres">
      <dgm:prSet presAssocID="{BC0E960D-EF38-45CC-8A30-CCE235943DE2}" presName="rect2" presStyleLbl="trBgShp" presStyleIdx="9" presStyleCnt="11" custScaleY="232070" custLinFactY="-97990" custLinFactNeighborX="-60200" custLinFactNeighborY="-100000">
        <dgm:presLayoutVars>
          <dgm:bulletEnabled val="1"/>
        </dgm:presLayoutVars>
      </dgm:prSet>
      <dgm:spPr>
        <a:xfrm>
          <a:off x="5616569" y="2519826"/>
          <a:ext cx="1723881" cy="932688"/>
        </a:xfrm>
        <a:prstGeom prst="rect">
          <a:avLst/>
        </a:prstGeom>
      </dgm:spPr>
    </dgm:pt>
    <dgm:pt modelId="{C02D4E5A-4B4D-493F-9987-5A04EB3F7AC6}" type="pres">
      <dgm:prSet presAssocID="{2E2F70AD-3511-4EA6-ABBC-35A6CF0E5299}" presName="sibTrans" presStyleCnt="0"/>
      <dgm:spPr/>
    </dgm:pt>
    <dgm:pt modelId="{102546B9-8484-4E31-8556-645D70049B28}" type="pres">
      <dgm:prSet presAssocID="{4C00ACD1-6D3A-4B7E-B6A6-395E4568A12D}" presName="composite" presStyleCnt="0"/>
      <dgm:spPr/>
    </dgm:pt>
    <dgm:pt modelId="{58118FDF-398E-4789-B32E-C9638729E8E7}" type="pres">
      <dgm:prSet presAssocID="{4C00ACD1-6D3A-4B7E-B6A6-395E4568A12D}" presName="rect1" presStyleLbl="bgShp" presStyleIdx="10" presStyleCnt="11" custLinFactNeighborX="-61795" custLinFactNeighborY="59799"/>
      <dgm:spPr>
        <a:blipFill dpi="0"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</dgm:spPr>
    </dgm:pt>
    <dgm:pt modelId="{1C53FFFA-166E-4207-A153-37DD0C60A713}" type="pres">
      <dgm:prSet presAssocID="{4C00ACD1-6D3A-4B7E-B6A6-395E4568A12D}" presName="rect2" presStyleLbl="trBgShp" presStyleIdx="10" presStyleCnt="11" custScaleY="232070" custLinFactY="-97990" custLinFactNeighborX="-61795" custLinFactNeighborY="-100000">
        <dgm:presLayoutVars>
          <dgm:bulletEnabled val="1"/>
        </dgm:presLayoutVars>
      </dgm:prSet>
      <dgm:spPr>
        <a:xfrm>
          <a:off x="7488786" y="2519826"/>
          <a:ext cx="1723881" cy="932688"/>
        </a:xfrm>
        <a:prstGeom prst="rect">
          <a:avLst/>
        </a:prstGeom>
      </dgm:spPr>
    </dgm:pt>
  </dgm:ptLst>
  <dgm:cxnLst>
    <dgm:cxn modelId="{BDBF7902-8985-4774-BE2A-400A71E55B05}" type="presOf" srcId="{64321C37-C558-4DF9-99E1-0203E30DF0C5}" destId="{A6D2C949-0FBA-444B-A1C3-CB341F376C5E}" srcOrd="0" destOrd="0" presId="urn:microsoft.com/office/officeart/2008/layout/BendingPictureSemiTransparentText"/>
    <dgm:cxn modelId="{CBB70805-8225-4BDC-A05C-D4A4DE4BC335}" type="presOf" srcId="{D8D5A34C-D424-44F0-B730-772181CE2767}" destId="{6E951205-11EF-48A2-8099-243B336B34CD}" srcOrd="0" destOrd="0" presId="urn:microsoft.com/office/officeart/2008/layout/BendingPictureSemiTransparentText"/>
    <dgm:cxn modelId="{B99F5910-45AE-4FE5-ADF5-D845E236CBAB}" type="presOf" srcId="{D686FE41-431C-4785-AD21-76A42B2C93EF}" destId="{AE469235-4BC3-480A-86FF-96C04499DD3B}" srcOrd="0" destOrd="0" presId="urn:microsoft.com/office/officeart/2008/layout/BendingPictureSemiTransparentText"/>
    <dgm:cxn modelId="{D6685624-0CAF-4472-BAB1-32E4C6F03D35}" srcId="{D686FE41-431C-4785-AD21-76A42B2C93EF}" destId="{E6AF4893-3167-4561-BE61-31173A263858}" srcOrd="1" destOrd="0" parTransId="{0820261D-9AED-4180-AE7F-DCA44168B0EE}" sibTransId="{A4F0684A-5FE6-41EE-9276-8DBEA1BEFB48}"/>
    <dgm:cxn modelId="{BD5CB72D-1E36-4530-A54D-2CFD19444972}" type="presOf" srcId="{FB8D2F33-7106-4268-B56F-A03E412AEAAA}" destId="{AE469235-4BC3-480A-86FF-96C04499DD3B}" srcOrd="0" destOrd="1" presId="urn:microsoft.com/office/officeart/2008/layout/BendingPictureSemiTransparentText"/>
    <dgm:cxn modelId="{EFEB262F-8612-415A-904D-F5A14FB0D533}" srcId="{2EF9C721-0BDA-4277-8BD0-39F0D509941D}" destId="{E6F734D4-979E-4ABE-AFC5-B88349975408}" srcOrd="1" destOrd="0" parTransId="{A30AC9A2-DEC5-489A-8192-3C1480ADC072}" sibTransId="{89641114-3549-456A-AC34-08655C11023E}"/>
    <dgm:cxn modelId="{AF25BE33-52C5-419A-9AB3-0261ACD36625}" srcId="{2EF9C721-0BDA-4277-8BD0-39F0D509941D}" destId="{90B208FA-B446-478B-B256-4CC3A42853BA}" srcOrd="5" destOrd="0" parTransId="{FE0F3E4F-A218-49B3-8DFE-859DAF3F6C5A}" sibTransId="{F4BA5ECC-0A0F-43BC-AB1E-C47043FE9EDF}"/>
    <dgm:cxn modelId="{8F375538-ED8E-44B1-833A-288146E789F6}" type="presOf" srcId="{BC0E960D-EF38-45CC-8A30-CCE235943DE2}" destId="{9B9EC956-B784-4567-A92E-E698251E8D50}" srcOrd="0" destOrd="0" presId="urn:microsoft.com/office/officeart/2008/layout/BendingPictureSemiTransparentText"/>
    <dgm:cxn modelId="{7431E53F-1DE1-4B7D-8085-3561BD28A81A}" srcId="{2EF9C721-0BDA-4277-8BD0-39F0D509941D}" destId="{7B63DB78-1303-4BB7-AD23-371C6E9AADD6}" srcOrd="8" destOrd="0" parTransId="{ABBF7670-E776-4029-B6D1-B8CE07A1C802}" sibTransId="{D7700FD1-4F0E-4319-8ABC-5345E83FB9F5}"/>
    <dgm:cxn modelId="{EAB46960-AC50-4192-A317-7EF0AF46F1A2}" type="presOf" srcId="{90B208FA-B446-478B-B256-4CC3A42853BA}" destId="{97F79266-9FF6-4137-99DC-60C8684B3367}" srcOrd="0" destOrd="0" presId="urn:microsoft.com/office/officeart/2008/layout/BendingPictureSemiTransparentText"/>
    <dgm:cxn modelId="{D59CF742-0870-4FFA-A95B-3DB7E0AB8178}" type="presOf" srcId="{041BFB3F-B62D-4ACD-B443-B552459BD4A8}" destId="{6345B0BE-D14A-44DD-8F98-826489223F20}" srcOrd="0" destOrd="0" presId="urn:microsoft.com/office/officeart/2008/layout/BendingPictureSemiTransparentText"/>
    <dgm:cxn modelId="{2634E943-D52C-4212-8193-DF49D781AE8E}" srcId="{2EF9C721-0BDA-4277-8BD0-39F0D509941D}" destId="{B5CC48C7-AA9E-403F-B976-332B2E7F406B}" srcOrd="7" destOrd="0" parTransId="{8ECC5090-C96F-4997-A9A8-94375F21723A}" sibTransId="{3A27C757-6485-4B67-91E8-46F147238ACE}"/>
    <dgm:cxn modelId="{2AF8F645-3A5C-44CC-B1E1-D4665E22B8D1}" type="presOf" srcId="{4C00ACD1-6D3A-4B7E-B6A6-395E4568A12D}" destId="{1C53FFFA-166E-4207-A153-37DD0C60A713}" srcOrd="0" destOrd="0" presId="urn:microsoft.com/office/officeart/2008/layout/BendingPictureSemiTransparentText"/>
    <dgm:cxn modelId="{DB99A377-6E96-4453-B5E1-16D515A11217}" type="presOf" srcId="{7B63DB78-1303-4BB7-AD23-371C6E9AADD6}" destId="{5151AFDD-B9DA-4505-AA11-F5101A921EB8}" srcOrd="0" destOrd="0" presId="urn:microsoft.com/office/officeart/2008/layout/BendingPictureSemiTransparentText"/>
    <dgm:cxn modelId="{7E705A5A-7D68-44C5-B7B9-D0247F5C75E6}" srcId="{D686FE41-431C-4785-AD21-76A42B2C93EF}" destId="{FB8D2F33-7106-4268-B56F-A03E412AEAAA}" srcOrd="0" destOrd="0" parTransId="{FC0ED1DE-28D4-40FC-8202-CA21A8D3438A}" sibTransId="{88A5F1BE-8442-471B-A8CD-4FC124D19B66}"/>
    <dgm:cxn modelId="{6766EC8E-78C9-418C-BEFF-77CA12E31207}" type="presOf" srcId="{E6F734D4-979E-4ABE-AFC5-B88349975408}" destId="{B9006C64-5452-4111-8DCB-26714FC453B0}" srcOrd="0" destOrd="0" presId="urn:microsoft.com/office/officeart/2008/layout/BendingPictureSemiTransparentText"/>
    <dgm:cxn modelId="{69D4E997-AA1B-43F8-9BCB-E4CB13BE0876}" type="presOf" srcId="{B6C64906-FE86-4CC7-B15E-47C542D487D8}" destId="{27E0F467-C3F3-448D-B36A-32EA11C077DA}" srcOrd="0" destOrd="0" presId="urn:microsoft.com/office/officeart/2008/layout/BendingPictureSemiTransparentText"/>
    <dgm:cxn modelId="{B6EBA89E-E43E-4D15-AED2-C3C822FCBCEC}" type="presOf" srcId="{2EF9C721-0BDA-4277-8BD0-39F0D509941D}" destId="{6288A523-BA96-44BF-8667-878146D80EEF}" srcOrd="0" destOrd="0" presId="urn:microsoft.com/office/officeart/2008/layout/BendingPictureSemiTransparentText"/>
    <dgm:cxn modelId="{CEFF4EA3-174F-40EF-B554-78E3BEB2D9FA}" srcId="{2EF9C721-0BDA-4277-8BD0-39F0D509941D}" destId="{B6C64906-FE86-4CC7-B15E-47C542D487D8}" srcOrd="0" destOrd="0" parTransId="{0C6F6786-6AE5-40EF-BF3C-DFB23D23B396}" sibTransId="{12DD3B5F-4D02-4651-97EA-787DC9C39BBC}"/>
    <dgm:cxn modelId="{21D0C8A8-B407-404C-B086-B6A8AC48E882}" srcId="{2EF9C721-0BDA-4277-8BD0-39F0D509941D}" destId="{BC0E960D-EF38-45CC-8A30-CCE235943DE2}" srcOrd="9" destOrd="0" parTransId="{1B4DA5A3-DDC5-45F3-B84D-BF48EEF99063}" sibTransId="{2E2F70AD-3511-4EA6-ABBC-35A6CF0E5299}"/>
    <dgm:cxn modelId="{0A5CCEB1-553A-4D3D-AD07-8D1A224250A3}" type="presOf" srcId="{E6AF4893-3167-4561-BE61-31173A263858}" destId="{AE469235-4BC3-480A-86FF-96C04499DD3B}" srcOrd="0" destOrd="2" presId="urn:microsoft.com/office/officeart/2008/layout/BendingPictureSemiTransparentText"/>
    <dgm:cxn modelId="{311611C6-9F7A-4F2B-A35D-5DD80745155A}" srcId="{2EF9C721-0BDA-4277-8BD0-39F0D509941D}" destId="{D8D5A34C-D424-44F0-B730-772181CE2767}" srcOrd="4" destOrd="0" parTransId="{48463B9A-D11E-41BC-B0D1-37AAC323F2A9}" sibTransId="{FC86A6CC-4223-43D6-8EE6-BBA55D5BCE1C}"/>
    <dgm:cxn modelId="{230E5CC8-14FA-457B-88DC-2ED7120F65E3}" srcId="{2EF9C721-0BDA-4277-8BD0-39F0D509941D}" destId="{64321C37-C558-4DF9-99E1-0203E30DF0C5}" srcOrd="6" destOrd="0" parTransId="{E229C046-AB9F-4964-A512-078F6DF4137D}" sibTransId="{73413C5E-4DEA-4271-8B1C-5ABCC38D9B64}"/>
    <dgm:cxn modelId="{999ED7D5-F303-4514-8400-37C718E541D5}" srcId="{2EF9C721-0BDA-4277-8BD0-39F0D509941D}" destId="{041BFB3F-B62D-4ACD-B443-B552459BD4A8}" srcOrd="3" destOrd="0" parTransId="{01F34F3C-0C3E-46B1-A46C-F01A0269DE65}" sibTransId="{5FD33976-471C-476A-A785-F082B2B12F7F}"/>
    <dgm:cxn modelId="{A4D693E5-A425-4939-ADFF-72375E6F0720}" srcId="{2EF9C721-0BDA-4277-8BD0-39F0D509941D}" destId="{4C00ACD1-6D3A-4B7E-B6A6-395E4568A12D}" srcOrd="10" destOrd="0" parTransId="{AECF705A-35A4-4DF7-98C3-DE3994A1D249}" sibTransId="{A6BFC5EC-15F9-43F8-9280-43443CFAF88E}"/>
    <dgm:cxn modelId="{5F44A8E9-58DD-46FB-9959-2ADC42016CE4}" srcId="{2EF9C721-0BDA-4277-8BD0-39F0D509941D}" destId="{D686FE41-431C-4785-AD21-76A42B2C93EF}" srcOrd="2" destOrd="0" parTransId="{232004DF-EFBE-4D8A-B7A2-92E88662F1A1}" sibTransId="{C6768C04-A1A2-4E46-AAB1-44E920ABF556}"/>
    <dgm:cxn modelId="{ADFFF7FF-F0B2-4C2E-9BCD-D7A5BD4EE567}" type="presOf" srcId="{B5CC48C7-AA9E-403F-B976-332B2E7F406B}" destId="{8D9E1CBF-2812-43D9-AAC0-4B16CCA60A1B}" srcOrd="0" destOrd="0" presId="urn:microsoft.com/office/officeart/2008/layout/BendingPictureSemiTransparentText"/>
    <dgm:cxn modelId="{843D1EAD-1F41-4C94-A940-2ECB721F435E}" type="presParOf" srcId="{6288A523-BA96-44BF-8667-878146D80EEF}" destId="{B453989A-47F6-4264-B477-820F3A475FAE}" srcOrd="0" destOrd="0" presId="urn:microsoft.com/office/officeart/2008/layout/BendingPictureSemiTransparentText"/>
    <dgm:cxn modelId="{1C55A533-FAD4-4795-8A92-C0055A5C813C}" type="presParOf" srcId="{B453989A-47F6-4264-B477-820F3A475FAE}" destId="{522C6AA3-7BA1-4FAF-BB24-1CFFB39D741C}" srcOrd="0" destOrd="0" presId="urn:microsoft.com/office/officeart/2008/layout/BendingPictureSemiTransparentText"/>
    <dgm:cxn modelId="{694A54F5-47E9-4773-B8BB-4545D3D33510}" type="presParOf" srcId="{B453989A-47F6-4264-B477-820F3A475FAE}" destId="{27E0F467-C3F3-448D-B36A-32EA11C077DA}" srcOrd="1" destOrd="0" presId="urn:microsoft.com/office/officeart/2008/layout/BendingPictureSemiTransparentText"/>
    <dgm:cxn modelId="{ACCB3742-4AC9-4661-B4D4-DD1676756462}" type="presParOf" srcId="{6288A523-BA96-44BF-8667-878146D80EEF}" destId="{59CF79DE-A0E0-4CF5-ACFE-0C049E923D01}" srcOrd="1" destOrd="0" presId="urn:microsoft.com/office/officeart/2008/layout/BendingPictureSemiTransparentText"/>
    <dgm:cxn modelId="{D5DD371E-1382-4781-87E4-5C67E7772CD9}" type="presParOf" srcId="{6288A523-BA96-44BF-8667-878146D80EEF}" destId="{230268E0-7A13-4F63-BAF2-3AE8F14EF8ED}" srcOrd="2" destOrd="0" presId="urn:microsoft.com/office/officeart/2008/layout/BendingPictureSemiTransparentText"/>
    <dgm:cxn modelId="{C915BE99-3E1D-4923-9810-FC4198D68D6D}" type="presParOf" srcId="{230268E0-7A13-4F63-BAF2-3AE8F14EF8ED}" destId="{78D1175F-4A0A-4715-9861-951C01B5F334}" srcOrd="0" destOrd="0" presId="urn:microsoft.com/office/officeart/2008/layout/BendingPictureSemiTransparentText"/>
    <dgm:cxn modelId="{EBF3BE77-7B7C-436F-9D70-0C4794B566D6}" type="presParOf" srcId="{230268E0-7A13-4F63-BAF2-3AE8F14EF8ED}" destId="{B9006C64-5452-4111-8DCB-26714FC453B0}" srcOrd="1" destOrd="0" presId="urn:microsoft.com/office/officeart/2008/layout/BendingPictureSemiTransparentText"/>
    <dgm:cxn modelId="{45C1E774-1F9F-4389-BAC0-0E5D645A0246}" type="presParOf" srcId="{6288A523-BA96-44BF-8667-878146D80EEF}" destId="{F193214F-6B4A-49F0-B8A0-7245D0283F16}" srcOrd="3" destOrd="0" presId="urn:microsoft.com/office/officeart/2008/layout/BendingPictureSemiTransparentText"/>
    <dgm:cxn modelId="{C07DE245-18C7-4E3A-9EB8-64A81729DAE9}" type="presParOf" srcId="{6288A523-BA96-44BF-8667-878146D80EEF}" destId="{3A0452CE-781C-43AF-BD43-66A8581C8206}" srcOrd="4" destOrd="0" presId="urn:microsoft.com/office/officeart/2008/layout/BendingPictureSemiTransparentText"/>
    <dgm:cxn modelId="{F9459BBF-A954-4AF0-85BC-585D36D3CEE9}" type="presParOf" srcId="{3A0452CE-781C-43AF-BD43-66A8581C8206}" destId="{9D0215E7-8D08-41BB-8BE9-17CED5B70CBD}" srcOrd="0" destOrd="0" presId="urn:microsoft.com/office/officeart/2008/layout/BendingPictureSemiTransparentText"/>
    <dgm:cxn modelId="{8325992D-8B8A-488E-A730-F5D6824B4068}" type="presParOf" srcId="{3A0452CE-781C-43AF-BD43-66A8581C8206}" destId="{AE469235-4BC3-480A-86FF-96C04499DD3B}" srcOrd="1" destOrd="0" presId="urn:microsoft.com/office/officeart/2008/layout/BendingPictureSemiTransparentText"/>
    <dgm:cxn modelId="{1BD457A1-E4B2-45DA-937F-582217AC0FBC}" type="presParOf" srcId="{6288A523-BA96-44BF-8667-878146D80EEF}" destId="{E2F1008F-DB88-4125-9731-DD8BA6DB919B}" srcOrd="5" destOrd="0" presId="urn:microsoft.com/office/officeart/2008/layout/BendingPictureSemiTransparentText"/>
    <dgm:cxn modelId="{FCCADDD2-8DC0-4A69-9DB7-119481BA750B}" type="presParOf" srcId="{6288A523-BA96-44BF-8667-878146D80EEF}" destId="{D96F09F7-1B0F-4104-8316-659ADE152F97}" srcOrd="6" destOrd="0" presId="urn:microsoft.com/office/officeart/2008/layout/BendingPictureSemiTransparentText"/>
    <dgm:cxn modelId="{D34BA6F9-91A1-4BAF-862F-42A5D0B86013}" type="presParOf" srcId="{D96F09F7-1B0F-4104-8316-659ADE152F97}" destId="{CA9D49E7-7765-4D39-B166-D408176A42D4}" srcOrd="0" destOrd="0" presId="urn:microsoft.com/office/officeart/2008/layout/BendingPictureSemiTransparentText"/>
    <dgm:cxn modelId="{CF459D01-141D-4AA9-BDC0-AAEE548D2310}" type="presParOf" srcId="{D96F09F7-1B0F-4104-8316-659ADE152F97}" destId="{6345B0BE-D14A-44DD-8F98-826489223F20}" srcOrd="1" destOrd="0" presId="urn:microsoft.com/office/officeart/2008/layout/BendingPictureSemiTransparentText"/>
    <dgm:cxn modelId="{953AF236-A20A-48B0-925B-B0FFB32771B1}" type="presParOf" srcId="{6288A523-BA96-44BF-8667-878146D80EEF}" destId="{5BB8373C-FE87-4E07-9103-5A091FC2DFEF}" srcOrd="7" destOrd="0" presId="urn:microsoft.com/office/officeart/2008/layout/BendingPictureSemiTransparentText"/>
    <dgm:cxn modelId="{C4509DA5-6514-41C0-9344-CB5550C245D1}" type="presParOf" srcId="{6288A523-BA96-44BF-8667-878146D80EEF}" destId="{E291041D-DDF4-4C5C-BECD-4798638CF72F}" srcOrd="8" destOrd="0" presId="urn:microsoft.com/office/officeart/2008/layout/BendingPictureSemiTransparentText"/>
    <dgm:cxn modelId="{8D752A3E-B4A8-4C41-B037-CFDC8AC8EDF2}" type="presParOf" srcId="{E291041D-DDF4-4C5C-BECD-4798638CF72F}" destId="{AF1B0FB5-6DED-4C6D-86C3-E746FBAD026D}" srcOrd="0" destOrd="0" presId="urn:microsoft.com/office/officeart/2008/layout/BendingPictureSemiTransparentText"/>
    <dgm:cxn modelId="{4802005B-8D99-4C73-8182-062A941F952E}" type="presParOf" srcId="{E291041D-DDF4-4C5C-BECD-4798638CF72F}" destId="{6E951205-11EF-48A2-8099-243B336B34CD}" srcOrd="1" destOrd="0" presId="urn:microsoft.com/office/officeart/2008/layout/BendingPictureSemiTransparentText"/>
    <dgm:cxn modelId="{DF5CE518-5EDE-425C-84B4-14C211EBD475}" type="presParOf" srcId="{6288A523-BA96-44BF-8667-878146D80EEF}" destId="{5DAF963F-ABF6-4F03-B072-1B57F455F213}" srcOrd="9" destOrd="0" presId="urn:microsoft.com/office/officeart/2008/layout/BendingPictureSemiTransparentText"/>
    <dgm:cxn modelId="{B6EBE952-59F6-4D73-9416-398EA764B3F6}" type="presParOf" srcId="{6288A523-BA96-44BF-8667-878146D80EEF}" destId="{F7B9E9DC-954D-48D0-9531-61EF715108D1}" srcOrd="10" destOrd="0" presId="urn:microsoft.com/office/officeart/2008/layout/BendingPictureSemiTransparentText"/>
    <dgm:cxn modelId="{E0D03518-2A74-4E19-8782-F908BB25AC7E}" type="presParOf" srcId="{F7B9E9DC-954D-48D0-9531-61EF715108D1}" destId="{EE53385E-CA93-4616-9003-8291F1371AFE}" srcOrd="0" destOrd="0" presId="urn:microsoft.com/office/officeart/2008/layout/BendingPictureSemiTransparentText"/>
    <dgm:cxn modelId="{12DBD44C-C73A-42B6-A38D-D093C8E168FC}" type="presParOf" srcId="{F7B9E9DC-954D-48D0-9531-61EF715108D1}" destId="{97F79266-9FF6-4137-99DC-60C8684B3367}" srcOrd="1" destOrd="0" presId="urn:microsoft.com/office/officeart/2008/layout/BendingPictureSemiTransparentText"/>
    <dgm:cxn modelId="{DCE74D40-2F09-4765-A15C-3D995C1FB69A}" type="presParOf" srcId="{6288A523-BA96-44BF-8667-878146D80EEF}" destId="{35E55736-1A27-4D93-BC8A-DC58AD360D33}" srcOrd="11" destOrd="0" presId="urn:microsoft.com/office/officeart/2008/layout/BendingPictureSemiTransparentText"/>
    <dgm:cxn modelId="{68812042-8D74-4E1E-84AE-EB35824FC4E0}" type="presParOf" srcId="{6288A523-BA96-44BF-8667-878146D80EEF}" destId="{4C598A84-A115-472F-9609-D891FE4D9699}" srcOrd="12" destOrd="0" presId="urn:microsoft.com/office/officeart/2008/layout/BendingPictureSemiTransparentText"/>
    <dgm:cxn modelId="{95EC8E3F-7653-4CC2-ABB8-CCB4EFBC2BD8}" type="presParOf" srcId="{4C598A84-A115-472F-9609-D891FE4D9699}" destId="{916293A0-A19B-42FF-B0AA-F924DBA4972F}" srcOrd="0" destOrd="0" presId="urn:microsoft.com/office/officeart/2008/layout/BendingPictureSemiTransparentText"/>
    <dgm:cxn modelId="{B68ABBCB-2B5A-43A6-8CFA-A095ACACB606}" type="presParOf" srcId="{4C598A84-A115-472F-9609-D891FE4D9699}" destId="{A6D2C949-0FBA-444B-A1C3-CB341F376C5E}" srcOrd="1" destOrd="0" presId="urn:microsoft.com/office/officeart/2008/layout/BendingPictureSemiTransparentText"/>
    <dgm:cxn modelId="{928393F9-B1A7-4230-9EA5-3E5D800C4EC3}" type="presParOf" srcId="{6288A523-BA96-44BF-8667-878146D80EEF}" destId="{00B22705-2410-47DD-BAFA-582CE64DF732}" srcOrd="13" destOrd="0" presId="urn:microsoft.com/office/officeart/2008/layout/BendingPictureSemiTransparentText"/>
    <dgm:cxn modelId="{828F87C6-AD7C-4C8D-BCD3-02BE36CF7FF9}" type="presParOf" srcId="{6288A523-BA96-44BF-8667-878146D80EEF}" destId="{58F7FEE7-8394-4A0C-AE72-1963A723D94F}" srcOrd="14" destOrd="0" presId="urn:microsoft.com/office/officeart/2008/layout/BendingPictureSemiTransparentText"/>
    <dgm:cxn modelId="{04042656-928B-4168-B067-E703CD089388}" type="presParOf" srcId="{58F7FEE7-8394-4A0C-AE72-1963A723D94F}" destId="{A4F79CFF-6A2C-4468-A38E-B224D703C21A}" srcOrd="0" destOrd="0" presId="urn:microsoft.com/office/officeart/2008/layout/BendingPictureSemiTransparentText"/>
    <dgm:cxn modelId="{8140EF57-00D6-4D21-97BA-27A4764EDBED}" type="presParOf" srcId="{58F7FEE7-8394-4A0C-AE72-1963A723D94F}" destId="{8D9E1CBF-2812-43D9-AAC0-4B16CCA60A1B}" srcOrd="1" destOrd="0" presId="urn:microsoft.com/office/officeart/2008/layout/BendingPictureSemiTransparentText"/>
    <dgm:cxn modelId="{3F6D3C89-3018-4DD1-834D-0118D96A9310}" type="presParOf" srcId="{6288A523-BA96-44BF-8667-878146D80EEF}" destId="{B7C01735-C13B-4AD0-A3F3-FA3E5769A345}" srcOrd="15" destOrd="0" presId="urn:microsoft.com/office/officeart/2008/layout/BendingPictureSemiTransparentText"/>
    <dgm:cxn modelId="{1397D4D8-C2DA-408F-A064-46A7B3FC5DC5}" type="presParOf" srcId="{6288A523-BA96-44BF-8667-878146D80EEF}" destId="{ACD55E36-FD4A-46C6-8815-41C836B1395A}" srcOrd="16" destOrd="0" presId="urn:microsoft.com/office/officeart/2008/layout/BendingPictureSemiTransparentText"/>
    <dgm:cxn modelId="{4E21E995-9399-493D-B0CF-0B57E878B8B7}" type="presParOf" srcId="{ACD55E36-FD4A-46C6-8815-41C836B1395A}" destId="{BA88AEF2-7D06-4630-924E-7683FE2180AC}" srcOrd="0" destOrd="0" presId="urn:microsoft.com/office/officeart/2008/layout/BendingPictureSemiTransparentText"/>
    <dgm:cxn modelId="{7C4A08CF-15BB-4DC0-A08A-22106B355474}" type="presParOf" srcId="{ACD55E36-FD4A-46C6-8815-41C836B1395A}" destId="{5151AFDD-B9DA-4505-AA11-F5101A921EB8}" srcOrd="1" destOrd="0" presId="urn:microsoft.com/office/officeart/2008/layout/BendingPictureSemiTransparentText"/>
    <dgm:cxn modelId="{2FA399E2-E106-4E25-BABF-D95E13DDBF23}" type="presParOf" srcId="{6288A523-BA96-44BF-8667-878146D80EEF}" destId="{81CBF88E-E253-4660-895F-6E3A57FF217A}" srcOrd="17" destOrd="0" presId="urn:microsoft.com/office/officeart/2008/layout/BendingPictureSemiTransparentText"/>
    <dgm:cxn modelId="{F4168F57-01D7-46D0-B0B7-19B07884FCC3}" type="presParOf" srcId="{6288A523-BA96-44BF-8667-878146D80EEF}" destId="{830719A4-92B8-485E-AA0A-3213FE57AD05}" srcOrd="18" destOrd="0" presId="urn:microsoft.com/office/officeart/2008/layout/BendingPictureSemiTransparentText"/>
    <dgm:cxn modelId="{A9AE832F-84E4-493B-8304-7A8C85CBB202}" type="presParOf" srcId="{830719A4-92B8-485E-AA0A-3213FE57AD05}" destId="{F459FBDD-987B-4F6F-A1F4-145A8EF13FF9}" srcOrd="0" destOrd="0" presId="urn:microsoft.com/office/officeart/2008/layout/BendingPictureSemiTransparentText"/>
    <dgm:cxn modelId="{46F12E9A-EBAA-4529-A2EA-9F54FDDD7C1A}" type="presParOf" srcId="{830719A4-92B8-485E-AA0A-3213FE57AD05}" destId="{9B9EC956-B784-4567-A92E-E698251E8D50}" srcOrd="1" destOrd="0" presId="urn:microsoft.com/office/officeart/2008/layout/BendingPictureSemiTransparentText"/>
    <dgm:cxn modelId="{BC19270F-183E-475E-A5B9-6812453FC26B}" type="presParOf" srcId="{6288A523-BA96-44BF-8667-878146D80EEF}" destId="{C02D4E5A-4B4D-493F-9987-5A04EB3F7AC6}" srcOrd="19" destOrd="0" presId="urn:microsoft.com/office/officeart/2008/layout/BendingPictureSemiTransparentText"/>
    <dgm:cxn modelId="{A4444A9A-1A6A-4AC9-91B9-0F9EED4AB665}" type="presParOf" srcId="{6288A523-BA96-44BF-8667-878146D80EEF}" destId="{102546B9-8484-4E31-8556-645D70049B28}" srcOrd="20" destOrd="0" presId="urn:microsoft.com/office/officeart/2008/layout/BendingPictureSemiTransparentText"/>
    <dgm:cxn modelId="{48FD8846-2E5F-4699-AB0F-DF1B3889A97D}" type="presParOf" srcId="{102546B9-8484-4E31-8556-645D70049B28}" destId="{58118FDF-398E-4789-B32E-C9638729E8E7}" srcOrd="0" destOrd="0" presId="urn:microsoft.com/office/officeart/2008/layout/BendingPictureSemiTransparentText"/>
    <dgm:cxn modelId="{894335E2-0F7A-4A5F-B383-43ABF0FF8DB1}" type="presParOf" srcId="{102546B9-8484-4E31-8556-645D70049B28}" destId="{1C53FFFA-166E-4207-A153-37DD0C60A71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C6AA3-7BA1-4FAF-BB24-1CFFB39D741C}">
      <dsp:nvSpPr>
        <dsp:cNvPr id="0" name=""/>
        <dsp:cNvSpPr/>
      </dsp:nvSpPr>
      <dsp:spPr>
        <a:xfrm>
          <a:off x="0" y="990517"/>
          <a:ext cx="1723881" cy="147757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0F467-C3F3-448D-B36A-32EA11C077DA}">
      <dsp:nvSpPr>
        <dsp:cNvPr id="0" name=""/>
        <dsp:cNvSpPr/>
      </dsp:nvSpPr>
      <dsp:spPr>
        <a:xfrm>
          <a:off x="0" y="171449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Targets for CO</a:t>
          </a:r>
          <a:r>
            <a:rPr lang="fi-FI" sz="1300" kern="1200" baseline="-25000" dirty="0">
              <a:solidFill>
                <a:prstClr val="black"/>
              </a:solidFill>
              <a:latin typeface="Arial"/>
              <a:ea typeface="+mn-ea"/>
              <a:cs typeface="+mn-cs"/>
            </a:rPr>
            <a:t>2</a:t>
          </a: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emission reductions</a:t>
          </a:r>
        </a:p>
      </dsp:txBody>
      <dsp:txXfrm>
        <a:off x="0" y="171449"/>
        <a:ext cx="1723881" cy="822959"/>
      </dsp:txXfrm>
    </dsp:sp>
    <dsp:sp modelId="{78D1175F-4A0A-4715-9861-951C01B5F334}">
      <dsp:nvSpPr>
        <dsp:cNvPr id="0" name=""/>
        <dsp:cNvSpPr/>
      </dsp:nvSpPr>
      <dsp:spPr>
        <a:xfrm>
          <a:off x="1872157" y="962790"/>
          <a:ext cx="1723881" cy="1481323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t="1902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06C64-5452-4111-8DCB-26714FC453B0}">
      <dsp:nvSpPr>
        <dsp:cNvPr id="0" name=""/>
        <dsp:cNvSpPr/>
      </dsp:nvSpPr>
      <dsp:spPr>
        <a:xfrm>
          <a:off x="1872157" y="171448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Replacing plastics in packaging products by renewable materials</a:t>
          </a:r>
        </a:p>
      </dsp:txBody>
      <dsp:txXfrm>
        <a:off x="1872157" y="171448"/>
        <a:ext cx="1723881" cy="822959"/>
      </dsp:txXfrm>
    </dsp:sp>
    <dsp:sp modelId="{9D0215E7-8D08-41BB-8BE9-17CED5B70CBD}">
      <dsp:nvSpPr>
        <dsp:cNvPr id="0" name=""/>
        <dsp:cNvSpPr/>
      </dsp:nvSpPr>
      <dsp:spPr>
        <a:xfrm>
          <a:off x="3744373" y="95356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t="2532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69235-4BC3-480A-86FF-96C04499DD3B}">
      <dsp:nvSpPr>
        <dsp:cNvPr id="0" name=""/>
        <dsp:cNvSpPr/>
      </dsp:nvSpPr>
      <dsp:spPr>
        <a:xfrm>
          <a:off x="3744373" y="171449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schemeClr val="tx1"/>
              </a:solidFill>
            </a:rPr>
            <a:t>Circular economy</a:t>
          </a:r>
        </a:p>
        <a:p>
          <a:pPr marL="57150" lvl="1" indent="-57150" algn="l" defTabSz="2889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650" kern="1200" dirty="0">
              <a:solidFill>
                <a:schemeClr val="tx1"/>
              </a:solidFill>
            </a:rPr>
            <a:t>Efficient use of sidestreams, recycling, recovery and reduction of waste</a:t>
          </a:r>
        </a:p>
        <a:p>
          <a:pPr marL="57150" lvl="1" indent="-57150" algn="l" defTabSz="2889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I" sz="650" kern="1200" dirty="0">
              <a:solidFill>
                <a:schemeClr val="tx1"/>
              </a:solidFill>
            </a:rPr>
            <a:t>Maintenance and re-use of equipment</a:t>
          </a:r>
          <a:endParaRPr lang="fi-FI" sz="650" kern="1200" dirty="0">
            <a:solidFill>
              <a:schemeClr val="tx1"/>
            </a:solidFill>
          </a:endParaRPr>
        </a:p>
      </dsp:txBody>
      <dsp:txXfrm>
        <a:off x="3744373" y="171449"/>
        <a:ext cx="1723881" cy="822959"/>
      </dsp:txXfrm>
    </dsp:sp>
    <dsp:sp modelId="{CA9D49E7-7765-4D39-B166-D408176A42D4}">
      <dsp:nvSpPr>
        <dsp:cNvPr id="0" name=""/>
        <dsp:cNvSpPr/>
      </dsp:nvSpPr>
      <dsp:spPr>
        <a:xfrm>
          <a:off x="5616572" y="95356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5B0BE-D14A-44DD-8F98-826489223F20}">
      <dsp:nvSpPr>
        <dsp:cNvPr id="0" name=""/>
        <dsp:cNvSpPr/>
      </dsp:nvSpPr>
      <dsp:spPr>
        <a:xfrm>
          <a:off x="5616572" y="171449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Replacing fossil fuels with renewables</a:t>
          </a:r>
        </a:p>
      </dsp:txBody>
      <dsp:txXfrm>
        <a:off x="5616572" y="171449"/>
        <a:ext cx="1723881" cy="822959"/>
      </dsp:txXfrm>
    </dsp:sp>
    <dsp:sp modelId="{AF1B0FB5-6DED-4C6D-86C3-E746FBAD026D}">
      <dsp:nvSpPr>
        <dsp:cNvPr id="0" name=""/>
        <dsp:cNvSpPr/>
      </dsp:nvSpPr>
      <dsp:spPr>
        <a:xfrm>
          <a:off x="7488788" y="95356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t="2532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51205-11EF-48A2-8099-243B336B34CD}">
      <dsp:nvSpPr>
        <dsp:cNvPr id="0" name=""/>
        <dsp:cNvSpPr/>
      </dsp:nvSpPr>
      <dsp:spPr>
        <a:xfrm>
          <a:off x="7488788" y="171449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CO</a:t>
          </a:r>
          <a:r>
            <a:rPr lang="fi-FI" sz="1300" kern="1200" baseline="-25000" dirty="0">
              <a:solidFill>
                <a:prstClr val="black"/>
              </a:solidFill>
              <a:latin typeface="Arial"/>
              <a:ea typeface="+mn-ea"/>
              <a:cs typeface="+mn-cs"/>
            </a:rPr>
            <a:t>2</a:t>
          </a: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 neutral energy and heat production</a:t>
          </a:r>
        </a:p>
      </dsp:txBody>
      <dsp:txXfrm>
        <a:off x="7488788" y="171449"/>
        <a:ext cx="1723881" cy="822959"/>
      </dsp:txXfrm>
    </dsp:sp>
    <dsp:sp modelId="{EE53385E-CA93-4616-9003-8291F1371AFE}">
      <dsp:nvSpPr>
        <dsp:cNvPr id="0" name=""/>
        <dsp:cNvSpPr/>
      </dsp:nvSpPr>
      <dsp:spPr>
        <a:xfrm>
          <a:off x="9360987" y="95356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532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79266-9FF6-4137-99DC-60C8684B3367}">
      <dsp:nvSpPr>
        <dsp:cNvPr id="0" name=""/>
        <dsp:cNvSpPr/>
      </dsp:nvSpPr>
      <dsp:spPr>
        <a:xfrm>
          <a:off x="9360987" y="171449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Emission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reductions</a:t>
          </a:r>
        </a:p>
      </dsp:txBody>
      <dsp:txXfrm>
        <a:off x="9360987" y="171449"/>
        <a:ext cx="1723881" cy="822959"/>
      </dsp:txXfrm>
    </dsp:sp>
    <dsp:sp modelId="{916293A0-A19B-42FF-B0AA-F924DBA4972F}">
      <dsp:nvSpPr>
        <dsp:cNvPr id="0" name=""/>
        <dsp:cNvSpPr/>
      </dsp:nvSpPr>
      <dsp:spPr>
        <a:xfrm>
          <a:off x="0" y="341897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2C949-0FBA-444B-A1C3-CB341F376C5E}">
      <dsp:nvSpPr>
        <dsp:cNvPr id="0" name=""/>
        <dsp:cNvSpPr/>
      </dsp:nvSpPr>
      <dsp:spPr>
        <a:xfrm>
          <a:off x="1041" y="2633426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Energy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 </a:t>
          </a:r>
        </a:p>
      </dsp:txBody>
      <dsp:txXfrm>
        <a:off x="1041" y="2633426"/>
        <a:ext cx="1723881" cy="822959"/>
      </dsp:txXfrm>
    </dsp:sp>
    <dsp:sp modelId="{A4F79CFF-6A2C-4468-A38E-B224D703C21A}">
      <dsp:nvSpPr>
        <dsp:cNvPr id="0" name=""/>
        <dsp:cNvSpPr/>
      </dsp:nvSpPr>
      <dsp:spPr>
        <a:xfrm>
          <a:off x="1872154" y="341897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E1CBF-2812-43D9-AAC0-4B16CCA60A1B}">
      <dsp:nvSpPr>
        <dsp:cNvPr id="0" name=""/>
        <dsp:cNvSpPr/>
      </dsp:nvSpPr>
      <dsp:spPr>
        <a:xfrm>
          <a:off x="1872154" y="2633426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Water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</a:t>
          </a:r>
        </a:p>
      </dsp:txBody>
      <dsp:txXfrm>
        <a:off x="1872154" y="2633426"/>
        <a:ext cx="1723881" cy="822959"/>
      </dsp:txXfrm>
    </dsp:sp>
    <dsp:sp modelId="{BA88AEF2-7D06-4630-924E-7683FE2180AC}">
      <dsp:nvSpPr>
        <dsp:cNvPr id="0" name=""/>
        <dsp:cNvSpPr/>
      </dsp:nvSpPr>
      <dsp:spPr>
        <a:xfrm>
          <a:off x="3744715" y="341897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1AFDD-B9DA-4505-AA11-F5101A921EB8}">
      <dsp:nvSpPr>
        <dsp:cNvPr id="0" name=""/>
        <dsp:cNvSpPr/>
      </dsp:nvSpPr>
      <dsp:spPr>
        <a:xfrm>
          <a:off x="3744715" y="2633426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Raw material efficiency</a:t>
          </a:r>
        </a:p>
      </dsp:txBody>
      <dsp:txXfrm>
        <a:off x="3744715" y="2633426"/>
        <a:ext cx="1723881" cy="822959"/>
      </dsp:txXfrm>
    </dsp:sp>
    <dsp:sp modelId="{F459FBDD-987B-4F6F-A1F4-145A8EF13FF9}">
      <dsp:nvSpPr>
        <dsp:cNvPr id="0" name=""/>
        <dsp:cNvSpPr/>
      </dsp:nvSpPr>
      <dsp:spPr>
        <a:xfrm>
          <a:off x="5616569" y="341897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2532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EC956-B784-4567-A92E-E698251E8D50}">
      <dsp:nvSpPr>
        <dsp:cNvPr id="0" name=""/>
        <dsp:cNvSpPr/>
      </dsp:nvSpPr>
      <dsp:spPr>
        <a:xfrm>
          <a:off x="5616569" y="2633426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Chemical </a:t>
          </a:r>
          <a:b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</a:br>
          <a:r>
            <a:rPr lang="fi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efficiency</a:t>
          </a:r>
        </a:p>
      </dsp:txBody>
      <dsp:txXfrm>
        <a:off x="5616569" y="2633426"/>
        <a:ext cx="1723881" cy="822959"/>
      </dsp:txXfrm>
    </dsp:sp>
    <dsp:sp modelId="{58118FDF-398E-4789-B32E-C9638729E8E7}">
      <dsp:nvSpPr>
        <dsp:cNvPr id="0" name=""/>
        <dsp:cNvSpPr/>
      </dsp:nvSpPr>
      <dsp:spPr>
        <a:xfrm>
          <a:off x="7488786" y="3418973"/>
          <a:ext cx="1723881" cy="1477570"/>
        </a:xfrm>
        <a:prstGeom prst="rect">
          <a:avLst/>
        </a:prstGeom>
        <a:blipFill dpi="0"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2532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3FFFA-166E-4207-A153-37DD0C60A713}">
      <dsp:nvSpPr>
        <dsp:cNvPr id="0" name=""/>
        <dsp:cNvSpPr/>
      </dsp:nvSpPr>
      <dsp:spPr>
        <a:xfrm>
          <a:off x="7488786" y="2633426"/>
          <a:ext cx="1723881" cy="822959"/>
        </a:xfrm>
        <a:prstGeom prst="rect">
          <a:avLst/>
        </a:prstGeom>
        <a:gradFill flip="none" rotWithShape="1">
          <a:gsLst>
            <a:gs pos="25000">
              <a:srgbClr val="ECEDEF">
                <a:alpha val="60000"/>
              </a:srgbClr>
            </a:gs>
            <a:gs pos="58000">
              <a:srgbClr val="ECEDEF">
                <a:alpha val="40000"/>
              </a:srgbClr>
            </a:gs>
            <a:gs pos="87000">
              <a:srgbClr val="ECEDEF">
                <a:alpha val="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3302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1300" kern="1200" dirty="0">
              <a:solidFill>
                <a:prstClr val="black"/>
              </a:solidFill>
              <a:latin typeface="Arial"/>
              <a:ea typeface="+mn-ea"/>
              <a:cs typeface="+mn-cs"/>
            </a:rPr>
            <a:t>Occupational safety</a:t>
          </a:r>
          <a:endParaRPr lang="fi-FI" sz="1300" kern="1200" dirty="0">
            <a:solidFill>
              <a:prstClr val="black"/>
            </a:solidFill>
            <a:latin typeface="Arial"/>
            <a:ea typeface="+mn-ea"/>
            <a:cs typeface="+mn-cs"/>
          </a:endParaRPr>
        </a:p>
      </dsp:txBody>
      <dsp:txXfrm>
        <a:off x="7488786" y="2633426"/>
        <a:ext cx="1723881" cy="822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EE368-DD5C-4F32-A783-5E8E11DF9D4C}" type="datetime3">
              <a:rPr lang="en-US" sz="800" smtClean="0"/>
              <a:t>26 February 2025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1C51C-1507-4174-B2C8-A06D43695541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184676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768CC10C-56CD-418F-AB0E-C753C4532624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9B43CDF-ECC4-4314-B82A-B821CE003F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75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903288"/>
            <a:ext cx="5749925" cy="3233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6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7E7685-AABB-4910-AFAD-5B4CDF4F92FE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7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D1898B-8CC5-47A9-A8AF-98C28086E608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2531B7C-F99A-40FB-A0E6-1010FC375118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88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F1F2FE8-0057-4B73-8D3C-2DD5AE0C0D08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3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68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98972BE-9ECD-41D3-A9CC-0EA4B0B4981A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EDA5339-D6C3-492C-B853-20E788726005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54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903288"/>
            <a:ext cx="5749925" cy="3233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Valmet recognizes its responsibility to reduce negative environmental and social impacts throughout its value chain.</a:t>
            </a:r>
            <a:endParaRPr lang="fi-FI" sz="13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Valmet estimates around 95% of the environmental impacts of its products are emitted at the customer sites after delivery. </a:t>
            </a:r>
            <a:endParaRPr lang="fi-FI" sz="13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Therefore, sustainability strategy focuses on:</a:t>
            </a:r>
            <a:endParaRPr lang="fi-FI" sz="1300" dirty="0"/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sz="1300" dirty="0"/>
              <a:t>energy efficiency, air pollution control technologies, increased usage of alternative fuels and a reduced use of water and other raw materials. </a:t>
            </a:r>
            <a:endParaRPr lang="fi-FI" sz="1300" dirty="0"/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sz="1300" dirty="0"/>
              <a:t>services and rebuilds are also an essential part due to the long useful lifespan of Valmet's products</a:t>
            </a:r>
            <a:endParaRPr lang="fi-FI" dirty="0"/>
          </a:p>
          <a:p>
            <a:endParaRPr lang="fi-FI" dirty="0"/>
          </a:p>
          <a:p>
            <a:r>
              <a:rPr lang="en-US" sz="1900" dirty="0"/>
              <a:t>Regulation: </a:t>
            </a:r>
          </a:p>
          <a:p>
            <a:pPr lvl="1"/>
            <a:r>
              <a:rPr lang="en-US" sz="1500" dirty="0"/>
              <a:t>Paris Climate Agreement: signatory countries will present their long-term low greenhouse gas emission strategies in 2020</a:t>
            </a:r>
          </a:p>
          <a:p>
            <a:pPr lvl="1"/>
            <a:r>
              <a:rPr lang="en-US" sz="1500" dirty="0"/>
              <a:t>EU targets: </a:t>
            </a:r>
          </a:p>
          <a:p>
            <a:pPr lvl="2">
              <a:buFont typeface="+mj-lt"/>
              <a:buAutoNum type="arabicPeriod"/>
            </a:pPr>
            <a:r>
              <a:rPr lang="en-US" sz="1500" dirty="0"/>
              <a:t>55% CO2 emissions reduction by 2030</a:t>
            </a:r>
          </a:p>
          <a:p>
            <a:pPr lvl="2">
              <a:buFont typeface="+mj-lt"/>
              <a:buAutoNum type="arabicPeriod"/>
            </a:pPr>
            <a:r>
              <a:rPr lang="en-US" sz="1500" dirty="0"/>
              <a:t>Net-zero by 2050</a:t>
            </a:r>
          </a:p>
          <a:p>
            <a:pPr lvl="1"/>
            <a:r>
              <a:rPr lang="en-US" sz="1500" dirty="0"/>
              <a:t>Finland´s target: carbon neutral by 2030</a:t>
            </a:r>
          </a:p>
          <a:p>
            <a:r>
              <a:rPr lang="en-US" sz="1900" dirty="0"/>
              <a:t>European pulp and paper sector is investing more than €5 billion per year to decarbonize </a:t>
            </a:r>
            <a:br>
              <a:rPr lang="en-US" sz="1900" dirty="0"/>
            </a:br>
            <a:r>
              <a:rPr lang="en-US" sz="1500" dirty="0"/>
              <a:t>(source: CEPI 12/2019)</a:t>
            </a:r>
          </a:p>
          <a:p>
            <a:pPr lvl="1"/>
            <a:r>
              <a:rPr lang="en-US" sz="1500" dirty="0"/>
              <a:t>Customer interest for low carbon / carbon neutral technologies are expected to grow significantly due to developments in regulation and stakeholder expectations</a:t>
            </a:r>
            <a:endParaRPr lang="en-US" sz="1000" dirty="0"/>
          </a:p>
          <a:p>
            <a:pPr lvl="1"/>
            <a:r>
              <a:rPr lang="en-US" sz="1500" dirty="0"/>
              <a:t>Valmet has an unique opportunity to help customers to reduce energy use in processes and therefore reduce CO2 emissions and differentiate in the market </a:t>
            </a:r>
          </a:p>
          <a:p>
            <a:r>
              <a:rPr lang="en-US" sz="1900" dirty="0"/>
              <a:t>Climate-related risks and opportunities for Valmet: </a:t>
            </a:r>
          </a:p>
          <a:p>
            <a:pPr lvl="1"/>
            <a:r>
              <a:rPr lang="en-US" sz="1500" dirty="0"/>
              <a:t>Financial risks are minor: mainly related to delay of regulatory development impacting customer industries</a:t>
            </a:r>
          </a:p>
          <a:p>
            <a:pPr lvl="1"/>
            <a:r>
              <a:rPr lang="en-US" sz="1500" dirty="0"/>
              <a:t>Financial opportunities are major: through growing market demand and investments to low carbon solutions</a:t>
            </a:r>
          </a:p>
          <a:p>
            <a:pPr lvl="2"/>
            <a:r>
              <a:rPr lang="en-US" sz="1500" dirty="0"/>
              <a:t>Possibility to increase of competitiveness by offering the widest range of low carbon solutions and reduction potential of CO2 emissions to customers </a:t>
            </a:r>
            <a:endParaRPr lang="fi-FI" sz="15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0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6DF815-0E6E-4D8D-8829-56A341D704E3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1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6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EDA184-7E40-47A8-8F15-C7A3B5B0BB8B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B864672-024F-4051-A3C7-963C5E491D61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E5E6BE-293F-41B7-8160-5777C0A251BE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928688"/>
            <a:ext cx="5907087" cy="3322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F65CF61-C373-454F-8898-8E055336D5AF}" type="datetime3">
              <a:rPr lang="en-US" smtClean="0"/>
              <a:t>26 February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4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85419" y="1916113"/>
            <a:ext cx="7128744" cy="1441450"/>
          </a:xfrm>
        </p:spPr>
        <p:txBody>
          <a:bodyPr anchor="b" anchorCtr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85419" y="3500438"/>
            <a:ext cx="7128744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5660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88927"/>
            <a:ext cx="2952000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89736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78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622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8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14695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87" y="1557338"/>
            <a:ext cx="360040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86" y="1916114"/>
            <a:ext cx="3600401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1803" y="1557338"/>
            <a:ext cx="3672359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1803" y="1916114"/>
            <a:ext cx="3672359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2842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3671887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63" y="1557338"/>
            <a:ext cx="36004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63" y="1916114"/>
            <a:ext cx="36004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297363" y="4508501"/>
            <a:ext cx="36004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2275" y="1557338"/>
            <a:ext cx="367188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2275" y="1916114"/>
            <a:ext cx="367188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042275" y="4508501"/>
            <a:ext cx="367188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85043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5544566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69595" y="4508501"/>
            <a:ext cx="554456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5749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112331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112331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112331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6323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6273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82137" y="1557339"/>
            <a:ext cx="2232025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583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649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49715" y="1557338"/>
            <a:ext cx="4464448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504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50113" y="1557339"/>
            <a:ext cx="2232024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482137" y="1557339"/>
            <a:ext cx="2232026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250113" y="3790714"/>
            <a:ext cx="2232024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3137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1557338"/>
            <a:ext cx="11233150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290280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476672"/>
            <a:ext cx="11233150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48852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7250112" y="1557340"/>
            <a:ext cx="4464048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50113" y="2420889"/>
            <a:ext cx="4464050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4424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5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747185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26985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092536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320694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45186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352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0870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737895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2432" cy="1511300"/>
          </a:xfrm>
          <a:custGeom>
            <a:avLst/>
            <a:gdLst/>
            <a:ahLst/>
            <a:cxnLst/>
            <a:rect l="l" t="t" r="r" b="b"/>
            <a:pathLst>
              <a:path w="554243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1199350"/>
                </a:lnTo>
                <a:cubicBezTo>
                  <a:pt x="5542432" y="1371635"/>
                  <a:pt x="5402767" y="1511300"/>
                  <a:pt x="5230482" y="1511300"/>
                </a:cubicBez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7830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5544565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5"/>
          </p:nvPr>
        </p:nvSpPr>
        <p:spPr>
          <a:xfrm>
            <a:off x="6169595" y="3140968"/>
            <a:ext cx="5544568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5322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1199350"/>
                </a:lnTo>
                <a:cubicBezTo>
                  <a:pt x="3600352" y="1371635"/>
                  <a:pt x="3460687" y="1511300"/>
                  <a:pt x="3288402" y="1511300"/>
                </a:cubicBez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Content Placeholder 2"/>
          <p:cNvSpPr>
            <a:spLocks noGrp="1"/>
          </p:cNvSpPr>
          <p:nvPr>
            <p:ph sz="half" idx="1"/>
          </p:nvPr>
        </p:nvSpPr>
        <p:spPr>
          <a:xfrm>
            <a:off x="481012" y="3717032"/>
            <a:ext cx="3600351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idx="28"/>
          </p:nvPr>
        </p:nvSpPr>
        <p:spPr>
          <a:xfrm>
            <a:off x="481012" y="3141513"/>
            <a:ext cx="3600351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9"/>
          </p:nvPr>
        </p:nvSpPr>
        <p:spPr>
          <a:xfrm>
            <a:off x="4297363" y="3141513"/>
            <a:ext cx="3600449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3789" y="3141513"/>
            <a:ext cx="3599285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sz="half" idx="30"/>
          </p:nvPr>
        </p:nvSpPr>
        <p:spPr>
          <a:xfrm>
            <a:off x="4297363" y="3717032"/>
            <a:ext cx="3600449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7" name="Content Placeholder 2"/>
          <p:cNvSpPr>
            <a:spLocks noGrp="1"/>
          </p:cNvSpPr>
          <p:nvPr>
            <p:ph sz="half" idx="31"/>
          </p:nvPr>
        </p:nvSpPr>
        <p:spPr>
          <a:xfrm>
            <a:off x="8113811" y="3717032"/>
            <a:ext cx="3600352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43253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1199350"/>
                </a:lnTo>
                <a:cubicBezTo>
                  <a:pt x="2700252" y="1371635"/>
                  <a:pt x="2560587" y="1511300"/>
                  <a:pt x="2388302" y="1511300"/>
                </a:cubicBez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6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124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813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3911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half" idx="28"/>
          </p:nvPr>
        </p:nvSpPr>
        <p:spPr>
          <a:xfrm>
            <a:off x="3325279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half" idx="29"/>
          </p:nvPr>
        </p:nvSpPr>
        <p:spPr>
          <a:xfrm>
            <a:off x="6169595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half" idx="30"/>
          </p:nvPr>
        </p:nvSpPr>
        <p:spPr>
          <a:xfrm>
            <a:off x="9013911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77909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4297363" y="1557338"/>
            <a:ext cx="360045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81012" y="1544334"/>
            <a:ext cx="3600295" cy="2159694"/>
          </a:xfrm>
          <a:custGeom>
            <a:avLst/>
            <a:gdLst/>
            <a:ahLst/>
            <a:cxnLst/>
            <a:rect l="l" t="t" r="r" b="b"/>
            <a:pathLst>
              <a:path w="3600295" h="2159694">
                <a:moveTo>
                  <a:pt x="359841" y="0"/>
                </a:moveTo>
                <a:lnTo>
                  <a:pt x="2448223" y="0"/>
                </a:lnTo>
                <a:lnTo>
                  <a:pt x="3312046" y="0"/>
                </a:lnTo>
                <a:lnTo>
                  <a:pt x="3600295" y="0"/>
                </a:lnTo>
                <a:lnTo>
                  <a:pt x="3600295" y="2159694"/>
                </a:lnTo>
                <a:lnTo>
                  <a:pt x="0" y="2159694"/>
                </a:lnTo>
                <a:lnTo>
                  <a:pt x="0" y="1799159"/>
                </a:lnTo>
                <a:lnTo>
                  <a:pt x="0" y="503510"/>
                </a:lnTo>
                <a:lnTo>
                  <a:pt x="0" y="359841"/>
                </a:lnTo>
                <a:cubicBezTo>
                  <a:pt x="0" y="161106"/>
                  <a:pt x="161106" y="0"/>
                  <a:pt x="3598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/>
          </p:nvPr>
        </p:nvSpPr>
        <p:spPr>
          <a:xfrm>
            <a:off x="8113867" y="3861694"/>
            <a:ext cx="3600296" cy="2159694"/>
          </a:xfrm>
          <a:custGeom>
            <a:avLst/>
            <a:gdLst/>
            <a:ahLst/>
            <a:cxnLst/>
            <a:rect l="l" t="t" r="r" b="b"/>
            <a:pathLst>
              <a:path w="3600296" h="2159694">
                <a:moveTo>
                  <a:pt x="0" y="0"/>
                </a:moveTo>
                <a:lnTo>
                  <a:pt x="3600296" y="0"/>
                </a:lnTo>
                <a:lnTo>
                  <a:pt x="3600296" y="2159694"/>
                </a:lnTo>
                <a:lnTo>
                  <a:pt x="0" y="2159694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8113867" y="1557338"/>
            <a:ext cx="3600296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481013" y="3861694"/>
            <a:ext cx="3600294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4297387" y="3861694"/>
            <a:ext cx="360040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3447194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811386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429733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39" hasCustomPrompt="1"/>
          </p:nvPr>
        </p:nvSpPr>
        <p:spPr>
          <a:xfrm>
            <a:off x="480963" y="5751550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811386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1" hasCustomPrompt="1"/>
          </p:nvPr>
        </p:nvSpPr>
        <p:spPr>
          <a:xfrm>
            <a:off x="429733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640"/>
            <a:ext cx="11233150" cy="504727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176481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908215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79241826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81495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5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41412271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1058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1130161" y="4436090"/>
            <a:ext cx="10583425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30161" y="5013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5249C75-4AF5-4360-A376-CD099813CB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691BED2-517C-4622-A930-239AF57DF4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1" y="5589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1890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6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7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869255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ectangle 26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2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3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373237520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Rectangle 39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00132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Rectangle 59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Rectangle 61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37033841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49781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1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9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1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2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806371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132321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34803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7" y="2636912"/>
            <a:ext cx="473740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161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50" y="2636912"/>
            <a:ext cx="4736875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586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7AFCC6-740C-4A77-BE51-F32D2E3ED4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081A6FE-804F-42D2-927A-3D41238BB1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89CB5E3F-6A70-470D-AB82-A75F489A9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806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D239508-A4D4-451A-80CC-3681230AF4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4895945-AF5A-48F9-882B-C95FCDAB9D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14AA12A-EDA6-474E-890A-C6EDFEC6D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B36388D6-EA7A-4CBD-94AF-955FD31889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95FFA60-586E-4A95-93E4-533796A98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56D8C47-7E31-4382-A6E8-F0493D2D89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3881AB3-A0D2-4100-9A93-D9D13676CC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0AF06B8F-FDBB-4698-A4AF-F574673CDB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F5303BA-2AC1-45B6-928E-9E622BB2DA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EEF217D-2344-4897-8815-1A4B74D907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30162" y="4436090"/>
            <a:ext cx="8063562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8450CCB6-FE41-4E22-8355-8DE5506946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6DB44EDB-DDEC-4E82-8974-F1BFF0D840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0162" y="5013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1196AC9E-77DF-4CC3-AFD8-D8E13E08E2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B1F2772-A2BB-4F65-94A0-67CC638812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2" y="5589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8533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908721"/>
            <a:ext cx="11233150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5032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9073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32135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10567585" y="6237225"/>
            <a:ext cx="1292517" cy="431927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3340" rIns="91440" bIns="91440" rtlCol="0" anchor="ctr"/>
          <a:lstStyle/>
          <a:p>
            <a:endParaRPr sz="1800"/>
          </a:p>
        </p:txBody>
      </p:sp>
      <p:pic>
        <p:nvPicPr>
          <p:cNvPr id="3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567585" y="6237225"/>
            <a:ext cx="1292517" cy="431927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9631235" y="111507"/>
            <a:ext cx="2161014" cy="365125"/>
          </a:xfrm>
          <a:prstGeom prst="rect">
            <a:avLst/>
          </a:prstGeom>
          <a:noFill/>
          <a:ln w="25400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5908" rIns="91440" bIns="45720" rtlCol="0" anchor="ctr"/>
          <a:lstStyle/>
          <a:p>
            <a:pPr algn="r" defTabSz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sz="1200">
                <a:solidFill>
                  <a:srgbClr val="000000"/>
                </a:solidFill>
                <a:latin typeface="Arial"/>
                <a:ea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7724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2708275"/>
            <a:ext cx="7129462" cy="1441450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2488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1916113"/>
            <a:ext cx="7129462" cy="1441450"/>
          </a:xfrm>
        </p:spPr>
        <p:txBody>
          <a:bodyPr anchor="b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701" y="3500438"/>
            <a:ext cx="7129462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51" y="6237312"/>
            <a:ext cx="1291874" cy="4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212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20238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</p:spTree>
    <p:extLst>
      <p:ext uri="{BB962C8B-B14F-4D97-AF65-F5344CB8AC3E}">
        <p14:creationId xmlns:p14="http://schemas.microsoft.com/office/powerpoint/2010/main" val="5548846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9"/>
            <a:ext cx="11233150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453336"/>
            <a:ext cx="1223963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338" y="6453336"/>
            <a:ext cx="4032250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014" y="6453336"/>
            <a:ext cx="360361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083" y="6237312"/>
            <a:ext cx="1291874" cy="432000"/>
          </a:xfrm>
          <a:prstGeom prst="rect">
            <a:avLst/>
          </a:prstGeom>
        </p:spPr>
      </p:pic>
      <p:sp>
        <p:nvSpPr>
          <p:cNvPr id="9" name="(c)" hidden="1"/>
          <p:cNvSpPr txBox="1"/>
          <p:nvPr userDrawn="1"/>
        </p:nvSpPr>
        <p:spPr>
          <a:xfrm>
            <a:off x="11986517" y="6891795"/>
            <a:ext cx="19877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valmet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3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6" r:id="rId4"/>
    <p:sldLayoutId id="2147483717" r:id="rId5"/>
    <p:sldLayoutId id="2147483664" r:id="rId6"/>
    <p:sldLayoutId id="2147483704" r:id="rId7"/>
    <p:sldLayoutId id="2147483702" r:id="rId8"/>
    <p:sldLayoutId id="2147483703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90" r:id="rId25"/>
    <p:sldLayoutId id="2147483691" r:id="rId26"/>
    <p:sldLayoutId id="2147483696" r:id="rId27"/>
    <p:sldLayoutId id="2147483692" r:id="rId28"/>
    <p:sldLayoutId id="2147483697" r:id="rId29"/>
    <p:sldLayoutId id="2147483683" r:id="rId30"/>
    <p:sldLayoutId id="2147483685" r:id="rId31"/>
    <p:sldLayoutId id="2147483693" r:id="rId32"/>
    <p:sldLayoutId id="2147483694" r:id="rId33"/>
    <p:sldLayoutId id="2147483695" r:id="rId34"/>
    <p:sldLayoutId id="2147483708" r:id="rId35"/>
    <p:sldLayoutId id="2147483705" r:id="rId36"/>
    <p:sldLayoutId id="2147483711" r:id="rId37"/>
    <p:sldLayoutId id="2147483706" r:id="rId38"/>
    <p:sldLayoutId id="2147483712" r:id="rId39"/>
    <p:sldLayoutId id="2147483707" r:id="rId40"/>
    <p:sldLayoutId id="2147483713" r:id="rId41"/>
    <p:sldLayoutId id="2147483709" r:id="rId42"/>
    <p:sldLayoutId id="2147483714" r:id="rId43"/>
    <p:sldLayoutId id="2147483710" r:id="rId44"/>
    <p:sldLayoutId id="2147483715" r:id="rId45"/>
    <p:sldLayoutId id="2147483681" r:id="rId46"/>
    <p:sldLayoutId id="2147483687" r:id="rId47"/>
    <p:sldLayoutId id="2147483688" r:id="rId48"/>
    <p:sldLayoutId id="2147483689" r:id="rId49"/>
    <p:sldLayoutId id="2147483718" r:id="rId50"/>
    <p:sldLayoutId id="2147483719" r:id="rId51"/>
    <p:sldLayoutId id="2147483720" r:id="rId52"/>
  </p:sldLayoutIdLst>
  <p:transition spd="med"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ntF7P5Avs&amp;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7"/>
          <a:stretch/>
        </p:blipFill>
        <p:spPr>
          <a:xfrm>
            <a:off x="-1461" y="1"/>
            <a:ext cx="12198096" cy="6858000"/>
          </a:xfrm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51" y="6237312"/>
            <a:ext cx="1291874" cy="431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B054A3-19B9-4886-B2EB-D046DBDD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95" y="3140968"/>
            <a:ext cx="6120630" cy="230425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Valmet – Converting renewable resources into sustainable results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Sustainability equity story </a:t>
            </a:r>
            <a:br>
              <a:rPr lang="en-FI" sz="2000" dirty="0"/>
            </a:br>
            <a:br>
              <a:rPr lang="en-US" sz="2000" dirty="0"/>
            </a:br>
            <a:r>
              <a:rPr lang="en-US" sz="2000" dirty="0"/>
              <a:t>February</a:t>
            </a:r>
            <a:r>
              <a:rPr lang="en-FI" sz="2000" dirty="0"/>
              <a:t> </a:t>
            </a:r>
            <a:r>
              <a:rPr lang="en-US" sz="2000" dirty="0"/>
              <a:t>2025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3695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9E44E446-BD27-5D4B-B88F-A66589FB76E4}"/>
              </a:ext>
            </a:extLst>
          </p:cNvPr>
          <p:cNvSpPr txBox="1">
            <a:spLocks/>
          </p:cNvSpPr>
          <p:nvPr/>
        </p:nvSpPr>
        <p:spPr>
          <a:xfrm>
            <a:off x="6473016" y="2060848"/>
            <a:ext cx="2589499" cy="1728192"/>
          </a:xfrm>
          <a:prstGeom prst="round2DiagRect">
            <a:avLst>
              <a:gd name="adj1" fmla="val 8121"/>
              <a:gd name="adj2" fmla="val 0"/>
            </a:avLst>
          </a:prstGeom>
          <a:solidFill>
            <a:srgbClr val="ECEDEF">
              <a:alpha val="50196"/>
            </a:srgbClr>
          </a:solidFill>
        </p:spPr>
        <p:txBody>
          <a:bodyPr vert="horz" lIns="162000" tIns="162000" rIns="162000" bIns="16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B713331-B66B-4D44-8FB9-C4A98EB5AB1C}"/>
              </a:ext>
            </a:extLst>
          </p:cNvPr>
          <p:cNvSpPr txBox="1">
            <a:spLocks/>
          </p:cNvSpPr>
          <p:nvPr/>
        </p:nvSpPr>
        <p:spPr>
          <a:xfrm>
            <a:off x="9206252" y="2033036"/>
            <a:ext cx="2592519" cy="1728192"/>
          </a:xfrm>
          <a:prstGeom prst="round2DiagRect">
            <a:avLst>
              <a:gd name="adj1" fmla="val 8121"/>
              <a:gd name="adj2" fmla="val 0"/>
            </a:avLst>
          </a:prstGeom>
          <a:solidFill>
            <a:srgbClr val="F5F6F7"/>
          </a:solidFill>
        </p:spPr>
        <p:txBody>
          <a:bodyPr vert="horz" lIns="162000" tIns="162000" rIns="162000" bIns="16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DC73C2BC-C2D8-0B41-9448-2DE7CA00841D}"/>
              </a:ext>
            </a:extLst>
          </p:cNvPr>
          <p:cNvSpPr txBox="1">
            <a:spLocks/>
          </p:cNvSpPr>
          <p:nvPr/>
        </p:nvSpPr>
        <p:spPr>
          <a:xfrm>
            <a:off x="6457627" y="3905093"/>
            <a:ext cx="5341145" cy="2027257"/>
          </a:xfrm>
          <a:prstGeom prst="round2DiagRect">
            <a:avLst>
              <a:gd name="adj1" fmla="val 8121"/>
              <a:gd name="adj2" fmla="val 0"/>
            </a:avLst>
          </a:prstGeom>
          <a:solidFill>
            <a:srgbClr val="ECEDEF">
              <a:alpha val="50196"/>
            </a:srgbClr>
          </a:solidFill>
        </p:spPr>
        <p:txBody>
          <a:bodyPr vert="horz" lIns="162000" tIns="162000" rIns="162000" bIns="162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</p:spPr>
        <p:txBody>
          <a:bodyPr/>
          <a:lstStyle/>
          <a:p>
            <a:r>
              <a:rPr lang="en-US" dirty="0"/>
              <a:t>Valmet’s Climate Program: Forward to a carbon neutral future</a:t>
            </a:r>
            <a:endParaRPr lang="fi-FI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614228" y="6025168"/>
            <a:ext cx="2318404" cy="267223"/>
          </a:xfrm>
        </p:spPr>
        <p:txBody>
          <a:bodyPr/>
          <a:lstStyle/>
          <a:p>
            <a:pPr marL="179388" indent="-179388"/>
            <a:r>
              <a:rPr lang="fi-FI" sz="900" dirty="0">
                <a:solidFill>
                  <a:schemeClr val="tx1"/>
                </a:solidFill>
              </a:rPr>
              <a:t>1) </a:t>
            </a:r>
            <a:r>
              <a:rPr lang="fi-FI" sz="900" dirty="0" err="1">
                <a:solidFill>
                  <a:schemeClr val="tx1"/>
                </a:solidFill>
              </a:rPr>
              <a:t>Baseline</a:t>
            </a:r>
            <a:r>
              <a:rPr lang="fi-FI" sz="900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25" name="Content Placeholder 13"/>
          <p:cNvSpPr txBox="1">
            <a:spLocks/>
          </p:cNvSpPr>
          <p:nvPr/>
        </p:nvSpPr>
        <p:spPr>
          <a:xfrm>
            <a:off x="6688761" y="2319251"/>
            <a:ext cx="2664574" cy="108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SUPPLY CHAIN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-20</a:t>
            </a:r>
            <a:r>
              <a:rPr lang="en-US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%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CO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emission reduction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endParaRPr lang="en-US" sz="1200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3016" y="1615324"/>
            <a:ext cx="29459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b="1" dirty="0">
                <a:solidFill>
                  <a:schemeClr val="accent1"/>
                </a:solidFill>
              </a:rPr>
              <a:t>TARGETS BY 2030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2" name="Content Placeholder 13"/>
          <p:cNvSpPr txBox="1">
            <a:spLocks/>
          </p:cNvSpPr>
          <p:nvPr/>
        </p:nvSpPr>
        <p:spPr>
          <a:xfrm>
            <a:off x="9569359" y="2319251"/>
            <a:ext cx="2519780" cy="108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OWN OPERATIONS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-80</a:t>
            </a:r>
            <a:r>
              <a:rPr lang="en-US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%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CO</a:t>
            </a:r>
            <a:r>
              <a:rPr lang="en-US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emission reduction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endParaRPr lang="en-US" sz="1200" baseline="30000" dirty="0">
              <a:solidFill>
                <a:schemeClr val="tx1"/>
              </a:solidFill>
            </a:endParaRPr>
          </a:p>
        </p:txBody>
      </p:sp>
      <p:sp>
        <p:nvSpPr>
          <p:cNvPr id="35" name="Content Placeholder 13"/>
          <p:cNvSpPr txBox="1">
            <a:spLocks/>
          </p:cNvSpPr>
          <p:nvPr/>
        </p:nvSpPr>
        <p:spPr>
          <a:xfrm>
            <a:off x="6686236" y="4132151"/>
            <a:ext cx="4176480" cy="289929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USE PHASE OF VALMET’S TECHNOLOGIES  </a:t>
            </a:r>
            <a:br>
              <a:rPr lang="en-US" sz="1200" dirty="0">
                <a:solidFill>
                  <a:schemeClr val="tx1"/>
                </a:solidFill>
              </a:rPr>
            </a:br>
            <a:endParaRPr lang="en-US" sz="1200" baseline="30000" dirty="0">
              <a:solidFill>
                <a:schemeClr val="tx1"/>
              </a:solidFill>
            </a:endParaRPr>
          </a:p>
        </p:txBody>
      </p:sp>
      <p:sp>
        <p:nvSpPr>
          <p:cNvPr id="45" name="Content Placeholder 13"/>
          <p:cNvSpPr txBox="1">
            <a:spLocks/>
          </p:cNvSpPr>
          <p:nvPr/>
        </p:nvSpPr>
        <p:spPr>
          <a:xfrm>
            <a:off x="9497520" y="4348295"/>
            <a:ext cx="2157564" cy="108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100</a:t>
            </a:r>
            <a:r>
              <a:rPr lang="en-US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%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Carbon neutral production process for pulp and paper industry customers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7AC672-B353-0D48-964B-4EF23A85E11A}"/>
              </a:ext>
            </a:extLst>
          </p:cNvPr>
          <p:cNvCxnSpPr>
            <a:cxnSpLocks/>
          </p:cNvCxnSpPr>
          <p:nvPr/>
        </p:nvCxnSpPr>
        <p:spPr>
          <a:xfrm>
            <a:off x="9128199" y="4565945"/>
            <a:ext cx="0" cy="109530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ABC5E7E-9655-864D-ACCD-422F9D09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5338" y="6453336"/>
            <a:ext cx="4032250" cy="144016"/>
          </a:xfrm>
        </p:spPr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BBD51AF5-ECBE-9C4E-8084-AFD2ACF3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4" y="6453336"/>
            <a:ext cx="360361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F35C78-EDC3-4BE6-A74D-429C10820A8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8" name="Content Placeholder 14">
            <a:extLst>
              <a:ext uri="{FF2B5EF4-FFF2-40B4-BE49-F238E27FC236}">
                <a16:creationId xmlns:a16="http://schemas.microsoft.com/office/drawing/2014/main" id="{879EF99A-6175-4ED5-8719-CD21AA748FFB}"/>
              </a:ext>
            </a:extLst>
          </p:cNvPr>
          <p:cNvSpPr txBox="1">
            <a:spLocks/>
          </p:cNvSpPr>
          <p:nvPr/>
        </p:nvSpPr>
        <p:spPr>
          <a:xfrm>
            <a:off x="481013" y="1484784"/>
            <a:ext cx="5616574" cy="4536605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Separate CO</a:t>
            </a:r>
            <a:r>
              <a:rPr lang="en-US" sz="1600" baseline="-25000" dirty="0"/>
              <a:t>2 </a:t>
            </a:r>
            <a:r>
              <a:rPr lang="en-US" sz="1600" dirty="0"/>
              <a:t>targets for the</a:t>
            </a:r>
            <a:r>
              <a:rPr lang="en-FI" sz="1600" dirty="0"/>
              <a:t> entire value chain by 2030:</a:t>
            </a:r>
            <a:r>
              <a:rPr lang="en-US" sz="1600" dirty="0"/>
              <a:t> supply chain, own operations and use phase</a:t>
            </a:r>
          </a:p>
          <a:p>
            <a:pPr lvl="1"/>
            <a:r>
              <a:rPr lang="en-US" sz="1200" dirty="0"/>
              <a:t>The biggest impact comes from the use phase of Valmet’s technologies</a:t>
            </a:r>
          </a:p>
          <a:p>
            <a:r>
              <a:rPr lang="en-FI" sz="1600" dirty="0"/>
              <a:t>In the use phase, the </a:t>
            </a:r>
            <a:r>
              <a:rPr lang="en-US" sz="1600" dirty="0"/>
              <a:t>program targets</a:t>
            </a:r>
            <a:r>
              <a:rPr lang="en-FI" sz="1600" dirty="0"/>
              <a:t> 20% energy efficiency improvement in selected current technologies and enabling 100%</a:t>
            </a:r>
            <a:r>
              <a:rPr lang="en-US" sz="1600" dirty="0"/>
              <a:t> carbon neutral production for Valmet’s</a:t>
            </a:r>
            <a:r>
              <a:rPr lang="en-FI" sz="1600" dirty="0"/>
              <a:t> pulp and paper</a:t>
            </a:r>
            <a:r>
              <a:rPr lang="en-US" sz="1600" dirty="0"/>
              <a:t> customers </a:t>
            </a:r>
            <a:endParaRPr lang="en-FI" sz="1600" dirty="0"/>
          </a:p>
          <a:p>
            <a:r>
              <a:rPr lang="en-FI" sz="1600" dirty="0"/>
              <a:t>Already today, </a:t>
            </a:r>
            <a:r>
              <a:rPr lang="en-US" sz="1600" dirty="0"/>
              <a:t>Valmet’s technologies enable</a:t>
            </a:r>
          </a:p>
          <a:p>
            <a:pPr lvl="1"/>
            <a:r>
              <a:rPr lang="en-US" sz="1200" dirty="0"/>
              <a:t>carbon neutral pulp, board, tissue and paper production for customers with access to fossil-free energy sources </a:t>
            </a:r>
          </a:p>
          <a:p>
            <a:pPr lvl="1"/>
            <a:r>
              <a:rPr lang="en-FI" sz="1200" dirty="0"/>
              <a:t>carbon neutral energy</a:t>
            </a:r>
            <a:r>
              <a:rPr lang="en-US" sz="1200" dirty="0"/>
              <a:t> </a:t>
            </a:r>
            <a:r>
              <a:rPr lang="en-FI" sz="1200" dirty="0" err="1"/>
              <a:t>produc</a:t>
            </a:r>
            <a:r>
              <a:rPr lang="en-US" sz="1200" dirty="0" err="1"/>
              <a:t>tion</a:t>
            </a:r>
            <a:r>
              <a:rPr lang="en-US" sz="1200" dirty="0"/>
              <a:t> for</a:t>
            </a:r>
            <a:r>
              <a:rPr lang="en-FI" sz="1200" dirty="0"/>
              <a:t> the heat and power </a:t>
            </a:r>
            <a:r>
              <a:rPr lang="en-US" sz="1200" dirty="0"/>
              <a:t>producers </a:t>
            </a:r>
            <a:r>
              <a:rPr lang="en-FI" sz="1200" dirty="0"/>
              <a:t>with Valmet’s biofuel-based energy boilers</a:t>
            </a:r>
            <a:endParaRPr lang="en-US" sz="1200" dirty="0"/>
          </a:p>
          <a:p>
            <a:r>
              <a:rPr lang="en-FI" sz="1600" dirty="0"/>
              <a:t>The t</a:t>
            </a:r>
            <a:r>
              <a:rPr lang="en-US" sz="1600" dirty="0" err="1"/>
              <a:t>argets</a:t>
            </a:r>
            <a:r>
              <a:rPr lang="en-US" sz="1600" dirty="0"/>
              <a:t> are approved by the Science Based Targets initiative (SBTi)</a:t>
            </a:r>
            <a:r>
              <a:rPr lang="en-FI" sz="1600" dirty="0"/>
              <a:t> and t</a:t>
            </a:r>
            <a:r>
              <a:rPr lang="en-US" sz="1600" dirty="0"/>
              <a:t>he program is aligned with</a:t>
            </a:r>
          </a:p>
          <a:p>
            <a:pPr lvl="1"/>
            <a:r>
              <a:rPr lang="en-US" sz="1200" dirty="0"/>
              <a:t>Paris Climate Agreement´s 1.5-degree pathway</a:t>
            </a:r>
          </a:p>
          <a:p>
            <a:pPr lvl="1"/>
            <a:r>
              <a:rPr lang="en-US" sz="1200" dirty="0"/>
              <a:t>United Nations Sustainable Development Goals</a:t>
            </a:r>
          </a:p>
          <a:p>
            <a:endParaRPr lang="fi-FI" sz="1600" dirty="0"/>
          </a:p>
        </p:txBody>
      </p:sp>
      <p:sp>
        <p:nvSpPr>
          <p:cNvPr id="39" name="Content Placeholder 13">
            <a:extLst>
              <a:ext uri="{FF2B5EF4-FFF2-40B4-BE49-F238E27FC236}">
                <a16:creationId xmlns:a16="http://schemas.microsoft.com/office/drawing/2014/main" id="{A95AB6B7-5BF3-457A-9B27-9C006D7C139D}"/>
              </a:ext>
            </a:extLst>
          </p:cNvPr>
          <p:cNvSpPr txBox="1">
            <a:spLocks/>
          </p:cNvSpPr>
          <p:nvPr/>
        </p:nvSpPr>
        <p:spPr>
          <a:xfrm>
            <a:off x="6721764" y="4348295"/>
            <a:ext cx="2459616" cy="150116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-20</a:t>
            </a:r>
            <a:r>
              <a:rPr lang="en-US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%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Further reduced energy use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of Valmet’s current technologies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5236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9125204" y="3726307"/>
            <a:ext cx="2692654" cy="934212"/>
          </a:xfrm>
          <a:prstGeom prst="roundRect">
            <a:avLst>
              <a:gd name="adj" fmla="val 16000"/>
            </a:avLst>
          </a:prstGeom>
          <a:ln w="12700">
            <a:miter/>
          </a:ln>
        </p:spPr>
        <p:style>
          <a:lnRef idx="2">
            <a:srgbClr val="444444"/>
          </a:lnRef>
          <a:fillRef idx="1">
            <a:srgbClr val="DCF1DA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53340" rIns="91440" bIns="91440" rtlCol="0" anchor="ctr"/>
          <a:lstStyle/>
          <a:p>
            <a:endParaRPr/>
          </a:p>
        </p:txBody>
      </p:sp>
      <p:sp>
        <p:nvSpPr>
          <p:cNvPr id="3" name="New shape"/>
          <p:cNvSpPr/>
          <p:nvPr/>
        </p:nvSpPr>
        <p:spPr>
          <a:xfrm>
            <a:off x="484124" y="404750"/>
            <a:ext cx="11233150" cy="935863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4C4D4F"/>
                </a:solidFill>
                <a:latin typeface="Arial"/>
                <a:ea typeface="Arial"/>
              </a:rPr>
              <a:t>Valmet’s Climate Program has progressed well</a:t>
            </a:r>
            <a:br>
              <a:rPr sz="2800">
                <a:solidFill>
                  <a:srgbClr val="4C4D4F"/>
                </a:solidFill>
                <a:latin typeface="Arial"/>
                <a:ea typeface="Arial"/>
              </a:rPr>
            </a:br>
            <a:r>
              <a:rPr sz="2000">
                <a:solidFill>
                  <a:srgbClr val="4C4D4F"/>
                </a:solidFill>
                <a:latin typeface="Arial"/>
                <a:ea typeface="Arial"/>
              </a:rPr>
              <a:t>The target to enable carbon neutral production for pulp and paper industry customers achieved seven years ahead of schedule </a:t>
            </a:r>
          </a:p>
        </p:txBody>
      </p:sp>
      <p:sp>
        <p:nvSpPr>
          <p:cNvPr id="4" name="New shape"/>
          <p:cNvSpPr/>
          <p:nvPr/>
        </p:nvSpPr>
        <p:spPr>
          <a:xfrm>
            <a:off x="773812" y="6108827"/>
            <a:ext cx="2459609" cy="184658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7907" rtlCol="0" anchor="b"/>
          <a:lstStyle/>
          <a:p>
            <a:pPr marL="177800" indent="-177800" defTabSz="457200">
              <a:spcBef>
                <a:spcPct val="0"/>
              </a:spcBef>
              <a:spcAft>
                <a:spcPct val="0"/>
              </a:spcAft>
            </a:pPr>
            <a:r>
              <a:rPr sz="700">
                <a:solidFill>
                  <a:srgbClr val="000000"/>
                </a:solidFill>
                <a:latin typeface="Arial"/>
                <a:ea typeface="Arial"/>
              </a:rPr>
              <a:t>1) Baseline 2019</a:t>
            </a:r>
          </a:p>
        </p:txBody>
      </p:sp>
      <p:sp>
        <p:nvSpPr>
          <p:cNvPr id="5" name="New shape"/>
          <p:cNvSpPr/>
          <p:nvPr/>
        </p:nvSpPr>
        <p:spPr>
          <a:xfrm>
            <a:off x="484125" y="3726308"/>
            <a:ext cx="2609977" cy="2232025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66700" lvl="1" indent="-177800" defTabSz="457200">
              <a:spcBef>
                <a:spcPts val="6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 dirty="0">
                <a:solidFill>
                  <a:srgbClr val="000000"/>
                </a:solidFill>
                <a:latin typeface="Arial"/>
                <a:ea typeface="Arial"/>
              </a:rPr>
              <a:t>The target to engage 30 most relevant suppliers in terms of CO</a:t>
            </a:r>
            <a:r>
              <a:rPr sz="1400" baseline="-25000" dirty="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sz="1400" dirty="0">
                <a:solidFill>
                  <a:srgbClr val="000000"/>
                </a:solidFill>
                <a:latin typeface="Arial"/>
                <a:ea typeface="Arial"/>
              </a:rPr>
              <a:t> emissions reached and exceeded</a:t>
            </a:r>
          </a:p>
          <a:p>
            <a:pPr marL="266700" lvl="1" indent="-177800" defTabSz="457200">
              <a:spcBef>
                <a:spcPts val="6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 dirty="0">
                <a:solidFill>
                  <a:srgbClr val="000000"/>
                </a:solidFill>
                <a:latin typeface="Arial"/>
                <a:ea typeface="Arial"/>
              </a:rPr>
              <a:t>Today already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</a:rPr>
              <a:t>240</a:t>
            </a:r>
            <a:r>
              <a:rPr sz="1400" dirty="0">
                <a:solidFill>
                  <a:srgbClr val="000000"/>
                </a:solidFill>
                <a:latin typeface="Arial"/>
                <a:ea typeface="Arial"/>
              </a:rPr>
              <a:t> suppliers engaged to the program</a:t>
            </a:r>
          </a:p>
          <a:p>
            <a:pPr marL="266700" lvl="1" indent="-177800" defTabSz="457200">
              <a:spcBef>
                <a:spcPts val="6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 dirty="0">
                <a:solidFill>
                  <a:srgbClr val="000000"/>
                </a:solidFill>
                <a:latin typeface="Arial"/>
                <a:ea typeface="Arial"/>
              </a:rPr>
              <a:t>Engagement of more suppliers continues with high focus </a:t>
            </a:r>
          </a:p>
        </p:txBody>
      </p:sp>
      <p:sp>
        <p:nvSpPr>
          <p:cNvPr id="6" name="New shape"/>
          <p:cNvSpPr/>
          <p:nvPr/>
        </p:nvSpPr>
        <p:spPr>
          <a:xfrm>
            <a:off x="3580385" y="3709544"/>
            <a:ext cx="2609977" cy="2232025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177800" lvl="1" indent="-177800" defTabSz="457200">
              <a:spcBef>
                <a:spcPts val="2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>
                <a:solidFill>
                  <a:srgbClr val="262628"/>
                </a:solidFill>
                <a:latin typeface="Arial"/>
                <a:ea typeface="Arial"/>
              </a:rPr>
              <a:t>Roadmaps proceeding for </a:t>
            </a:r>
          </a:p>
          <a:p>
            <a:pPr marL="457200" lvl="2" indent="-279400" defTabSz="457200">
              <a:spcBef>
                <a:spcPts val="200"/>
              </a:spcBef>
              <a:spcAft>
                <a:spcPct val="0"/>
              </a:spcAft>
              <a:buChar char="◦"/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purchasing of CO</a:t>
            </a:r>
            <a:r>
              <a:rPr sz="1200" baseline="-25000">
                <a:solidFill>
                  <a:srgbClr val="262628"/>
                </a:solidFill>
                <a:latin typeface="Arial"/>
                <a:ea typeface="Arial"/>
              </a:rPr>
              <a:t>2</a:t>
            </a: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 free electricity</a:t>
            </a:r>
          </a:p>
          <a:p>
            <a:pPr marL="457200" lvl="2" indent="-279400" defTabSz="457200">
              <a:spcBef>
                <a:spcPts val="200"/>
              </a:spcBef>
              <a:spcAft>
                <a:spcPct val="0"/>
              </a:spcAft>
              <a:buChar char="◦"/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replacing fossil fuels in locations</a:t>
            </a:r>
          </a:p>
          <a:p>
            <a:pPr marL="457200" lvl="2" indent="-279400" defTabSz="457200">
              <a:spcBef>
                <a:spcPts val="200"/>
              </a:spcBef>
              <a:spcAft>
                <a:spcPct val="0"/>
              </a:spcAft>
              <a:buChar char="◦"/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implementing energy efficiency improvements in locations</a:t>
            </a:r>
          </a:p>
          <a:p>
            <a:pPr marL="457200" lvl="2" indent="-279400" defTabSz="457200">
              <a:spcBef>
                <a:spcPts val="200"/>
              </a:spcBef>
              <a:spcAft>
                <a:spcPct val="0"/>
              </a:spcAft>
              <a:buChar char="◦"/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reducing business travel flights </a:t>
            </a:r>
          </a:p>
          <a:p>
            <a:pPr marL="457200" lvl="2" indent="-279400" defTabSz="457200">
              <a:spcBef>
                <a:spcPts val="200"/>
              </a:spcBef>
              <a:spcAft>
                <a:spcPct val="0"/>
              </a:spcAft>
              <a:buChar char="◦"/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promoting low carbon commuting</a:t>
            </a:r>
          </a:p>
        </p:txBody>
      </p:sp>
      <p:sp>
        <p:nvSpPr>
          <p:cNvPr id="7" name="New shape"/>
          <p:cNvSpPr/>
          <p:nvPr/>
        </p:nvSpPr>
        <p:spPr>
          <a:xfrm>
            <a:off x="6532754" y="3709544"/>
            <a:ext cx="2339975" cy="2232025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177800" lvl="1" indent="-177800" defTabSz="457200">
              <a:spcBef>
                <a:spcPts val="6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>
                <a:solidFill>
                  <a:srgbClr val="000000"/>
                </a:solidFill>
                <a:latin typeface="Arial"/>
                <a:ea typeface="Arial"/>
              </a:rPr>
              <a:t>Continuous R&amp;D work to further enhance energy efficiency of existing technology offering</a:t>
            </a:r>
          </a:p>
        </p:txBody>
      </p:sp>
      <p:sp>
        <p:nvSpPr>
          <p:cNvPr id="8" name="New shape"/>
          <p:cNvSpPr/>
          <p:nvPr/>
        </p:nvSpPr>
        <p:spPr>
          <a:xfrm>
            <a:off x="9215120" y="3839084"/>
            <a:ext cx="2445258" cy="708787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266700" lvl="1" indent="-177800" defTabSz="457200">
              <a:spcBef>
                <a:spcPts val="600"/>
              </a:spcBef>
              <a:spcAft>
                <a:spcPct val="0"/>
              </a:spcAft>
              <a:buClr>
                <a:srgbClr val="50B948"/>
              </a:buClr>
              <a:buChar char="•"/>
            </a:pPr>
            <a:r>
              <a:rPr sz="1400">
                <a:solidFill>
                  <a:srgbClr val="000000"/>
                </a:solidFill>
                <a:latin typeface="Arial"/>
                <a:ea typeface="Arial"/>
              </a:rPr>
              <a:t>We have reached this target seven years ahead of schedule </a:t>
            </a:r>
          </a:p>
        </p:txBody>
      </p:sp>
      <p:sp>
        <p:nvSpPr>
          <p:cNvPr id="9" name="New shape"/>
          <p:cNvSpPr/>
          <p:nvPr/>
        </p:nvSpPr>
        <p:spPr>
          <a:xfrm>
            <a:off x="484125" y="6453252"/>
            <a:ext cx="360299" cy="143891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457200">
              <a:spcBef>
                <a:spcPct val="0"/>
              </a:spcBef>
              <a:spcAft>
                <a:spcPct val="0"/>
              </a:spcAft>
            </a:pPr>
            <a:fld id="{A49863FD-391A-4294-8300-E6350BD5B8CB}" type="slidenum">
              <a:rPr sz="700">
                <a:solidFill>
                  <a:srgbClr val="4C4D4F"/>
                </a:solidFill>
                <a:latin typeface="Arial"/>
                <a:ea typeface="Arial"/>
              </a:rPr>
              <a:pPr defTabSz="45720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sz="700">
              <a:solidFill>
                <a:srgbClr val="4C4D4F"/>
              </a:solidFill>
              <a:latin typeface="Arial"/>
              <a:ea typeface="Arial"/>
            </a:endParaRPr>
          </a:p>
        </p:txBody>
      </p:sp>
      <p:sp>
        <p:nvSpPr>
          <p:cNvPr id="10" name="New shape"/>
          <p:cNvSpPr/>
          <p:nvPr/>
        </p:nvSpPr>
        <p:spPr>
          <a:xfrm>
            <a:off x="773811" y="2276984"/>
            <a:ext cx="2664460" cy="1079881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spcBef>
                <a:spcPts val="1800"/>
              </a:spcBef>
              <a:spcAft>
                <a:spcPct val="0"/>
              </a:spcAft>
            </a:pPr>
            <a:r>
              <a:rPr sz="1400">
                <a:solidFill>
                  <a:srgbClr val="262628"/>
                </a:solidFill>
                <a:latin typeface="Arial"/>
                <a:ea typeface="Arial"/>
              </a:rPr>
              <a:t>SUPPLY CHAIN</a:t>
            </a:r>
          </a:p>
          <a:p>
            <a:pPr defTabSz="457200">
              <a:spcBef>
                <a:spcPts val="600"/>
              </a:spcBef>
              <a:spcAft>
                <a:spcPct val="0"/>
              </a:spcAft>
            </a:pPr>
            <a:r>
              <a:rPr sz="3600" b="1">
                <a:solidFill>
                  <a:srgbClr val="50B948"/>
                </a:solidFill>
                <a:latin typeface="Arial"/>
                <a:ea typeface="Arial"/>
              </a:rPr>
              <a:t>- 20%</a:t>
            </a:r>
          </a:p>
          <a:p>
            <a:pPr defTabSz="457200">
              <a:spcBef>
                <a:spcPts val="300"/>
              </a:spcBef>
              <a:spcAft>
                <a:spcPct val="0"/>
              </a:spcAft>
            </a:pP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CO</a:t>
            </a:r>
            <a:r>
              <a:rPr sz="1200" baseline="-25000">
                <a:solidFill>
                  <a:srgbClr val="262628"/>
                </a:solidFill>
                <a:latin typeface="Arial"/>
                <a:ea typeface="Arial"/>
              </a:rPr>
              <a:t>2</a:t>
            </a: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 emission reduction</a:t>
            </a:r>
            <a:r>
              <a:rPr sz="1200" baseline="30000">
                <a:solidFill>
                  <a:srgbClr val="262628"/>
                </a:solidFill>
                <a:latin typeface="Arial"/>
                <a:ea typeface="Arial"/>
              </a:rPr>
              <a:t>1</a:t>
            </a: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 </a:t>
            </a:r>
          </a:p>
        </p:txBody>
      </p:sp>
      <p:sp>
        <p:nvSpPr>
          <p:cNvPr id="11" name="New shape"/>
          <p:cNvSpPr/>
          <p:nvPr/>
        </p:nvSpPr>
        <p:spPr>
          <a:xfrm>
            <a:off x="563881" y="1661160"/>
            <a:ext cx="3553333" cy="215392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spcBef>
                <a:spcPct val="0"/>
              </a:spcBef>
              <a:spcAft>
                <a:spcPct val="0"/>
              </a:spcAft>
            </a:pPr>
            <a:r>
              <a:rPr sz="1400" b="1">
                <a:solidFill>
                  <a:srgbClr val="4C4D4F"/>
                </a:solidFill>
                <a:latin typeface="Arial"/>
                <a:ea typeface="Arial"/>
              </a:rPr>
              <a:t>Targets by 2030 for the entire value chain </a:t>
            </a:r>
          </a:p>
        </p:txBody>
      </p:sp>
      <p:sp>
        <p:nvSpPr>
          <p:cNvPr id="12" name="New shape"/>
          <p:cNvSpPr/>
          <p:nvPr/>
        </p:nvSpPr>
        <p:spPr>
          <a:xfrm>
            <a:off x="3745230" y="2276984"/>
            <a:ext cx="2519680" cy="1079881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spcBef>
                <a:spcPct val="0"/>
              </a:spcBef>
              <a:spcAft>
                <a:spcPct val="0"/>
              </a:spcAft>
            </a:pPr>
            <a:r>
              <a:rPr sz="1400">
                <a:solidFill>
                  <a:srgbClr val="262628"/>
                </a:solidFill>
                <a:latin typeface="Arial"/>
                <a:ea typeface="Arial"/>
              </a:rPr>
              <a:t>OWN OPERATIONS</a:t>
            </a:r>
          </a:p>
          <a:p>
            <a:pPr defTabSz="457200">
              <a:spcBef>
                <a:spcPts val="600"/>
              </a:spcBef>
              <a:spcAft>
                <a:spcPct val="0"/>
              </a:spcAft>
            </a:pPr>
            <a:r>
              <a:rPr sz="3600" b="1">
                <a:solidFill>
                  <a:srgbClr val="50B948"/>
                </a:solidFill>
                <a:latin typeface="Arial"/>
                <a:ea typeface="Arial"/>
              </a:rPr>
              <a:t>- 80%</a:t>
            </a:r>
            <a:br>
              <a:rPr sz="1600">
                <a:solidFill>
                  <a:srgbClr val="262628"/>
                </a:solidFill>
                <a:latin typeface="Arial"/>
                <a:ea typeface="Arial"/>
              </a:rPr>
            </a:b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CO</a:t>
            </a:r>
            <a:r>
              <a:rPr sz="1200" baseline="-25000">
                <a:solidFill>
                  <a:srgbClr val="262628"/>
                </a:solidFill>
                <a:latin typeface="Arial"/>
                <a:ea typeface="Arial"/>
              </a:rPr>
              <a:t>2</a:t>
            </a: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 emission reduction</a:t>
            </a:r>
            <a:r>
              <a:rPr sz="1200" baseline="30000">
                <a:solidFill>
                  <a:srgbClr val="262628"/>
                </a:solidFill>
                <a:latin typeface="Arial"/>
                <a:ea typeface="Arial"/>
              </a:rPr>
              <a:t>1</a:t>
            </a: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 </a:t>
            </a:r>
          </a:p>
        </p:txBody>
      </p:sp>
      <p:sp>
        <p:nvSpPr>
          <p:cNvPr id="13" name="New shape"/>
          <p:cNvSpPr/>
          <p:nvPr/>
        </p:nvSpPr>
        <p:spPr>
          <a:xfrm>
            <a:off x="6586475" y="2276984"/>
            <a:ext cx="3978783" cy="1079881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spcBef>
                <a:spcPts val="1800"/>
              </a:spcBef>
              <a:spcAft>
                <a:spcPct val="0"/>
              </a:spcAft>
            </a:pPr>
            <a:r>
              <a:rPr sz="1400">
                <a:solidFill>
                  <a:srgbClr val="262628"/>
                </a:solidFill>
                <a:latin typeface="Arial"/>
                <a:ea typeface="Arial"/>
              </a:rPr>
              <a:t>USE PHASE OF VALMET’S TECHNOLOGIES</a:t>
            </a:r>
          </a:p>
          <a:p>
            <a:pPr defTabSz="457200">
              <a:spcBef>
                <a:spcPts val="600"/>
              </a:spcBef>
              <a:spcAft>
                <a:spcPct val="0"/>
              </a:spcAft>
            </a:pPr>
            <a:r>
              <a:rPr sz="3600" b="1">
                <a:solidFill>
                  <a:srgbClr val="50B948"/>
                </a:solidFill>
                <a:latin typeface="Arial"/>
                <a:ea typeface="Arial"/>
              </a:rPr>
              <a:t>- 20%</a:t>
            </a:r>
            <a:br>
              <a:rPr sz="1600">
                <a:solidFill>
                  <a:srgbClr val="262628"/>
                </a:solidFill>
                <a:latin typeface="Arial"/>
                <a:ea typeface="Arial"/>
              </a:rPr>
            </a:b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Further reduced energy use </a:t>
            </a:r>
            <a:br>
              <a:rPr sz="1200">
                <a:solidFill>
                  <a:srgbClr val="262628"/>
                </a:solidFill>
                <a:latin typeface="Arial"/>
                <a:ea typeface="Arial"/>
              </a:rPr>
            </a:b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of Valmet’s current technologies </a:t>
            </a:r>
          </a:p>
        </p:txBody>
      </p:sp>
      <p:sp>
        <p:nvSpPr>
          <p:cNvPr id="14" name="New shape"/>
          <p:cNvSpPr/>
          <p:nvPr/>
        </p:nvSpPr>
        <p:spPr>
          <a:xfrm>
            <a:off x="9246998" y="2387474"/>
            <a:ext cx="2570861" cy="1079881"/>
          </a:xfrm>
          <a:prstGeom prst="rect">
            <a:avLst/>
          </a:prstGeom>
          <a:noFill/>
          <a:ln w="9525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>
              <a:spcBef>
                <a:spcPts val="1800"/>
              </a:spcBef>
              <a:spcAft>
                <a:spcPct val="0"/>
              </a:spcAft>
            </a:pPr>
            <a:br>
              <a:rPr sz="1200">
                <a:solidFill>
                  <a:srgbClr val="262628"/>
                </a:solidFill>
                <a:latin typeface="Arial"/>
                <a:ea typeface="Arial"/>
              </a:rPr>
            </a:br>
            <a:r>
              <a:rPr sz="3600" b="1">
                <a:solidFill>
                  <a:srgbClr val="50B948"/>
                </a:solidFill>
                <a:latin typeface="Arial"/>
                <a:ea typeface="Arial"/>
              </a:rPr>
              <a:t>100%</a:t>
            </a:r>
            <a:br>
              <a:rPr sz="1600">
                <a:solidFill>
                  <a:srgbClr val="262628"/>
                </a:solidFill>
                <a:latin typeface="Arial"/>
                <a:ea typeface="Arial"/>
              </a:rPr>
            </a:br>
            <a:r>
              <a:rPr sz="1200">
                <a:solidFill>
                  <a:srgbClr val="262628"/>
                </a:solidFill>
                <a:latin typeface="Arial"/>
                <a:ea typeface="Arial"/>
              </a:rPr>
              <a:t>Carbon neutral production process for pulp and paper industry customers</a:t>
            </a:r>
          </a:p>
        </p:txBody>
      </p:sp>
      <p:cxnSp>
        <p:nvCxnSpPr>
          <p:cNvPr id="15" name="New connector"/>
          <p:cNvCxnSpPr/>
          <p:nvPr/>
        </p:nvCxnSpPr>
        <p:spPr>
          <a:xfrm>
            <a:off x="584708" y="1917319"/>
            <a:ext cx="11233150" cy="0"/>
          </a:xfrm>
          <a:prstGeom prst="line">
            <a:avLst/>
          </a:prstGeom>
          <a:noFill/>
          <a:ln w="6350">
            <a:solidFill>
              <a:srgbClr val="50B948"/>
            </a:solidFill>
            <a:prstDash val="solid"/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75">
            <a:extLst>
              <a:ext uri="{FF2B5EF4-FFF2-40B4-BE49-F238E27FC236}">
                <a16:creationId xmlns:a16="http://schemas.microsoft.com/office/drawing/2014/main" id="{014AC81B-EC20-0005-FD27-9143BACD9A44}"/>
              </a:ext>
            </a:extLst>
          </p:cNvPr>
          <p:cNvSpPr txBox="1">
            <a:spLocks/>
          </p:cNvSpPr>
          <p:nvPr/>
        </p:nvSpPr>
        <p:spPr>
          <a:xfrm>
            <a:off x="481014" y="6453336"/>
            <a:ext cx="360361" cy="144016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4C4D4F"/>
              </a:solidFill>
            </a:endParaRP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8507625-2F1F-96F8-A3F8-0A214D347658}"/>
              </a:ext>
            </a:extLst>
          </p:cNvPr>
          <p:cNvSpPr txBox="1">
            <a:spLocks/>
          </p:cNvSpPr>
          <p:nvPr/>
        </p:nvSpPr>
        <p:spPr>
          <a:xfrm>
            <a:off x="1975162" y="6443979"/>
            <a:ext cx="4032250" cy="144016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Valmet   |   Sustainability equity story 2024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8608-D8F8-460B-9BFD-17D45EFA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Acknowledged leader in sustainability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C56E-2960-4AA7-953B-7BF34B577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012" y="1557339"/>
            <a:ext cx="5920753" cy="44640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Good sustainability rankings </a:t>
            </a:r>
          </a:p>
          <a:p>
            <a:r>
              <a:rPr lang="en-US" dirty="0"/>
              <a:t>AAA rating in the MSCI ESG Ratings assessment 2025</a:t>
            </a:r>
          </a:p>
          <a:p>
            <a:r>
              <a:rPr lang="en-US" dirty="0"/>
              <a:t>Achieved A rating in CDP’s climate program ranking in 2024</a:t>
            </a:r>
          </a:p>
          <a:p>
            <a:r>
              <a:rPr lang="en-US" dirty="0"/>
              <a:t>Gold Medal in the </a:t>
            </a:r>
            <a:r>
              <a:rPr lang="en-US" dirty="0" err="1"/>
              <a:t>EcoVadis</a:t>
            </a:r>
            <a:r>
              <a:rPr lang="en-US" dirty="0"/>
              <a:t> sustainability assessment 2024, among the top 5%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63CF7-6481-4AB2-93EC-54B03A3EE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8EDBF-9D35-448B-B7F6-35C87DDD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C1B88-4F32-4764-A063-B8443D69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E706B4-0B33-484E-B2EE-5B57FA0FA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81" y="1583286"/>
            <a:ext cx="1664964" cy="739026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9BCCDE-BF83-4916-A408-F489BF6CC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0" y="1246767"/>
            <a:ext cx="1885557" cy="1193484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9AF67E-AD56-4372-BCC1-1874174AF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50" y="4862653"/>
            <a:ext cx="2244639" cy="98240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C6BD13-E83D-22F5-B632-7515001EF184}"/>
              </a:ext>
            </a:extLst>
          </p:cNvPr>
          <p:cNvCxnSpPr>
            <a:cxnSpLocks/>
          </p:cNvCxnSpPr>
          <p:nvPr/>
        </p:nvCxnSpPr>
        <p:spPr>
          <a:xfrm>
            <a:off x="6673651" y="1503855"/>
            <a:ext cx="0" cy="46079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ircle with black text&#10;&#10;Description automatically generated">
            <a:extLst>
              <a:ext uri="{FF2B5EF4-FFF2-40B4-BE49-F238E27FC236}">
                <a16:creationId xmlns:a16="http://schemas.microsoft.com/office/drawing/2014/main" id="{63D02EC0-4834-EEB2-EB1D-85174426A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13" y="4533289"/>
            <a:ext cx="1273078" cy="1273078"/>
          </a:xfrm>
          <a:prstGeom prst="rect">
            <a:avLst/>
          </a:prstGeom>
        </p:spPr>
      </p:pic>
      <p:pic>
        <p:nvPicPr>
          <p:cNvPr id="19" name="Picture 18" descr="A brown cover with black text&#10;&#10;Description automatically generated">
            <a:extLst>
              <a:ext uri="{FF2B5EF4-FFF2-40B4-BE49-F238E27FC236}">
                <a16:creationId xmlns:a16="http://schemas.microsoft.com/office/drawing/2014/main" id="{162240CD-75EB-05C9-622E-5829CC3122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28" y="2697678"/>
            <a:ext cx="1662966" cy="1662966"/>
          </a:xfrm>
          <a:prstGeom prst="rect">
            <a:avLst/>
          </a:prstGeom>
        </p:spPr>
      </p:pic>
      <p:pic>
        <p:nvPicPr>
          <p:cNvPr id="22" name="Picture 21" descr="A black and green background with white text&#10;&#10;Description automatically generated">
            <a:extLst>
              <a:ext uri="{FF2B5EF4-FFF2-40B4-BE49-F238E27FC236}">
                <a16:creationId xmlns:a16="http://schemas.microsoft.com/office/drawing/2014/main" id="{F0A1A3DC-D011-6CF4-9496-015949F2C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02" y="2866051"/>
            <a:ext cx="1326220" cy="13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85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068376B-47FD-467C-9ACD-8D016CE6E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Valmet’s R&amp;D addresses global megatrends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500081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14AF9C8E-C5FF-451F-A5DE-E461C5E64EA5}"/>
              </a:ext>
            </a:extLst>
          </p:cNvPr>
          <p:cNvSpPr/>
          <p:nvPr/>
        </p:nvSpPr>
        <p:spPr>
          <a:xfrm>
            <a:off x="481012" y="1417599"/>
            <a:ext cx="11232000" cy="4675697"/>
          </a:xfrm>
          <a:prstGeom prst="round2DiagRect">
            <a:avLst>
              <a:gd name="adj1" fmla="val 7826"/>
              <a:gd name="adj2" fmla="val 0"/>
            </a:avLst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B51AD23C-371C-4054-A52B-BF411C62842D}"/>
              </a:ext>
            </a:extLst>
          </p:cNvPr>
          <p:cNvSpPr/>
          <p:nvPr/>
        </p:nvSpPr>
        <p:spPr>
          <a:xfrm flipH="1">
            <a:off x="757679" y="1700808"/>
            <a:ext cx="6490800" cy="1586743"/>
          </a:xfrm>
          <a:prstGeom prst="round1Rect">
            <a:avLst>
              <a:gd name="adj" fmla="val 923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lvl="0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Valmet’s R&amp;D is aiming to address global megatrends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21883AED-0D4E-4028-9ACD-B3FA9AE0FB88}"/>
              </a:ext>
            </a:extLst>
          </p:cNvPr>
          <p:cNvSpPr/>
          <p:nvPr/>
        </p:nvSpPr>
        <p:spPr>
          <a:xfrm>
            <a:off x="624979" y="1556792"/>
            <a:ext cx="6756896" cy="1730759"/>
          </a:xfrm>
          <a:prstGeom prst="round2DiagRect">
            <a:avLst>
              <a:gd name="adj1" fmla="val 1304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lvl="0"/>
            <a:r>
              <a:rPr lang="en-US" b="1" dirty="0">
                <a:solidFill>
                  <a:schemeClr val="accent1"/>
                </a:solidFill>
              </a:rPr>
              <a:t>R&amp;D focus areas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Promotion of renewable materials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Raw material, water and energy efficiency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Emission reductions</a:t>
            </a:r>
            <a:endParaRPr lang="en-FI" sz="1400" dirty="0">
              <a:solidFill>
                <a:schemeClr val="tx2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FI" sz="1400" dirty="0">
                <a:solidFill>
                  <a:schemeClr val="tx2"/>
                </a:solidFill>
              </a:rPr>
              <a:t>Circularity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FI" sz="1400" dirty="0">
                <a:solidFill>
                  <a:schemeClr val="tx2"/>
                </a:solidFill>
              </a:rPr>
              <a:t>Productivity and environmental improvements with digitalization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697424-0CE1-4311-BC4C-763B727D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32" b="3074"/>
          <a:stretch/>
        </p:blipFill>
        <p:spPr>
          <a:xfrm>
            <a:off x="7525842" y="1417596"/>
            <a:ext cx="4187576" cy="4675700"/>
          </a:xfrm>
          <a:prstGeom prst="rect">
            <a:avLst/>
          </a:prstGeom>
        </p:spPr>
      </p:pic>
      <p:sp>
        <p:nvSpPr>
          <p:cNvPr id="28" name="Tekstiruutu 22">
            <a:extLst>
              <a:ext uri="{FF2B5EF4-FFF2-40B4-BE49-F238E27FC236}">
                <a16:creationId xmlns:a16="http://schemas.microsoft.com/office/drawing/2014/main" id="{6CC333E7-E67D-45E3-B553-55B99A4F59F2}"/>
              </a:ext>
            </a:extLst>
          </p:cNvPr>
          <p:cNvSpPr txBox="1"/>
          <p:nvPr/>
        </p:nvSpPr>
        <p:spPr>
          <a:xfrm>
            <a:off x="2929235" y="3426744"/>
            <a:ext cx="2112700" cy="2522531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lvl="0" algn="ctr">
              <a:tabLst>
                <a:tab pos="1793875" algn="r"/>
              </a:tabLst>
              <a:defRPr/>
            </a:pPr>
            <a:r>
              <a:rPr lang="en-US" sz="1200" kern="0" dirty="0">
                <a:solidFill>
                  <a:schemeClr val="accent1"/>
                </a:solidFill>
              </a:rPr>
              <a:t>EUR</a:t>
            </a:r>
            <a:r>
              <a:rPr lang="en-US" sz="2400" b="1" kern="0" dirty="0">
                <a:solidFill>
                  <a:schemeClr val="accent1"/>
                </a:solidFill>
              </a:rPr>
              <a:t> </a:t>
            </a:r>
            <a:r>
              <a:rPr lang="en-US" sz="3600" b="1" kern="0" dirty="0">
                <a:solidFill>
                  <a:schemeClr val="accent1"/>
                </a:solidFill>
              </a:rPr>
              <a:t>123</a:t>
            </a:r>
            <a:r>
              <a:rPr lang="en-US" sz="1100" kern="0" dirty="0">
                <a:solidFill>
                  <a:schemeClr val="accent1"/>
                </a:solidFill>
              </a:rPr>
              <a:t> </a:t>
            </a:r>
            <a:r>
              <a:rPr lang="en-US" sz="1200" kern="0" dirty="0">
                <a:solidFill>
                  <a:schemeClr val="accent1"/>
                </a:solidFill>
              </a:rPr>
              <a:t>million</a:t>
            </a:r>
            <a:r>
              <a:rPr lang="en-US" kern="0" dirty="0">
                <a:solidFill>
                  <a:schemeClr val="accent1"/>
                </a:solidFill>
              </a:rPr>
              <a:t> </a:t>
            </a:r>
            <a:endParaRPr lang="en-US" sz="1600" kern="0" dirty="0">
              <a:solidFill>
                <a:schemeClr val="accent1"/>
              </a:solidFill>
            </a:endParaRPr>
          </a:p>
          <a:p>
            <a:pPr lvl="0" algn="ctr">
              <a:tabLst>
                <a:tab pos="1793875" algn="r"/>
              </a:tabLst>
              <a:defRPr/>
            </a:pPr>
            <a:r>
              <a:rPr lang="en-US" sz="1600" kern="0" dirty="0">
                <a:solidFill>
                  <a:schemeClr val="accent1"/>
                </a:solidFill>
              </a:rPr>
              <a:t>R&amp;D spending </a:t>
            </a:r>
          </a:p>
          <a:p>
            <a:pPr lvl="0" algn="ctr">
              <a:tabLst>
                <a:tab pos="1793875" algn="r"/>
              </a:tabLst>
              <a:defRPr/>
            </a:pPr>
            <a:r>
              <a:rPr lang="en-US" sz="1600" kern="0" dirty="0">
                <a:solidFill>
                  <a:schemeClr val="accent1"/>
                </a:solidFill>
              </a:rPr>
              <a:t>in 2024</a:t>
            </a:r>
          </a:p>
        </p:txBody>
      </p:sp>
      <p:sp>
        <p:nvSpPr>
          <p:cNvPr id="29" name="Tekstiruutu 22">
            <a:extLst>
              <a:ext uri="{FF2B5EF4-FFF2-40B4-BE49-F238E27FC236}">
                <a16:creationId xmlns:a16="http://schemas.microsoft.com/office/drawing/2014/main" id="{BF968E4A-C60A-4CE8-BC08-61A1B65DE443}"/>
              </a:ext>
            </a:extLst>
          </p:cNvPr>
          <p:cNvSpPr txBox="1"/>
          <p:nvPr/>
        </p:nvSpPr>
        <p:spPr>
          <a:xfrm flipH="1">
            <a:off x="757679" y="3500558"/>
            <a:ext cx="1980000" cy="2448864"/>
          </a:xfrm>
          <a:prstGeom prst="round1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08000" tIns="108000" rIns="108000" bIns="108000" rtlCol="0">
            <a:noAutofit/>
          </a:bodyPr>
          <a:lstStyle/>
          <a:p>
            <a:pPr>
              <a:tabLst>
                <a:tab pos="1793875" algn="r"/>
              </a:tabLst>
              <a:defRPr/>
            </a:pPr>
            <a:endParaRPr lang="en-US" sz="16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Tekstiruutu 22">
            <a:extLst>
              <a:ext uri="{FF2B5EF4-FFF2-40B4-BE49-F238E27FC236}">
                <a16:creationId xmlns:a16="http://schemas.microsoft.com/office/drawing/2014/main" id="{2DA57D0C-37AC-4D8C-B575-B1AD0651962C}"/>
              </a:ext>
            </a:extLst>
          </p:cNvPr>
          <p:cNvSpPr txBox="1"/>
          <p:nvPr/>
        </p:nvSpPr>
        <p:spPr>
          <a:xfrm>
            <a:off x="624979" y="3426744"/>
            <a:ext cx="2112700" cy="2522531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algn="ctr">
              <a:tabLst>
                <a:tab pos="1793875" algn="r"/>
              </a:tabLst>
              <a:defRPr/>
            </a:pPr>
            <a:r>
              <a:rPr lang="en-US" sz="3600" b="1" kern="0" dirty="0">
                <a:solidFill>
                  <a:schemeClr val="accent1"/>
                </a:solidFill>
              </a:rPr>
              <a:t>34</a:t>
            </a:r>
            <a:r>
              <a:rPr lang="en-US" sz="1600" b="1" kern="0" dirty="0">
                <a:solidFill>
                  <a:schemeClr val="tx2"/>
                </a:solidFill>
              </a:rPr>
              <a:t> </a:t>
            </a:r>
            <a:endParaRPr lang="en-US" sz="1600" kern="0" dirty="0">
              <a:solidFill>
                <a:schemeClr val="tx2"/>
              </a:solidFill>
            </a:endParaRPr>
          </a:p>
          <a:p>
            <a:pPr algn="ctr">
              <a:tabLst>
                <a:tab pos="1793875" algn="r"/>
              </a:tabLst>
              <a:defRPr/>
            </a:pPr>
            <a:r>
              <a:rPr lang="en-US" sz="1600" kern="0" dirty="0">
                <a:solidFill>
                  <a:schemeClr val="accent1"/>
                </a:solidFill>
              </a:rPr>
              <a:t>research and development centers</a:t>
            </a:r>
          </a:p>
        </p:txBody>
      </p:sp>
      <p:sp>
        <p:nvSpPr>
          <p:cNvPr id="31" name="Tekstiruutu 22">
            <a:extLst>
              <a:ext uri="{FF2B5EF4-FFF2-40B4-BE49-F238E27FC236}">
                <a16:creationId xmlns:a16="http://schemas.microsoft.com/office/drawing/2014/main" id="{43266838-C224-4F3E-9195-06D8D4639463}"/>
              </a:ext>
            </a:extLst>
          </p:cNvPr>
          <p:cNvSpPr txBox="1"/>
          <p:nvPr/>
        </p:nvSpPr>
        <p:spPr>
          <a:xfrm rot="10800000" flipH="1">
            <a:off x="5268479" y="3502070"/>
            <a:ext cx="1980000" cy="2447204"/>
          </a:xfrm>
          <a:prstGeom prst="round1Rect">
            <a:avLst>
              <a:gd name="adj" fmla="val 18816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08000" tIns="108000" rIns="108000" bIns="108000" rtlCol="0">
            <a:noAutofit/>
          </a:bodyPr>
          <a:lstStyle/>
          <a:p>
            <a:pPr>
              <a:tabLst>
                <a:tab pos="1793875" algn="r"/>
              </a:tabLst>
              <a:defRPr/>
            </a:pPr>
            <a:endParaRPr lang="en-US" sz="16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Tekstiruutu 22">
            <a:extLst>
              <a:ext uri="{FF2B5EF4-FFF2-40B4-BE49-F238E27FC236}">
                <a16:creationId xmlns:a16="http://schemas.microsoft.com/office/drawing/2014/main" id="{DE7DC89E-151B-4079-9BB6-D808A75FFDE5}"/>
              </a:ext>
            </a:extLst>
          </p:cNvPr>
          <p:cNvSpPr txBox="1"/>
          <p:nvPr/>
        </p:nvSpPr>
        <p:spPr>
          <a:xfrm>
            <a:off x="5253339" y="3426744"/>
            <a:ext cx="2112264" cy="2522531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lvl="0" algn="ctr">
              <a:tabLst>
                <a:tab pos="1793875" algn="r"/>
              </a:tabLst>
              <a:defRPr/>
            </a:pPr>
            <a:r>
              <a:rPr lang="en-US" sz="3600" b="1" kern="0" dirty="0">
                <a:solidFill>
                  <a:schemeClr val="accent1"/>
                </a:solidFill>
              </a:rPr>
              <a:t>~1,400</a:t>
            </a:r>
            <a:r>
              <a:rPr lang="en-US" sz="2000" kern="0" dirty="0">
                <a:solidFill>
                  <a:schemeClr val="accent1"/>
                </a:solidFill>
              </a:rPr>
              <a:t> </a:t>
            </a:r>
          </a:p>
          <a:p>
            <a:pPr lvl="0" algn="ctr">
              <a:tabLst>
                <a:tab pos="1793875" algn="r"/>
              </a:tabLst>
              <a:defRPr/>
            </a:pPr>
            <a:r>
              <a:rPr lang="en-US" sz="1600" kern="0" dirty="0">
                <a:solidFill>
                  <a:schemeClr val="accent1"/>
                </a:solidFill>
              </a:rPr>
              <a:t>protected </a:t>
            </a:r>
          </a:p>
          <a:p>
            <a:pPr lvl="0" algn="ctr">
              <a:tabLst>
                <a:tab pos="1793875" algn="r"/>
              </a:tabLst>
              <a:defRPr/>
            </a:pPr>
            <a:r>
              <a:rPr lang="en-US" sz="1600" kern="0" dirty="0">
                <a:solidFill>
                  <a:schemeClr val="accent1"/>
                </a:solidFill>
              </a:rPr>
              <a:t>inventions</a:t>
            </a:r>
          </a:p>
        </p:txBody>
      </p:sp>
      <p:pic>
        <p:nvPicPr>
          <p:cNvPr id="33" name="Graphic 32" descr="Microscope">
            <a:extLst>
              <a:ext uri="{FF2B5EF4-FFF2-40B4-BE49-F238E27FC236}">
                <a16:creationId xmlns:a16="http://schemas.microsoft.com/office/drawing/2014/main" id="{3845C037-6F3D-4B91-AC35-9A4133456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1692" y="4975291"/>
            <a:ext cx="720000" cy="720000"/>
          </a:xfrm>
          <a:prstGeom prst="rect">
            <a:avLst/>
          </a:prstGeom>
        </p:spPr>
      </p:pic>
      <p:pic>
        <p:nvPicPr>
          <p:cNvPr id="34" name="Graphic 33" descr="Diploma">
            <a:extLst>
              <a:ext uri="{FF2B5EF4-FFF2-40B4-BE49-F238E27FC236}">
                <a16:creationId xmlns:a16="http://schemas.microsoft.com/office/drawing/2014/main" id="{60B2235D-9310-41A3-A3D1-E437244FB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9849" y="4941208"/>
            <a:ext cx="720000" cy="720000"/>
          </a:xfrm>
          <a:prstGeom prst="rect">
            <a:avLst/>
          </a:prstGeom>
        </p:spPr>
      </p:pic>
      <p:pic>
        <p:nvPicPr>
          <p:cNvPr id="35" name="Graphic 34" descr="Coins">
            <a:extLst>
              <a:ext uri="{FF2B5EF4-FFF2-40B4-BE49-F238E27FC236}">
                <a16:creationId xmlns:a16="http://schemas.microsoft.com/office/drawing/2014/main" id="{00B8DE31-F1E5-4421-8568-76822CB17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7421" y="497529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198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E3A372E-13A6-4347-ABDE-08EC091B891C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169595" y="3363644"/>
            <a:ext cx="5544568" cy="2441620"/>
          </a:xfrm>
          <a:solidFill>
            <a:srgbClr val="ECEDEF">
              <a:alpha val="50196"/>
            </a:srgbClr>
          </a:solidFill>
        </p:spPr>
        <p:txBody>
          <a:bodyPr/>
          <a:lstStyle/>
          <a:p>
            <a:pPr marL="0" lv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endParaRPr lang="en-US" sz="1800" spc="-100" dirty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800" spc="-100" dirty="0">
                <a:solidFill>
                  <a:schemeClr val="tx1"/>
                </a:solidFill>
              </a:rPr>
              <a:t>Valmet is supporting Copenhagen to become CO</a:t>
            </a:r>
            <a:r>
              <a:rPr lang="en-US" sz="1800" spc="-100" baseline="-25000" dirty="0">
                <a:solidFill>
                  <a:schemeClr val="tx1"/>
                </a:solidFill>
              </a:rPr>
              <a:t>2</a:t>
            </a:r>
            <a:r>
              <a:rPr lang="en-US" sz="1800" spc="-100" dirty="0">
                <a:solidFill>
                  <a:schemeClr val="tx1"/>
                </a:solidFill>
              </a:rPr>
              <a:t> neutral by 2025</a:t>
            </a: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fi-FI" sz="1800" b="1" spc="-100" dirty="0">
                <a:solidFill>
                  <a:schemeClr val="accent1"/>
                </a:solidFill>
              </a:rPr>
              <a:t>1.2 m ton</a:t>
            </a:r>
            <a:r>
              <a:rPr lang="fi-FI" sz="1800" b="1" spc="-3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en-US" sz="1800" spc="-30" dirty="0">
                <a:solidFill>
                  <a:schemeClr val="tx1"/>
                </a:solidFill>
              </a:rPr>
              <a:t>decreased CO</a:t>
            </a:r>
            <a:r>
              <a:rPr lang="en-US" sz="1800" spc="-30" baseline="-25000" dirty="0">
                <a:solidFill>
                  <a:schemeClr val="tx1"/>
                </a:solidFill>
              </a:rPr>
              <a:t>2</a:t>
            </a:r>
            <a:r>
              <a:rPr lang="en-US" sz="1800" spc="-30" dirty="0">
                <a:solidFill>
                  <a:schemeClr val="tx1"/>
                </a:solidFill>
              </a:rPr>
              <a:t> emissions per year</a:t>
            </a: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fi-FI" sz="1800" b="1" spc="-30" dirty="0">
                <a:solidFill>
                  <a:schemeClr val="accent1"/>
                </a:solidFill>
              </a:rPr>
              <a:t>~3%</a:t>
            </a:r>
            <a:r>
              <a:rPr lang="fi-FI" sz="1800" b="1" spc="-3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en-US" sz="1800" spc="-30" dirty="0">
                <a:solidFill>
                  <a:schemeClr val="tx1"/>
                </a:solidFill>
              </a:rPr>
              <a:t>reduction in Denmark’s annual CO</a:t>
            </a:r>
            <a:r>
              <a:rPr lang="en-US" sz="1800" spc="-30" baseline="-25000" dirty="0">
                <a:solidFill>
                  <a:schemeClr val="tx1"/>
                </a:solidFill>
              </a:rPr>
              <a:t>2</a:t>
            </a:r>
            <a:r>
              <a:rPr lang="en-US" sz="1800" spc="-30" dirty="0">
                <a:solidFill>
                  <a:schemeClr val="tx1"/>
                </a:solidFill>
              </a:rPr>
              <a:t> emissions</a:t>
            </a:r>
          </a:p>
          <a:p>
            <a:endParaRPr lang="fi-FI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62451D5-F539-4DDF-8F5B-392F6BE8ED5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1" b="15607"/>
          <a:stretch/>
        </p:blipFill>
        <p:spPr>
          <a:xfrm>
            <a:off x="506875" y="1555163"/>
            <a:ext cx="5521043" cy="181880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F1A24-3FAB-433B-A540-04A04815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0DCD-718C-4FC9-A99B-44205781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EFCC89-F787-469A-803E-590CD5D2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Case examples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C7EFD3-D362-42F2-8FA2-BB48BDFC5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4D58D8-5464-470F-8EFC-9EE876678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013" y="3373964"/>
            <a:ext cx="5544565" cy="2431300"/>
          </a:xfrm>
          <a:solidFill>
            <a:srgbClr val="ECEDEF">
              <a:alpha val="50196"/>
            </a:srgbClr>
          </a:solidFill>
        </p:spPr>
        <p:txBody>
          <a:bodyPr/>
          <a:lstStyle/>
          <a:p>
            <a:pPr marL="0" lv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endParaRPr lang="fi-FI" sz="1800" b="1" spc="-30" dirty="0">
              <a:solidFill>
                <a:schemeClr val="accent1"/>
              </a:solidFill>
            </a:endParaRP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fi-FI" sz="1800" b="1" spc="-30" dirty="0">
                <a:solidFill>
                  <a:schemeClr val="accent1"/>
                </a:solidFill>
              </a:rPr>
              <a:t>30% </a:t>
            </a:r>
            <a:r>
              <a:rPr lang="en-US" sz="1800" spc="-30" dirty="0">
                <a:solidFill>
                  <a:schemeClr val="tx1"/>
                </a:solidFill>
              </a:rPr>
              <a:t>lower energy consumption compared to average</a:t>
            </a: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800" spc="-30" dirty="0">
                <a:solidFill>
                  <a:schemeClr val="tx1"/>
                </a:solidFill>
              </a:rPr>
              <a:t>Less fiber through light-weight end product</a:t>
            </a:r>
          </a:p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fi-FI" sz="1800" b="1" spc="-30" dirty="0">
                <a:solidFill>
                  <a:schemeClr val="accent1"/>
                </a:solidFill>
              </a:rPr>
              <a:t>30% </a:t>
            </a:r>
            <a:r>
              <a:rPr lang="en-US" sz="1800" spc="-30" dirty="0">
                <a:solidFill>
                  <a:schemeClr val="tx1"/>
                </a:solidFill>
              </a:rPr>
              <a:t>Saving in fresh water consumption</a:t>
            </a:r>
            <a:endParaRPr lang="en-FI" sz="1800" spc="-30" dirty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Aft>
                <a:spcPts val="300"/>
              </a:spcAft>
              <a:defRPr/>
            </a:pPr>
            <a:r>
              <a:rPr lang="en-FI" sz="1800" spc="-30" dirty="0">
                <a:solidFill>
                  <a:schemeClr val="tx1"/>
                </a:solidFill>
              </a:rPr>
              <a:t>Smaller carbon footprint through compact design</a:t>
            </a:r>
          </a:p>
          <a:p>
            <a:pPr lvl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FI" sz="1400" spc="-30" dirty="0">
                <a:solidFill>
                  <a:schemeClr val="tx1"/>
                </a:solidFill>
              </a:rPr>
              <a:t>Up to 40% less hall space, up to 430,000 kg less CO</a:t>
            </a:r>
            <a:r>
              <a:rPr lang="en-FI" sz="1400" spc="-30" baseline="-25000" dirty="0">
                <a:solidFill>
                  <a:schemeClr val="tx1"/>
                </a:solidFill>
              </a:rPr>
              <a:t>2</a:t>
            </a:r>
            <a:r>
              <a:rPr lang="en-FI" sz="1400" spc="-30" dirty="0">
                <a:solidFill>
                  <a:schemeClr val="tx1"/>
                </a:solidFill>
              </a:rPr>
              <a:t> emissions</a:t>
            </a:r>
            <a:endParaRPr lang="en-US" sz="1400" spc="-30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D7385E-4F6F-4C69-A64D-CBA6D35AD7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195" y="3078282"/>
            <a:ext cx="3755369" cy="295684"/>
          </a:xfrm>
          <a:solidFill>
            <a:schemeClr val="accent5"/>
          </a:solidFill>
        </p:spPr>
        <p:txBody>
          <a:bodyPr/>
          <a:lstStyle/>
          <a:p>
            <a:r>
              <a:rPr lang="en-US" dirty="0" err="1"/>
              <a:t>OptiConcept</a:t>
            </a:r>
            <a:r>
              <a:rPr lang="en-US" dirty="0"/>
              <a:t> M modular board production line</a:t>
            </a:r>
          </a:p>
        </p:txBody>
      </p:sp>
      <p:pic>
        <p:nvPicPr>
          <p:cNvPr id="20" name="Picture 19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C7A64577-47C3-4047-96FA-7085156D5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679" r="1061" b="5942"/>
          <a:stretch/>
        </p:blipFill>
        <p:spPr>
          <a:xfrm>
            <a:off x="6176413" y="1555163"/>
            <a:ext cx="5537750" cy="1729821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3AE4191-7099-4115-877C-7FE271253024}"/>
              </a:ext>
            </a:extLst>
          </p:cNvPr>
          <p:cNvSpPr txBox="1">
            <a:spLocks/>
          </p:cNvSpPr>
          <p:nvPr/>
        </p:nvSpPr>
        <p:spPr>
          <a:xfrm>
            <a:off x="6176412" y="3067961"/>
            <a:ext cx="5537751" cy="295684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72000" tIns="54000" rIns="72000" bIns="468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400" spc="-100" dirty="0"/>
              <a:t>Valmet’s biomass-fired power boiler to </a:t>
            </a:r>
            <a:r>
              <a:rPr lang="en-US" sz="1400" spc="-100" dirty="0" err="1"/>
              <a:t>Hofor</a:t>
            </a:r>
            <a:r>
              <a:rPr lang="en-US" sz="1400" spc="-100" dirty="0"/>
              <a:t> in Copenhagen</a:t>
            </a:r>
          </a:p>
        </p:txBody>
      </p:sp>
    </p:spTree>
    <p:extLst>
      <p:ext uri="{BB962C8B-B14F-4D97-AF65-F5344CB8AC3E}">
        <p14:creationId xmlns:p14="http://schemas.microsoft.com/office/powerpoint/2010/main" val="148143914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18">
            <a:extLst>
              <a:ext uri="{FF2B5EF4-FFF2-40B4-BE49-F238E27FC236}">
                <a16:creationId xmlns:a16="http://schemas.microsoft.com/office/drawing/2014/main" id="{D9751CF3-D4DE-977C-9E6E-FBE1DC1F88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415" r="12771" b="12146"/>
          <a:stretch/>
        </p:blipFill>
        <p:spPr>
          <a:xfrm>
            <a:off x="7980364" y="2126606"/>
            <a:ext cx="3648459" cy="3638574"/>
          </a:xfrm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0DBB6FEE-ADD6-46E3-89E8-B22153E0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C6191EB-F344-6862-AA4B-02731D4D7E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692" y="6201938"/>
            <a:ext cx="3481312" cy="144018"/>
          </a:xfrm>
        </p:spPr>
        <p:txBody>
          <a:bodyPr/>
          <a:lstStyle/>
          <a:p>
            <a:endParaRPr lang="en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D2BA9B9-0B96-4E56-A72D-6301F8E3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</a:t>
            </a:r>
            <a:r>
              <a:rPr lang="en-FI"/>
              <a:t> </a:t>
            </a:r>
            <a:r>
              <a:rPr lang="en-US"/>
              <a:t>development of resource-efficient tissue production</a:t>
            </a:r>
          </a:p>
        </p:txBody>
      </p:sp>
      <p:graphicFrame>
        <p:nvGraphicFramePr>
          <p:cNvPr id="16" name="Content Placeholder 59">
            <a:extLst>
              <a:ext uri="{FF2B5EF4-FFF2-40B4-BE49-F238E27FC236}">
                <a16:creationId xmlns:a16="http://schemas.microsoft.com/office/drawing/2014/main" id="{952BF614-EC9D-46A5-9507-4EE0D05C59C0}"/>
              </a:ext>
            </a:extLst>
          </p:cNvPr>
          <p:cNvGraphicFramePr>
            <a:graphicFrameLocks/>
          </p:cNvGraphicFramePr>
          <p:nvPr/>
        </p:nvGraphicFramePr>
        <p:xfrm>
          <a:off x="508083" y="2021171"/>
          <a:ext cx="3600450" cy="349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ontent Placeholder 61">
            <a:extLst>
              <a:ext uri="{FF2B5EF4-FFF2-40B4-BE49-F238E27FC236}">
                <a16:creationId xmlns:a16="http://schemas.microsoft.com/office/drawing/2014/main" id="{BCED4718-8E58-49E1-B9BE-219562EA974B}"/>
              </a:ext>
            </a:extLst>
          </p:cNvPr>
          <p:cNvGraphicFramePr>
            <a:graphicFrameLocks/>
          </p:cNvGraphicFramePr>
          <p:nvPr/>
        </p:nvGraphicFramePr>
        <p:xfrm>
          <a:off x="4359173" y="2062084"/>
          <a:ext cx="3600450" cy="345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41">
            <a:extLst>
              <a:ext uri="{FF2B5EF4-FFF2-40B4-BE49-F238E27FC236}">
                <a16:creationId xmlns:a16="http://schemas.microsoft.com/office/drawing/2014/main" id="{541FC441-CEB1-456C-AC8F-C88D2E410EE1}"/>
              </a:ext>
            </a:extLst>
          </p:cNvPr>
          <p:cNvSpPr txBox="1"/>
          <p:nvPr/>
        </p:nvSpPr>
        <p:spPr>
          <a:xfrm>
            <a:off x="8104862" y="4619384"/>
            <a:ext cx="3405498" cy="8677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216000" indent="-2160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SE" sz="1500">
                <a:solidFill>
                  <a:schemeClr val="tx2"/>
                </a:solidFill>
              </a:rPr>
              <a:t>Hybrid </a:t>
            </a:r>
            <a:r>
              <a:rPr lang="sv-SE" sz="1500" err="1">
                <a:solidFill>
                  <a:schemeClr val="tx2"/>
                </a:solidFill>
              </a:rPr>
              <a:t>technologies</a:t>
            </a:r>
            <a:endParaRPr lang="sv-SE" sz="1500">
              <a:solidFill>
                <a:schemeClr val="tx2"/>
              </a:solidFill>
            </a:endParaRPr>
          </a:p>
          <a:p>
            <a:pPr marL="216000" indent="-2160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SE" sz="1500" err="1">
                <a:solidFill>
                  <a:schemeClr val="tx2"/>
                </a:solidFill>
              </a:rPr>
              <a:t>ViscoNip</a:t>
            </a:r>
            <a:r>
              <a:rPr lang="sv-SE" sz="1500">
                <a:solidFill>
                  <a:schemeClr val="tx2"/>
                </a:solidFill>
              </a:rPr>
              <a:t> press </a:t>
            </a:r>
          </a:p>
          <a:p>
            <a:pPr marL="216000" indent="-216000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v-SE" sz="1500">
                <a:solidFill>
                  <a:schemeClr val="tx2"/>
                </a:solidFill>
              </a:rPr>
              <a:t>Non-</a:t>
            </a:r>
            <a:r>
              <a:rPr lang="sv-SE" sz="1500" err="1">
                <a:solidFill>
                  <a:schemeClr val="tx2"/>
                </a:solidFill>
              </a:rPr>
              <a:t>wood</a:t>
            </a:r>
            <a:r>
              <a:rPr lang="sv-SE" sz="1500">
                <a:solidFill>
                  <a:schemeClr val="tx2"/>
                </a:solidFill>
              </a:rPr>
              <a:t> fibers &amp; MFC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0E70DA0-AE14-4958-999F-644431801854}"/>
              </a:ext>
            </a:extLst>
          </p:cNvPr>
          <p:cNvSpPr txBox="1">
            <a:spLocks/>
          </p:cNvSpPr>
          <p:nvPr/>
        </p:nvSpPr>
        <p:spPr>
          <a:xfrm>
            <a:off x="5507692" y="6238575"/>
            <a:ext cx="3627717" cy="358777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aseline="30000"/>
              <a:t>1</a:t>
            </a:r>
            <a:r>
              <a:rPr lang="en-GB"/>
              <a:t> DCT type of mill, same production and basis weight</a:t>
            </a:r>
          </a:p>
          <a:p>
            <a:r>
              <a:rPr lang="en-GB" baseline="30000"/>
              <a:t>2 </a:t>
            </a:r>
            <a:r>
              <a:rPr lang="en-GB"/>
              <a:t>Achieving the same main tissue specific paper properties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AE95527B-EEE1-48AF-8BB3-10B6880DB000}"/>
              </a:ext>
            </a:extLst>
          </p:cNvPr>
          <p:cNvSpPr/>
          <p:nvPr/>
        </p:nvSpPr>
        <p:spPr>
          <a:xfrm>
            <a:off x="8233586" y="1557347"/>
            <a:ext cx="3648459" cy="41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GB" sz="1600" b="1">
                <a:solidFill>
                  <a:schemeClr val="accent4"/>
                </a:solidFill>
              </a:rPr>
              <a:t>Less fiber consumption</a:t>
            </a:r>
            <a:r>
              <a:rPr lang="en-GB" sz="1600" b="1" baseline="3000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BC72D8A3-9B57-42BA-BAFB-94CD2A98792D}"/>
              </a:ext>
            </a:extLst>
          </p:cNvPr>
          <p:cNvSpPr/>
          <p:nvPr/>
        </p:nvSpPr>
        <p:spPr>
          <a:xfrm>
            <a:off x="539559" y="1557347"/>
            <a:ext cx="3648459" cy="41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GB" sz="1600" b="1">
                <a:solidFill>
                  <a:schemeClr val="accent4"/>
                </a:solidFill>
              </a:rPr>
              <a:t>47% less energy</a:t>
            </a:r>
            <a:r>
              <a:rPr lang="en-GB" sz="1600" b="1" baseline="3000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E2FCF329-25E4-4221-9646-F494AC82D40B}"/>
              </a:ext>
            </a:extLst>
          </p:cNvPr>
          <p:cNvSpPr/>
          <p:nvPr/>
        </p:nvSpPr>
        <p:spPr>
          <a:xfrm>
            <a:off x="4331905" y="1557357"/>
            <a:ext cx="3648459" cy="41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GB" sz="1600" b="1">
                <a:solidFill>
                  <a:schemeClr val="accent4"/>
                </a:solidFill>
              </a:rPr>
              <a:t>80% less water</a:t>
            </a:r>
            <a:r>
              <a:rPr lang="en-GB" sz="1600" b="1" baseline="30000">
                <a:solidFill>
                  <a:schemeClr val="accent4"/>
                </a:solidFill>
              </a:rPr>
              <a:t>1</a:t>
            </a:r>
            <a:endParaRPr lang="en-GB" sz="1600" b="1">
              <a:solidFill>
                <a:schemeClr val="accent4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5222A-8178-AED2-90CD-C20700E8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7220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24F678-F760-4E48-9793-A954B3DE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92408-E115-4D0B-B468-DEFDA72D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C7B99D-A5CC-4FCE-9C1F-03FAC1E3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Future growth possibilities from new sustainable innovations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ACD00-0EBB-4DCC-BE91-EB9F26A4EA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5279" y="6201229"/>
            <a:ext cx="3481312" cy="144018"/>
          </a:xfrm>
        </p:spPr>
        <p:txBody>
          <a:bodyPr/>
          <a:lstStyle/>
          <a:p>
            <a:r>
              <a:rPr lang="fi-FI" dirty="0"/>
              <a:t>Photo: Renewcell / Alexander Donka</a:t>
            </a:r>
          </a:p>
          <a:p>
            <a:endParaRPr lang="fi-FI" sz="500" dirty="0"/>
          </a:p>
          <a:p>
            <a:endParaRPr lang="fi-FI" sz="600" dirty="0"/>
          </a:p>
        </p:txBody>
      </p:sp>
      <p:pic>
        <p:nvPicPr>
          <p:cNvPr id="24" name="Picture Placeholder 23" descr="A picture containing close&#10;&#10;Description automatically generated">
            <a:extLst>
              <a:ext uri="{FF2B5EF4-FFF2-40B4-BE49-F238E27FC236}">
                <a16:creationId xmlns:a16="http://schemas.microsoft.com/office/drawing/2014/main" id="{AEEC1AB4-11F1-4C3D-9760-9677550AB6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 b="8033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829DE2FD-B4B2-4DE1-B4A0-E86A3CBC910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8030"/>
          <a:stretch>
            <a:fillRect/>
          </a:stretch>
        </p:blipFill>
        <p:spPr/>
      </p:pic>
      <p:pic>
        <p:nvPicPr>
          <p:cNvPr id="22" name="Picture Placeholder 2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D458AB1-31EF-4BA7-8123-B517459A667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6272"/>
          <a:stretch>
            <a:fillRect/>
          </a:stretch>
        </p:blipFill>
        <p:spPr/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CDA4C6-2092-46FB-AB30-104CBCDC9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</a:rPr>
              <a:t>SPINNOVA® </a:t>
            </a:r>
            <a:r>
              <a:rPr lang="en-US" sz="1200" dirty="0" err="1">
                <a:solidFill>
                  <a:schemeClr val="tx1"/>
                </a:solidFill>
              </a:rPr>
              <a:t>fibre</a:t>
            </a:r>
            <a:r>
              <a:rPr lang="en-US" sz="1200" dirty="0">
                <a:solidFill>
                  <a:schemeClr val="tx1"/>
                </a:solidFill>
              </a:rPr>
              <a:t> is produced from cellulose or waste streams without involving any harmful chemicals, with minimal water use and emissions, and zero waste</a:t>
            </a:r>
          </a:p>
          <a:p>
            <a:r>
              <a:rPr lang="en-US" sz="1200" dirty="0">
                <a:solidFill>
                  <a:schemeClr val="tx1"/>
                </a:solidFill>
              </a:rPr>
              <a:t>Valmet provides </a:t>
            </a:r>
            <a:r>
              <a:rPr lang="en-US" sz="1200" dirty="0" err="1">
                <a:solidFill>
                  <a:schemeClr val="tx1"/>
                </a:solidFill>
              </a:rPr>
              <a:t>Spinnova</a:t>
            </a:r>
            <a:r>
              <a:rPr lang="en-US" sz="1200" dirty="0">
                <a:solidFill>
                  <a:schemeClr val="tx1"/>
                </a:solidFill>
              </a:rPr>
              <a:t> the drying machines with high-technology air dryers </a:t>
            </a:r>
          </a:p>
          <a:p>
            <a:r>
              <a:rPr lang="en-US" sz="1200" dirty="0">
                <a:solidFill>
                  <a:schemeClr val="tx1"/>
                </a:solidFill>
              </a:rPr>
              <a:t>The technology is utilized already today in paper and board making, and it is adapted to the cellulose based textile </a:t>
            </a:r>
            <a:r>
              <a:rPr lang="en-US" sz="1200" dirty="0" err="1">
                <a:solidFill>
                  <a:schemeClr val="tx1"/>
                </a:solidFill>
              </a:rPr>
              <a:t>fibre</a:t>
            </a:r>
            <a:r>
              <a:rPr lang="en-US" sz="1200" dirty="0">
                <a:solidFill>
                  <a:schemeClr val="tx1"/>
                </a:solidFill>
              </a:rPr>
              <a:t> production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BB1B57-E7D7-4429-99E8-F3D986C884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013" y="2772971"/>
            <a:ext cx="2335108" cy="295684"/>
          </a:xfrm>
          <a:solidFill>
            <a:schemeClr val="accent5"/>
          </a:solidFill>
        </p:spPr>
        <p:txBody>
          <a:bodyPr/>
          <a:lstStyle/>
          <a:p>
            <a:r>
              <a:rPr lang="en-FI" dirty="0"/>
              <a:t>Cellulose based textile fibre</a:t>
            </a:r>
            <a:endParaRPr lang="fi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A2D8A5-C760-4749-9343-B78D61C25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9124" y="2772966"/>
            <a:ext cx="1188962" cy="295684"/>
          </a:xfrm>
          <a:solidFill>
            <a:schemeClr val="accent5"/>
          </a:solidFill>
        </p:spPr>
        <p:txBody>
          <a:bodyPr/>
          <a:lstStyle/>
          <a:p>
            <a:r>
              <a:rPr lang="fi-FI" dirty="0"/>
              <a:t>Molded Fibre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6D069F-AF54-469A-80AF-DEC38CFCF4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13911" y="2772966"/>
            <a:ext cx="1108812" cy="295684"/>
          </a:xfrm>
          <a:solidFill>
            <a:schemeClr val="accent5"/>
          </a:solidFill>
        </p:spPr>
        <p:txBody>
          <a:bodyPr/>
          <a:lstStyle/>
          <a:p>
            <a:r>
              <a:rPr lang="fi-FI" dirty="0"/>
              <a:t>Lignoboost</a:t>
            </a:r>
            <a:r>
              <a:rPr lang="fi-FI" b="1" baseline="30000" dirty="0"/>
              <a:t>®</a:t>
            </a:r>
            <a:endParaRPr lang="fi-FI" b="1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2C565B4-E669-4DB5-A87E-DCB7EB4D4822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</a:rPr>
              <a:t>Valmet has provided technology for producing dissolving pulp from cellulosic textile waste, such as cotton and viscose clothes</a:t>
            </a:r>
          </a:p>
          <a:p>
            <a:r>
              <a:rPr lang="en-US" sz="1200" dirty="0">
                <a:solidFill>
                  <a:schemeClr val="tx1"/>
                </a:solidFill>
              </a:rPr>
              <a:t>Of dissolving pulp, textile companies can regenerate cellulose fibers for textile applications</a:t>
            </a:r>
          </a:p>
          <a:p>
            <a:r>
              <a:rPr lang="en-US" sz="1200" dirty="0">
                <a:solidFill>
                  <a:schemeClr val="tx1"/>
                </a:solidFill>
              </a:rPr>
              <a:t>The equipment is commonly used in large scale state of the art dissolving pulp plants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2C16BEE-1A92-4732-AEA7-C81E79E73B1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fi-FI" sz="1200" dirty="0">
                <a:solidFill>
                  <a:schemeClr val="tx1"/>
                </a:solidFill>
              </a:rPr>
              <a:t>Pilot plant </a:t>
            </a:r>
            <a:r>
              <a:rPr lang="fi-FI" sz="1200" dirty="0" err="1">
                <a:solidFill>
                  <a:schemeClr val="tx1"/>
                </a:solidFill>
              </a:rPr>
              <a:t>built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 err="1">
                <a:solidFill>
                  <a:schemeClr val="tx1"/>
                </a:solidFill>
              </a:rPr>
              <a:t>together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 err="1">
                <a:solidFill>
                  <a:schemeClr val="tx1"/>
                </a:solidFill>
              </a:rPr>
              <a:t>with</a:t>
            </a:r>
            <a:r>
              <a:rPr lang="fi-FI" sz="1200" dirty="0">
                <a:solidFill>
                  <a:schemeClr val="tx1"/>
                </a:solidFill>
              </a:rPr>
              <a:t> Metsä </a:t>
            </a:r>
            <a:r>
              <a:rPr lang="fi-FI" sz="1200" dirty="0" err="1">
                <a:solidFill>
                  <a:schemeClr val="tx1"/>
                </a:solidFill>
              </a:rPr>
              <a:t>Spring</a:t>
            </a:r>
            <a:r>
              <a:rPr lang="fi-FI" sz="1200" dirty="0">
                <a:solidFill>
                  <a:schemeClr val="tx1"/>
                </a:solidFill>
              </a:rPr>
              <a:t> in Finland</a:t>
            </a:r>
          </a:p>
          <a:p>
            <a:r>
              <a:rPr lang="en-US" sz="1200" dirty="0">
                <a:solidFill>
                  <a:schemeClr val="tx1"/>
                </a:solidFill>
              </a:rPr>
              <a:t>The plant produces ready-made 3D </a:t>
            </a:r>
            <a:r>
              <a:rPr lang="en-US" sz="1200" dirty="0" err="1">
                <a:solidFill>
                  <a:schemeClr val="tx1"/>
                </a:solidFill>
              </a:rPr>
              <a:t>fibre</a:t>
            </a:r>
            <a:r>
              <a:rPr lang="en-US" sz="1200" dirty="0">
                <a:solidFill>
                  <a:schemeClr val="tx1"/>
                </a:solidFill>
              </a:rPr>
              <a:t> packages directly from wet wood </a:t>
            </a:r>
            <a:r>
              <a:rPr lang="en-US" sz="1200" dirty="0" err="1">
                <a:solidFill>
                  <a:schemeClr val="tx1"/>
                </a:solidFill>
              </a:rPr>
              <a:t>fibre</a:t>
            </a:r>
            <a:r>
              <a:rPr lang="en-US" sz="1200" dirty="0">
                <a:solidFill>
                  <a:schemeClr val="tx1"/>
                </a:solidFill>
              </a:rPr>
              <a:t> pulp without intermediate steps </a:t>
            </a:r>
          </a:p>
          <a:p>
            <a:r>
              <a:rPr lang="en-US" sz="1200" dirty="0">
                <a:solidFill>
                  <a:schemeClr val="tx1"/>
                </a:solidFill>
              </a:rPr>
              <a:t>The 3D products could replace plastic in various packaging solutions</a:t>
            </a:r>
          </a:p>
          <a:p>
            <a:endParaRPr lang="fi-FI" sz="1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F6B1DBC-C10A-463D-A15D-6387B64E21AF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sz="1200" dirty="0" err="1">
                <a:solidFill>
                  <a:schemeClr val="tx1"/>
                </a:solidFill>
              </a:rPr>
              <a:t>LignoBoost</a:t>
            </a:r>
            <a:r>
              <a:rPr lang="en-US" sz="1200" dirty="0">
                <a:solidFill>
                  <a:schemeClr val="tx1"/>
                </a:solidFill>
              </a:rPr>
              <a:t> is Valmet’s technology for extracting lignin from the pulping process </a:t>
            </a:r>
          </a:p>
          <a:p>
            <a:r>
              <a:rPr lang="en-US" sz="1200" dirty="0">
                <a:solidFill>
                  <a:schemeClr val="tx1"/>
                </a:solidFill>
              </a:rPr>
              <a:t>Until today, almost all the lignin separated during pulping has been used as a non-fossil-based fuel to generate steam and power for the mill processes and local communities</a:t>
            </a:r>
          </a:p>
          <a:p>
            <a:r>
              <a:rPr lang="en-US" sz="1200" dirty="0">
                <a:solidFill>
                  <a:schemeClr val="tx1"/>
                </a:solidFill>
              </a:rPr>
              <a:t>For example, in lithium-ion batteries, synthetic graphite (a non-renewable material) can be replaced by lignin-derived carbon-based anode materials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C9F2325-FD6B-47A3-9019-36C48DE61E9A}"/>
              </a:ext>
            </a:extLst>
          </p:cNvPr>
          <p:cNvSpPr txBox="1">
            <a:spLocks/>
          </p:cNvSpPr>
          <p:nvPr/>
        </p:nvSpPr>
        <p:spPr>
          <a:xfrm>
            <a:off x="481013" y="6237158"/>
            <a:ext cx="3481312" cy="144018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Photo: Spinnova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BF82C740-88BB-484B-94E0-9D0F8B9E21D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8025"/>
          <a:stretch>
            <a:fillRect/>
          </a:stretch>
        </p:blipFill>
        <p:spPr>
          <a:xfrm>
            <a:off x="3325813" y="1556792"/>
            <a:ext cx="2699766" cy="15113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6055CBE-A380-4ABF-9890-F515709E13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25813" y="2772966"/>
            <a:ext cx="1798103" cy="295684"/>
          </a:xfrm>
          <a:solidFill>
            <a:schemeClr val="accent5"/>
          </a:solidFill>
        </p:spPr>
        <p:txBody>
          <a:bodyPr/>
          <a:lstStyle/>
          <a:p>
            <a:r>
              <a:rPr lang="en-FI" dirty="0"/>
              <a:t>Recycled textile fibre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86267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068376B-47FD-467C-9ACD-8D016CE6E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Summary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84598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4801-3A7D-4E58-930C-1025214E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Summary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55114C-2054-4449-B135-5481F290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771CF-3E40-4E5C-85B7-ECEEA23B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5C6A7-C279-419D-89F0-BDC77FE49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gradFill flip="none" rotWithShape="1">
            <a:gsLst>
              <a:gs pos="54000">
                <a:schemeClr val="accent1"/>
              </a:gs>
              <a:gs pos="73000">
                <a:schemeClr val="accent1">
                  <a:alpha val="70000"/>
                </a:schemeClr>
              </a:gs>
              <a:gs pos="93000">
                <a:schemeClr val="accent1">
                  <a:alpha val="3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fi-FI" dirty="0"/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9016F0-6945-43CB-AC2F-A7A10C56A5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Valmet’s business is supported by several favorable global sustainability trends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3B204D-BE50-4B95-BB4A-3A9DEFD2A5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gradFill flip="none" rotWithShape="1">
            <a:gsLst>
              <a:gs pos="54000">
                <a:schemeClr val="accent1"/>
              </a:gs>
              <a:gs pos="73000">
                <a:schemeClr val="accent1">
                  <a:alpha val="70000"/>
                </a:schemeClr>
              </a:gs>
              <a:gs pos="93000">
                <a:schemeClr val="accent1">
                  <a:alpha val="30000"/>
                </a:schemeClr>
              </a:gs>
            </a:gsLst>
            <a:lin ang="2700000" scaled="1"/>
            <a:tileRect/>
          </a:gradFill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fi-FI"/>
              <a:t>2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D56DC3-FD81-4749-8009-D2F9A9EC46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Sustainability is integrated to Valmet’s processes through the Sustainability 360° agenda </a:t>
            </a:r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CF1970-1BA1-45B2-9184-9F0CB1D777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gradFill flip="none" rotWithShape="1">
            <a:gsLst>
              <a:gs pos="54000">
                <a:schemeClr val="accent1"/>
              </a:gs>
              <a:gs pos="73000">
                <a:schemeClr val="accent1">
                  <a:alpha val="70000"/>
                </a:schemeClr>
              </a:gs>
              <a:gs pos="93000">
                <a:schemeClr val="accent1">
                  <a:alpha val="30000"/>
                </a:schemeClr>
              </a:gs>
            </a:gsLst>
            <a:lin ang="2700000" scaled="1"/>
            <a:tileRect/>
          </a:gradFill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fi-FI"/>
              <a:t>3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A929C-20FE-49DD-BC19-42FC9BF990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main environmental impacts of Valmet’s products are caused when they are used</a:t>
            </a:r>
            <a:endParaRPr lang="fi-FI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8D7287-8D98-4E80-8100-A5CEDAE729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gradFill flip="none" rotWithShape="1">
            <a:gsLst>
              <a:gs pos="54000">
                <a:schemeClr val="accent1"/>
              </a:gs>
              <a:gs pos="73000">
                <a:schemeClr val="accent1">
                  <a:alpha val="70000"/>
                </a:schemeClr>
              </a:gs>
              <a:gs pos="93000">
                <a:schemeClr val="accent1">
                  <a:alpha val="30000"/>
                </a:schemeClr>
              </a:gs>
            </a:gsLst>
            <a:lin ang="2700000" scaled="1"/>
            <a:tileRect/>
          </a:gradFill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fi-FI"/>
              <a:t>4</a:t>
            </a:r>
            <a:endParaRPr lang="fi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FEAB56-602B-43D2-B686-FCC888DD2B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9586" y="3252900"/>
            <a:ext cx="10584001" cy="576064"/>
          </a:xfrm>
        </p:spPr>
        <p:txBody>
          <a:bodyPr/>
          <a:lstStyle/>
          <a:p>
            <a:r>
              <a:rPr lang="en-US" dirty="0"/>
              <a:t>Valmet’s climate program</a:t>
            </a:r>
            <a:r>
              <a:rPr lang="en-FI" dirty="0"/>
              <a:t> covers its entire value chain and</a:t>
            </a:r>
            <a:r>
              <a:rPr lang="en-US" dirty="0"/>
              <a:t> targets CO</a:t>
            </a:r>
            <a:r>
              <a:rPr lang="en-US" baseline="-25000" dirty="0"/>
              <a:t>2</a:t>
            </a:r>
            <a:r>
              <a:rPr lang="en-US" dirty="0"/>
              <a:t> emission reductions and carbon neutral production for Valmet’s customers by 2030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5F6185-A8AB-403C-93E0-8C175D7716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gradFill flip="none" rotWithShape="1">
            <a:gsLst>
              <a:gs pos="54000">
                <a:schemeClr val="accent1"/>
              </a:gs>
              <a:gs pos="73000">
                <a:schemeClr val="accent1">
                  <a:alpha val="70000"/>
                </a:schemeClr>
              </a:gs>
              <a:gs pos="93000">
                <a:schemeClr val="accent1">
                  <a:alpha val="30000"/>
                </a:schemeClr>
              </a:gs>
            </a:gsLst>
            <a:lin ang="2700000" scaled="1"/>
            <a:tileRect/>
          </a:gradFill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fi-FI"/>
              <a:t>5</a:t>
            </a:r>
            <a:endParaRPr lang="fi-FI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77E90-38CD-40F3-89D4-2317D18B179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Valmet is acknowledged leader in sustainability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97365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8497-F54D-45C0-90D7-4E581282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33997-415A-4BAE-90FC-78DF914B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Valmet   |   Sustainability equity story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54B89-429F-4CA5-AC2A-D2720830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D3F59-CB74-483D-B98C-A2956BA1E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6" name="Picture Placeholder 25" descr="A picture containing grass, water, outdoor, yellow&#10;&#10;Description automatically generated">
            <a:extLst>
              <a:ext uri="{FF2B5EF4-FFF2-40B4-BE49-F238E27FC236}">
                <a16:creationId xmlns:a16="http://schemas.microsoft.com/office/drawing/2014/main" id="{9428DBC8-DE45-43C1-92AD-F84F84DA1E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3445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DC109B-AB42-455E-BD81-06B48BF52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CBF81A-F8CF-4480-9341-BF824A9A9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/>
              <a:t>Valmet today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C395BC-302C-4BE4-B0A2-DF1CCC7669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/>
              <a:t>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7D9FE9-05A5-4494-82EE-B61502F1EA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Sustainability highlights</a:t>
            </a:r>
            <a:r>
              <a:rPr lang="en-FI" dirty="0"/>
              <a:t> from investor perspective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06C151-80F6-4EA6-9A71-2382FEB53E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A9062A-DC18-47FD-B9E4-C77678A6AD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Valmet’s R&amp;D address</a:t>
            </a:r>
            <a:r>
              <a:rPr lang="en-FI" dirty="0"/>
              <a:t>es</a:t>
            </a:r>
            <a:r>
              <a:rPr lang="en-US" dirty="0"/>
              <a:t> global megatrends</a:t>
            </a:r>
            <a:endParaRPr lang="fi-FI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EF536F-F9B7-4124-8965-4EF5C30AC5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i-FI" dirty="0"/>
              <a:t>4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B4F97A-9F02-49D6-BB23-F36B8C9C0C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FI" dirty="0"/>
              <a:t>Summary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741416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6945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BDFC500-01B9-4327-90F1-7C2226E49B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23492448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2F7F2-E2D1-4B87-B07E-0E1B6D83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72C4C-828A-4388-B43E-0106F46D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0B517AE-6907-4562-9F43-568020B040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C2C59D-7DCD-49FD-94EA-20DA3A38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key figures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80729E-97A3-4A5E-B079-8F6E0E2AFB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506649"/>
              </p:ext>
            </p:extLst>
          </p:nvPr>
        </p:nvGraphicFramePr>
        <p:xfrm>
          <a:off x="493339" y="948673"/>
          <a:ext cx="9233261" cy="4842167"/>
        </p:xfrm>
        <a:graphic>
          <a:graphicData uri="http://schemas.openxmlformats.org/drawingml/2006/table">
            <a:tbl>
              <a:tblPr/>
              <a:tblGrid>
                <a:gridCol w="5214638">
                  <a:extLst>
                    <a:ext uri="{9D8B030D-6E8A-4147-A177-3AD203B41FA5}">
                      <a16:colId xmlns:a16="http://schemas.microsoft.com/office/drawing/2014/main" val="1579542743"/>
                    </a:ext>
                  </a:extLst>
                </a:gridCol>
                <a:gridCol w="1339541">
                  <a:extLst>
                    <a:ext uri="{9D8B030D-6E8A-4147-A177-3AD203B41FA5}">
                      <a16:colId xmlns:a16="http://schemas.microsoft.com/office/drawing/2014/main" val="736826575"/>
                    </a:ext>
                  </a:extLst>
                </a:gridCol>
                <a:gridCol w="1339541">
                  <a:extLst>
                    <a:ext uri="{9D8B030D-6E8A-4147-A177-3AD203B41FA5}">
                      <a16:colId xmlns:a16="http://schemas.microsoft.com/office/drawing/2014/main" val="3623438142"/>
                    </a:ext>
                  </a:extLst>
                </a:gridCol>
                <a:gridCol w="1339541">
                  <a:extLst>
                    <a:ext uri="{9D8B030D-6E8A-4147-A177-3AD203B41FA5}">
                      <a16:colId xmlns:a16="http://schemas.microsoft.com/office/drawing/2014/main" val="1893762284"/>
                    </a:ext>
                  </a:extLst>
                </a:gridCol>
              </a:tblGrid>
              <a:tr h="201600">
                <a:tc>
                  <a:txBody>
                    <a:bodyPr/>
                    <a:lstStyle/>
                    <a:p>
                      <a:pPr algn="l" rtl="0" fontAlgn="ctr"/>
                      <a:endParaRPr lang="fi-FI" sz="1050" b="1" i="0" u="none" strike="noStrike" dirty="0">
                        <a:solidFill>
                          <a:srgbClr val="4C4D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050" b="1" i="0" u="none" strike="noStrike" dirty="0">
                          <a:solidFill>
                            <a:srgbClr val="4C4D4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050" b="1" i="0" u="none" strike="noStrike" dirty="0">
                          <a:solidFill>
                            <a:srgbClr val="4C4D4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050" b="1" i="0" u="none" strike="noStrike" dirty="0">
                          <a:solidFill>
                            <a:srgbClr val="4C4D4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256498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Environment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111803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Scope 1-3 CO2 emissions (1,000 t)</a:t>
                      </a:r>
                      <a:r>
                        <a:rPr lang="en-US" sz="105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64,744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92,551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72,729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235403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energy consumption (tJ)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1,504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1,519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358051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Water withdrawal (1,000 m</a:t>
                      </a:r>
                      <a:r>
                        <a:rPr lang="fi-FI" sz="105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i-FI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1,524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1,554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899582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Waste (1,000 t)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903040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fi-FI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SO</a:t>
                      </a:r>
                      <a:r>
                        <a:rPr lang="fi-FI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and other significant air emissions (1,000 t)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305283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R&amp;D Costs (MEUR)</a:t>
                      </a:r>
                      <a:r>
                        <a:rPr lang="fi-FI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384213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Social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4084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Employees globally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19,160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17,548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14,246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531058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Employee turnover (%)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729365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Personnel expenses (MEUR)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948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70503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recordable incident frequency (TRIF) for own employees</a:t>
                      </a:r>
                      <a:r>
                        <a:rPr lang="en-US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</a:t>
                      </a:r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3067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HSE walks, inspections, conversations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23,000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379477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HSE events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58,200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42,200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34,100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749210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Support of non-profit organizations (MEUR)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0.33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777659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Governance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904687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sales (MEUR)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5,532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5,074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3,935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162175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Comparable EBITA margin (%)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76690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Balance sheet total (MEUR)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7,064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6,271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4,420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592147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Income taxes paid (MEUR)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125669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Dividend per share (EUR)</a:t>
                      </a:r>
                      <a:r>
                        <a:rPr lang="fi-FI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</a:t>
                      </a:r>
                      <a:endParaRPr lang="fi-FI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1.35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2660"/>
                  </a:ext>
                </a:extLst>
              </a:tr>
              <a:tr h="205367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Female board members (%)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865907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Supplier sustainability audits</a:t>
                      </a:r>
                    </a:p>
                  </a:txBody>
                  <a:tcPr marL="857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DE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6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857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2686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D2E4089-46AC-4520-9866-4B4714B0AAEC}"/>
              </a:ext>
            </a:extLst>
          </p:cNvPr>
          <p:cNvSpPr txBox="1"/>
          <p:nvPr/>
        </p:nvSpPr>
        <p:spPr>
          <a:xfrm>
            <a:off x="493339" y="5808440"/>
            <a:ext cx="9497037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Market based Scope 1-2 CO</a:t>
            </a:r>
            <a:r>
              <a:rPr kumimoji="0" lang="en-US" sz="7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emissions (1,000 t) were </a:t>
            </a:r>
            <a:r>
              <a:rPr lang="en-US" sz="700" kern="0" dirty="0">
                <a:solidFill>
                  <a:prstClr val="black"/>
                </a:solidFill>
              </a:rPr>
              <a:t>44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.7 in 2023, </a:t>
            </a:r>
            <a:r>
              <a:rPr lang="en-US" sz="700" kern="0" dirty="0">
                <a:solidFill>
                  <a:prstClr val="black"/>
                </a:solidFill>
              </a:rPr>
              <a:t>65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.1 in 2022 and </a:t>
            </a:r>
            <a:r>
              <a:rPr lang="en-US" sz="700" kern="0" dirty="0">
                <a:solidFill>
                  <a:prstClr val="black"/>
                </a:solidFill>
              </a:rPr>
              <a:t>81.2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2021. The 2022 data has been restated due to an error in the 2022 calculation. The figures for 2021 have been restated due to updated emissions factors and improved data quality</a:t>
            </a:r>
            <a:b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lang="en-US" sz="700" kern="0" baseline="30000" dirty="0">
                <a:solidFill>
                  <a:prstClr val="black"/>
                </a:solidFill>
              </a:rPr>
              <a:t>2 </a:t>
            </a:r>
            <a:r>
              <a:rPr lang="en-US" sz="700" kern="0" dirty="0">
                <a:solidFill>
                  <a:prstClr val="black"/>
                </a:solidFill>
              </a:rPr>
              <a:t>For 2022, illustrative figure of the combined company.</a:t>
            </a:r>
          </a:p>
          <a:p>
            <a:pPr lvl="0">
              <a:defRPr/>
            </a:pPr>
            <a:r>
              <a:rPr lang="en-US" sz="700" baseline="30000" dirty="0"/>
              <a:t>3</a:t>
            </a:r>
            <a:r>
              <a:rPr lang="en-US" sz="700" dirty="0"/>
              <a:t> TRIF is based on the number of recordable work-related injuries per million hours worked.</a:t>
            </a:r>
          </a:p>
          <a:p>
            <a:pPr>
              <a:defRPr/>
            </a:pPr>
            <a:r>
              <a:rPr lang="en-US" sz="700" baseline="30000" dirty="0"/>
              <a:t>4</a:t>
            </a:r>
            <a:r>
              <a:rPr lang="en-US" sz="700" dirty="0"/>
              <a:t> Board of Directors proposal.</a:t>
            </a:r>
          </a:p>
        </p:txBody>
      </p:sp>
    </p:spTree>
    <p:extLst>
      <p:ext uri="{BB962C8B-B14F-4D97-AF65-F5344CB8AC3E}">
        <p14:creationId xmlns:p14="http://schemas.microsoft.com/office/powerpoint/2010/main" val="401798092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E847E6-59B9-43C5-B607-B14998BC7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947" y="1195758"/>
            <a:ext cx="5486400" cy="4898532"/>
          </a:xfrm>
          <a:solidFill>
            <a:srgbClr val="ECEDEF">
              <a:alpha val="49804"/>
            </a:srgbClr>
          </a:solidFill>
        </p:spPr>
        <p:txBody>
          <a:bodyPr tIns="137160"/>
          <a:lstStyle/>
          <a:p>
            <a:pPr marL="0" indent="0">
              <a:buNone/>
            </a:pPr>
            <a:r>
              <a:rPr lang="fi-FI" sz="1800" b="1" dirty="0">
                <a:solidFill>
                  <a:schemeClr val="tx2"/>
                </a:solidFill>
              </a:rPr>
              <a:t>Implementing circular economy in own operations</a:t>
            </a:r>
          </a:p>
          <a:p>
            <a:pPr>
              <a:buClrTx/>
            </a:pPr>
            <a:r>
              <a:rPr lang="fi-FI" sz="1800" dirty="0">
                <a:solidFill>
                  <a:schemeClr val="tx2"/>
                </a:solidFill>
              </a:rPr>
              <a:t>Preventive maintenance</a:t>
            </a:r>
          </a:p>
          <a:p>
            <a:pPr>
              <a:buClrTx/>
            </a:pPr>
            <a:r>
              <a:rPr lang="fi-FI" sz="1800" dirty="0">
                <a:solidFill>
                  <a:schemeClr val="tx2"/>
                </a:solidFill>
              </a:rPr>
              <a:t>Use of recycled metals</a:t>
            </a:r>
          </a:p>
          <a:p>
            <a:pPr>
              <a:buClrTx/>
            </a:pPr>
            <a:r>
              <a:rPr lang="fi-FI" sz="1800" dirty="0">
                <a:solidFill>
                  <a:schemeClr val="tx2"/>
                </a:solidFill>
              </a:rPr>
              <a:t>Continuous improvement of energy and water efficiency</a:t>
            </a:r>
          </a:p>
          <a:p>
            <a:pPr>
              <a:buClrTx/>
            </a:pPr>
            <a:r>
              <a:rPr lang="en-US" sz="1800" dirty="0">
                <a:solidFill>
                  <a:schemeClr val="tx2"/>
                </a:solidFill>
              </a:rPr>
              <a:t>Shared laboratory and piloting facilities with customers</a:t>
            </a:r>
          </a:p>
          <a:p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9D07-77FC-40C2-BB38-A0D86AE45CD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25579" y="1161228"/>
            <a:ext cx="5486400" cy="4898532"/>
          </a:xfrm>
          <a:solidFill>
            <a:srgbClr val="50B948"/>
          </a:solidFill>
        </p:spPr>
        <p:txBody>
          <a:bodyPr tIns="137160"/>
          <a:lstStyle/>
          <a:p>
            <a:pPr marL="0" indent="0">
              <a:buNone/>
            </a:pPr>
            <a:r>
              <a:rPr lang="fi-FI" sz="1800" b="1" dirty="0">
                <a:solidFill>
                  <a:schemeClr val="bg1"/>
                </a:solidFill>
              </a:rPr>
              <a:t>Enabling circular economy for customers</a:t>
            </a:r>
          </a:p>
          <a:p>
            <a:pPr>
              <a:buClrTx/>
            </a:pPr>
            <a:r>
              <a:rPr lang="en-US" sz="1800" dirty="0">
                <a:solidFill>
                  <a:schemeClr val="bg1"/>
                </a:solidFill>
              </a:rPr>
              <a:t>Resource efficiency with focus on improved and optimized use of resources and on flexible energy production</a:t>
            </a:r>
          </a:p>
          <a:p>
            <a:pPr>
              <a:buClrTx/>
            </a:pPr>
            <a:r>
              <a:rPr lang="en-US" sz="1800" dirty="0">
                <a:solidFill>
                  <a:schemeClr val="bg1"/>
                </a:solidFill>
              </a:rPr>
              <a:t>Closed circles enabled through recovery of energy and chemicals</a:t>
            </a:r>
          </a:p>
          <a:p>
            <a:pPr>
              <a:buClrTx/>
            </a:pPr>
            <a:r>
              <a:rPr lang="en-US" sz="1800" dirty="0">
                <a:solidFill>
                  <a:schemeClr val="bg1"/>
                </a:solidFill>
              </a:rPr>
              <a:t>Longer circulation with focus on design enabling reuse and conversion and on maintenance and modernization of production technology</a:t>
            </a:r>
          </a:p>
          <a:p>
            <a:pPr>
              <a:buClrTx/>
            </a:pPr>
            <a:r>
              <a:rPr lang="en-US" sz="1800" dirty="0">
                <a:solidFill>
                  <a:schemeClr val="bg1"/>
                </a:solidFill>
              </a:rPr>
              <a:t>Solutions for new bio-based products that decrease the need for non-renewable materials </a:t>
            </a:r>
          </a:p>
          <a:p>
            <a:pPr marL="365125" lvl="2">
              <a:spcBef>
                <a:spcPts val="800"/>
              </a:spcBef>
              <a:buClrTx/>
            </a:pPr>
            <a:r>
              <a:rPr lang="en-US" dirty="0">
                <a:solidFill>
                  <a:schemeClr val="bg1"/>
                </a:solidFill>
              </a:rPr>
              <a:t>For example </a:t>
            </a:r>
            <a:r>
              <a:rPr lang="en-US" dirty="0" err="1">
                <a:solidFill>
                  <a:schemeClr val="bg1"/>
                </a:solidFill>
              </a:rPr>
              <a:t>LignoBoost</a:t>
            </a:r>
            <a:r>
              <a:rPr lang="fi-FI" b="1" baseline="30000" dirty="0">
                <a:solidFill>
                  <a:schemeClr val="bg1"/>
                </a:solidFill>
              </a:rPr>
              <a:t>®</a:t>
            </a:r>
            <a:endParaRPr lang="fi-FI" b="1" dirty="0">
              <a:solidFill>
                <a:schemeClr val="bg1"/>
              </a:solidFill>
            </a:endParaRPr>
          </a:p>
          <a:p>
            <a:pPr marL="182562" lvl="2" indent="0">
              <a:spcBef>
                <a:spcPts val="800"/>
              </a:spcBef>
              <a:buClrTx/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CE886-4FCF-41C6-937E-3CB3356C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C59CE-B6FD-464D-99AD-C39F00BD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BC6B21-59D7-4291-9A6C-BB540E57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Valmet enables circular bioeconomy</a:t>
            </a:r>
          </a:p>
        </p:txBody>
      </p:sp>
    </p:spTree>
    <p:extLst>
      <p:ext uri="{BB962C8B-B14F-4D97-AF65-F5344CB8AC3E}">
        <p14:creationId xmlns:p14="http://schemas.microsoft.com/office/powerpoint/2010/main" val="403238886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C5C7C1E-FE2B-4194-85BE-FB3FE01835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062381"/>
              </p:ext>
            </p:extLst>
          </p:nvPr>
        </p:nvGraphicFramePr>
        <p:xfrm>
          <a:off x="481013" y="1557338"/>
          <a:ext cx="1123315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901CA71-7CB1-4451-BB5E-5039D323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Research and development costs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DD7FB-6B52-421E-9A0C-0BC37381B2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9116C-86EB-4FCC-A651-43A64E91C1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1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C5C7C1E-FE2B-4194-85BE-FB3FE01835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594919"/>
              </p:ext>
            </p:extLst>
          </p:nvPr>
        </p:nvGraphicFramePr>
        <p:xfrm>
          <a:off x="481013" y="1557338"/>
          <a:ext cx="1123315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901CA71-7CB1-4451-BB5E-5039D323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Income tax expenses paid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DD7FB-6B52-421E-9A0C-0BC37381B2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9116C-86EB-4FCC-A651-43A64E91C1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3124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4632" y="402336"/>
            <a:ext cx="11233150" cy="503236"/>
          </a:xfrm>
        </p:spPr>
        <p:txBody>
          <a:bodyPr/>
          <a:lstStyle/>
          <a:p>
            <a:r>
              <a:rPr lang="en-US" dirty="0"/>
              <a:t>Board of Directors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2045246" y="6460095"/>
            <a:ext cx="4032250" cy="144016"/>
          </a:xfrm>
        </p:spPr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487839" y="6470110"/>
            <a:ext cx="360361" cy="144016"/>
          </a:xfrm>
        </p:spPr>
        <p:txBody>
          <a:bodyPr/>
          <a:lstStyle/>
          <a:p>
            <a:fld id="{82F35C78-EDC3-4BE6-A74D-429C10820A80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7B580-33FF-4E55-B4E3-53B1C1472345}"/>
              </a:ext>
            </a:extLst>
          </p:cNvPr>
          <p:cNvGrpSpPr/>
          <p:nvPr/>
        </p:nvGrpSpPr>
        <p:grpSpPr>
          <a:xfrm>
            <a:off x="8820239" y="3623875"/>
            <a:ext cx="2531134" cy="2642616"/>
            <a:chOff x="503398" y="3612830"/>
            <a:chExt cx="2531134" cy="2642616"/>
          </a:xfrm>
        </p:grpSpPr>
        <p:sp>
          <p:nvSpPr>
            <p:cNvPr id="53" name="Rectangle: Top Corners One Rounded and One Snipped 52">
              <a:extLst>
                <a:ext uri="{FF2B5EF4-FFF2-40B4-BE49-F238E27FC236}">
                  <a16:creationId xmlns:a16="http://schemas.microsoft.com/office/drawing/2014/main" id="{06833172-41E8-470A-8539-F5D100BA4EC4}"/>
                </a:ext>
              </a:extLst>
            </p:cNvPr>
            <p:cNvSpPr/>
            <p:nvPr/>
          </p:nvSpPr>
          <p:spPr>
            <a:xfrm>
              <a:off x="503398" y="3612830"/>
              <a:ext cx="2531134" cy="2642616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rgbClr val="F1F2F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TextBox 121"/>
            <p:cNvSpPr txBox="1">
              <a:spLocks noChangeArrowheads="1"/>
            </p:cNvSpPr>
            <p:nvPr/>
          </p:nvSpPr>
          <p:spPr bwMode="auto">
            <a:xfrm>
              <a:off x="1666098" y="3885877"/>
              <a:ext cx="1368434" cy="734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chemeClr val="accent1"/>
                  </a:solidFill>
                </a:rPr>
                <a:t>Annika Paasikivi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(b. 1975)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Board member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Finnish citizen</a:t>
              </a:r>
            </a:p>
          </p:txBody>
        </p:sp>
      </p:grpSp>
      <p:sp>
        <p:nvSpPr>
          <p:cNvPr id="49" name="Rectangle: Top Corners One Rounded and One Snipped 48">
            <a:extLst>
              <a:ext uri="{FF2B5EF4-FFF2-40B4-BE49-F238E27FC236}">
                <a16:creationId xmlns:a16="http://schemas.microsoft.com/office/drawing/2014/main" id="{61DDCB54-3F9E-4B2F-9212-D6079B4989C6}"/>
              </a:ext>
            </a:extLst>
          </p:cNvPr>
          <p:cNvSpPr/>
          <p:nvPr/>
        </p:nvSpPr>
        <p:spPr>
          <a:xfrm>
            <a:off x="8833891" y="836712"/>
            <a:ext cx="2531134" cy="2713387"/>
          </a:xfrm>
          <a:prstGeom prst="snipRoundRect">
            <a:avLst>
              <a:gd name="adj1" fmla="val 16667"/>
              <a:gd name="adj2" fmla="val 0"/>
            </a:avLst>
          </a:prstGeom>
          <a:solidFill>
            <a:srgbClr val="F1F2F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99829C51-88E8-4EDA-9834-6D549DC0A143}"/>
              </a:ext>
            </a:extLst>
          </p:cNvPr>
          <p:cNvSpPr/>
          <p:nvPr/>
        </p:nvSpPr>
        <p:spPr>
          <a:xfrm>
            <a:off x="516330" y="898955"/>
            <a:ext cx="2531134" cy="2682659"/>
          </a:xfrm>
          <a:prstGeom prst="snipRoundRect">
            <a:avLst>
              <a:gd name="adj1" fmla="val 16667"/>
              <a:gd name="adj2" fmla="val 0"/>
            </a:avLst>
          </a:prstGeom>
          <a:solidFill>
            <a:srgbClr val="F1F2F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11"/>
          <p:cNvSpPr txBox="1">
            <a:spLocks noChangeArrowheads="1"/>
          </p:cNvSpPr>
          <p:nvPr/>
        </p:nvSpPr>
        <p:spPr bwMode="auto">
          <a:xfrm>
            <a:off x="1736679" y="1138690"/>
            <a:ext cx="1080000" cy="84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Mikael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Mäkinen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0B948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(b. 1956)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Chair of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</a:b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the Board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/>
              <a:t>Finnish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 citizen</a:t>
            </a:r>
          </a:p>
        </p:txBody>
      </p:sp>
      <p:sp>
        <p:nvSpPr>
          <p:cNvPr id="35" name="TextBox 121">
            <a:extLst>
              <a:ext uri="{FF2B5EF4-FFF2-40B4-BE49-F238E27FC236}">
                <a16:creationId xmlns:a16="http://schemas.microsoft.com/office/drawing/2014/main" id="{4595E878-BD46-4CF5-B234-E20E7CA3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939" y="1078494"/>
            <a:ext cx="1368434" cy="7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chemeClr val="accent1"/>
                </a:solidFill>
              </a:rPr>
              <a:t>Pekka </a:t>
            </a:r>
            <a:r>
              <a:rPr lang="en-US" sz="1100" kern="0" dirty="0" err="1">
                <a:solidFill>
                  <a:schemeClr val="accent1"/>
                </a:solidFill>
              </a:rPr>
              <a:t>Kemppainen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(b. 1954)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Board member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Finnish citizen</a:t>
            </a:r>
          </a:p>
        </p:txBody>
      </p:sp>
      <p:sp>
        <p:nvSpPr>
          <p:cNvPr id="42" name="Rectangle: Top Corners One Rounded and One Snipped 41">
            <a:extLst>
              <a:ext uri="{FF2B5EF4-FFF2-40B4-BE49-F238E27FC236}">
                <a16:creationId xmlns:a16="http://schemas.microsoft.com/office/drawing/2014/main" id="{755B149D-89F7-49C7-8CD3-1377CE8F2D12}"/>
              </a:ext>
            </a:extLst>
          </p:cNvPr>
          <p:cNvSpPr/>
          <p:nvPr/>
        </p:nvSpPr>
        <p:spPr>
          <a:xfrm>
            <a:off x="3318169" y="3634991"/>
            <a:ext cx="2531134" cy="2682658"/>
          </a:xfrm>
          <a:prstGeom prst="snipRoundRect">
            <a:avLst>
              <a:gd name="adj1" fmla="val 16667"/>
              <a:gd name="adj2" fmla="val 0"/>
            </a:avLst>
          </a:prstGeom>
          <a:solidFill>
            <a:srgbClr val="F1F2F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121"/>
          <p:cNvSpPr txBox="1">
            <a:spLocks noChangeArrowheads="1"/>
          </p:cNvSpPr>
          <p:nvPr/>
        </p:nvSpPr>
        <p:spPr bwMode="auto">
          <a:xfrm>
            <a:off x="4496776" y="3858839"/>
            <a:ext cx="1244763" cy="87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Annareetta Lumme-Timonen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(b. 1967)</a:t>
            </a:r>
          </a:p>
          <a:p>
            <a:pPr>
              <a:spcAft>
                <a:spcPts val="200"/>
              </a:spcAft>
              <a:defRPr/>
            </a:pPr>
            <a:r>
              <a:rPr lang="en-US" sz="900" kern="0" dirty="0"/>
              <a:t>Board member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Finnish citizen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515B88-3A54-4314-B47B-3B1CE1A67C65}"/>
              </a:ext>
            </a:extLst>
          </p:cNvPr>
          <p:cNvGrpSpPr/>
          <p:nvPr/>
        </p:nvGrpSpPr>
        <p:grpSpPr>
          <a:xfrm>
            <a:off x="6099541" y="3619185"/>
            <a:ext cx="2531134" cy="2639769"/>
            <a:chOff x="8906030" y="806007"/>
            <a:chExt cx="2531134" cy="2639769"/>
          </a:xfrm>
        </p:grpSpPr>
        <p:sp>
          <p:nvSpPr>
            <p:cNvPr id="50" name="Rectangle: Top Corners One Rounded and One Snipped 49">
              <a:extLst>
                <a:ext uri="{FF2B5EF4-FFF2-40B4-BE49-F238E27FC236}">
                  <a16:creationId xmlns:a16="http://schemas.microsoft.com/office/drawing/2014/main" id="{FC581C97-AE5C-440D-AC71-BE77AFC01AEE}"/>
                </a:ext>
              </a:extLst>
            </p:cNvPr>
            <p:cNvSpPr/>
            <p:nvPr/>
          </p:nvSpPr>
          <p:spPr>
            <a:xfrm>
              <a:off x="8906030" y="806007"/>
              <a:ext cx="2531134" cy="2639769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rgbClr val="F1F2F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TextBox 121">
              <a:extLst>
                <a:ext uri="{FF2B5EF4-FFF2-40B4-BE49-F238E27FC236}">
                  <a16:creationId xmlns:a16="http://schemas.microsoft.com/office/drawing/2014/main" id="{5DC11785-3B83-4C52-9A63-247F764A1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8445" y="1021813"/>
              <a:ext cx="1074062" cy="734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chemeClr val="accent1"/>
                  </a:solidFill>
                </a:rPr>
                <a:t>Monika Maurer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(b. 1956)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Board member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German citizen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C64324-7C7A-4D8A-8B34-02917CAB969C}"/>
              </a:ext>
            </a:extLst>
          </p:cNvPr>
          <p:cNvGrpSpPr/>
          <p:nvPr/>
        </p:nvGrpSpPr>
        <p:grpSpPr>
          <a:xfrm>
            <a:off x="516003" y="3623875"/>
            <a:ext cx="2531134" cy="2799811"/>
            <a:chOff x="8914130" y="3594669"/>
            <a:chExt cx="2531134" cy="2642616"/>
          </a:xfrm>
        </p:grpSpPr>
        <p:sp>
          <p:nvSpPr>
            <p:cNvPr id="59" name="Rectangle: Top Corners One Rounded and One Snipped 58">
              <a:extLst>
                <a:ext uri="{FF2B5EF4-FFF2-40B4-BE49-F238E27FC236}">
                  <a16:creationId xmlns:a16="http://schemas.microsoft.com/office/drawing/2014/main" id="{E8B591B2-CB87-4AEC-869D-DF7121F7510B}"/>
                </a:ext>
              </a:extLst>
            </p:cNvPr>
            <p:cNvSpPr/>
            <p:nvPr/>
          </p:nvSpPr>
          <p:spPr>
            <a:xfrm>
              <a:off x="8914130" y="3594669"/>
              <a:ext cx="2531134" cy="2642616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rgbClr val="F1F2F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1" name="TextBox 123">
              <a:extLst>
                <a:ext uri="{FF2B5EF4-FFF2-40B4-BE49-F238E27FC236}">
                  <a16:creationId xmlns:a16="http://schemas.microsoft.com/office/drawing/2014/main" id="{7684784B-A615-44AB-9F35-A6C4518E7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6507" y="3872083"/>
              <a:ext cx="1080000" cy="70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chemeClr val="accent1"/>
                  </a:solidFill>
                </a:rPr>
                <a:t>Per Lindberg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50B948"/>
                  </a:solidFill>
                  <a:effectLst/>
                  <a:uLnTx/>
                  <a:uFillTx/>
                  <a:latin typeface="Arial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(b. 1959)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Board member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/>
                <a:t>Swedish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 citizen</a:t>
              </a:r>
            </a:p>
          </p:txBody>
        </p:sp>
      </p:grpSp>
      <p:sp>
        <p:nvSpPr>
          <p:cNvPr id="36" name="TextBox 42">
            <a:extLst>
              <a:ext uri="{FF2B5EF4-FFF2-40B4-BE49-F238E27FC236}">
                <a16:creationId xmlns:a16="http://schemas.microsoft.com/office/drawing/2014/main" id="{9643748A-7357-404D-97C3-419C26EF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090" y="2162717"/>
            <a:ext cx="2514521" cy="139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M.Sc. (Eng.)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Chair of the Board of </a:t>
            </a:r>
            <a:r>
              <a:rPr lang="en-US" sz="900" kern="0" dirty="0" err="1"/>
              <a:t>AkerArctic</a:t>
            </a:r>
            <a:r>
              <a:rPr lang="en-US" sz="900" kern="0" dirty="0"/>
              <a:t> Technology Inc. and Corvus Energy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Board member in SSAB AB and </a:t>
            </a:r>
            <a:r>
              <a:rPr lang="en-US" sz="900" kern="0" dirty="0" err="1"/>
              <a:t>Finnlines</a:t>
            </a:r>
            <a:r>
              <a:rPr lang="en-US" sz="900" kern="0" dirty="0"/>
              <a:t> Oyj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lang="fi-FI" sz="900" kern="0" dirty="0"/>
              <a:t>Share ownership: 11,906</a:t>
            </a:r>
            <a:endParaRPr lang="en-US" sz="900" kern="0" dirty="0"/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Yes</a:t>
            </a:r>
          </a:p>
        </p:txBody>
      </p:sp>
      <p:sp>
        <p:nvSpPr>
          <p:cNvPr id="37" name="TextBox 116">
            <a:extLst>
              <a:ext uri="{FF2B5EF4-FFF2-40B4-BE49-F238E27FC236}">
                <a16:creationId xmlns:a16="http://schemas.microsoft.com/office/drawing/2014/main" id="{AEE38AFE-C711-4A9B-A178-87FA5935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90" y="4897201"/>
            <a:ext cx="2624032" cy="111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M.Sc. (Tech.), D.Sc. (Tech.)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Investment Director at </a:t>
            </a:r>
            <a:r>
              <a:rPr lang="en-US" sz="900" kern="0" dirty="0" err="1"/>
              <a:t>Solidium</a:t>
            </a:r>
            <a:r>
              <a:rPr lang="en-US" sz="900" kern="0" dirty="0"/>
              <a:t> Oy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Board member of </a:t>
            </a:r>
            <a:r>
              <a:rPr lang="en-US" sz="900" kern="0" dirty="0" err="1"/>
              <a:t>Anora</a:t>
            </a:r>
            <a:r>
              <a:rPr lang="en-US" sz="900" kern="0" dirty="0"/>
              <a:t> Group Plc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Share ownership: 1,582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</a:t>
            </a:r>
            <a:r>
              <a:rPr lang="en-US" sz="900" kern="0" dirty="0"/>
              <a:t>No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8" name="TextBox 116">
            <a:extLst>
              <a:ext uri="{FF2B5EF4-FFF2-40B4-BE49-F238E27FC236}">
                <a16:creationId xmlns:a16="http://schemas.microsoft.com/office/drawing/2014/main" id="{CED12D5E-9B6C-4534-A437-E2D1587D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571" y="2080992"/>
            <a:ext cx="2612305" cy="110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 err="1"/>
              <a:t>Lic.Sc</a:t>
            </a:r>
            <a:r>
              <a:rPr lang="en-US" sz="900" kern="0" dirty="0"/>
              <a:t>. (Tech.)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Board member in Bittium Oyj and </a:t>
            </a:r>
            <a:br>
              <a:rPr lang="en-US" sz="900" kern="0" dirty="0"/>
            </a:br>
            <a:r>
              <a:rPr lang="en-US" sz="900" kern="0" dirty="0" err="1"/>
              <a:t>Junttan</a:t>
            </a:r>
            <a:r>
              <a:rPr lang="en-US" sz="900" kern="0" dirty="0"/>
              <a:t> Oy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Share ownership: 6,535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</a:t>
            </a:r>
            <a:r>
              <a:rPr lang="en-US" sz="900" kern="0" noProof="0" dirty="0"/>
              <a:t>Yes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9" name="TextBox 116">
            <a:extLst>
              <a:ext uri="{FF2B5EF4-FFF2-40B4-BE49-F238E27FC236}">
                <a16:creationId xmlns:a16="http://schemas.microsoft.com/office/drawing/2014/main" id="{E55A39FF-8585-4F8C-992E-3C0478CE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263" y="4860633"/>
            <a:ext cx="2531134" cy="14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Diploma in Physics and Chemistry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Diploma in Pedagogy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CEO of Radio Frequency Systems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marL="180000" lvl="1" indent="-90000">
              <a:spcAft>
                <a:spcPts val="100"/>
              </a:spcAft>
              <a:buFont typeface="Arial" panose="020B0604020202020204" pitchFamily="34" charset="0"/>
              <a:buChar char="-"/>
              <a:defRPr/>
            </a:pPr>
            <a:r>
              <a:rPr lang="en-US" sz="900" kern="0" dirty="0"/>
              <a:t>Vice Chair of the Board of Nokia Shanghai Bell, Co. Ltd and Board member of Atos SE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Share ownership: 6,535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</a:t>
            </a:r>
            <a:r>
              <a:rPr lang="en-US" sz="900" kern="0" noProof="0" dirty="0"/>
              <a:t>Yes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0" name="TextBox 116">
            <a:extLst>
              <a:ext uri="{FF2B5EF4-FFF2-40B4-BE49-F238E27FC236}">
                <a16:creationId xmlns:a16="http://schemas.microsoft.com/office/drawing/2014/main" id="{4D634F96-B121-442E-97ED-BE68DA4E2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911" y="4854068"/>
            <a:ext cx="2416153" cy="139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B.A., M.Sc. (Global Politics)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President &amp; CEO of </a:t>
            </a:r>
            <a:r>
              <a:rPr lang="en-US" sz="900" kern="0" dirty="0" err="1"/>
              <a:t>Oras</a:t>
            </a:r>
            <a:r>
              <a:rPr lang="en-US" sz="900" kern="0" dirty="0"/>
              <a:t> Invest Oy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Vice Chair of the Board of Kemira Oyj, Board member of Georg Fischer Ltd and </a:t>
            </a:r>
            <a:r>
              <a:rPr lang="en-US" sz="900" kern="0" dirty="0" err="1"/>
              <a:t>Varova</a:t>
            </a:r>
            <a:r>
              <a:rPr lang="en-US" sz="900" kern="0" dirty="0"/>
              <a:t> Oy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Share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8F9FB"/>
                </a:highlight>
                <a:uLnTx/>
                <a:uFillTx/>
              </a:rPr>
              <a:t>ownership: 1,</a:t>
            </a:r>
            <a:r>
              <a:rPr kumimoji="0" lang="en-US" sz="900" b="0" i="0" u="none" strike="noStrike" kern="0" cap="none" spc="0" normalizeH="0" baseline="0" dirty="0">
                <a:ln>
                  <a:noFill/>
                </a:ln>
                <a:effectLst/>
                <a:highlight>
                  <a:srgbClr val="F8F9FB"/>
                </a:highlight>
                <a:uLnTx/>
                <a:uFillTx/>
              </a:rPr>
              <a:t>449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highlight>
                <a:srgbClr val="F8F9FB"/>
              </a:highlight>
              <a:uLnTx/>
              <a:uFillTx/>
            </a:endParaRP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</a:t>
            </a:r>
            <a:r>
              <a:rPr lang="en-US" sz="900" kern="0" noProof="0" dirty="0"/>
              <a:t>No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C348A6-0547-4A18-B4D9-D24F825652E5}"/>
              </a:ext>
            </a:extLst>
          </p:cNvPr>
          <p:cNvSpPr/>
          <p:nvPr/>
        </p:nvSpPr>
        <p:spPr>
          <a:xfrm>
            <a:off x="480963" y="4869991"/>
            <a:ext cx="2535436" cy="156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>
                <a:latin typeface="Arial" charset="0"/>
              </a:rPr>
              <a:t>M.Sc. (Eng.), PhD (Industrial Management)</a:t>
            </a:r>
          </a:p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>
                <a:latin typeface="Arial" charset="0"/>
              </a:rPr>
              <a:t>Senior Advisor at </a:t>
            </a:r>
            <a:r>
              <a:rPr lang="en-US" sz="900" kern="0" dirty="0" err="1">
                <a:latin typeface="Arial" charset="0"/>
              </a:rPr>
              <a:t>Peymar</a:t>
            </a:r>
            <a:r>
              <a:rPr lang="en-US" sz="900" kern="0" dirty="0">
                <a:latin typeface="Arial" charset="0"/>
              </a:rPr>
              <a:t> Holding AB</a:t>
            </a:r>
          </a:p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>
                <a:latin typeface="Arial" charset="0"/>
              </a:rPr>
              <a:t> </a:t>
            </a:r>
            <a:r>
              <a:rPr lang="en-US" sz="900" kern="0" dirty="0"/>
              <a:t>Other positions of trust</a:t>
            </a:r>
            <a:r>
              <a:rPr lang="en-US" sz="900" kern="0" dirty="0">
                <a:latin typeface="Arial" charset="0"/>
              </a:rPr>
              <a:t>: </a:t>
            </a:r>
          </a:p>
          <a:p>
            <a:pPr marL="180000" lvl="1" indent="-90000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>
                <a:latin typeface="Arial" charset="0"/>
              </a:rPr>
              <a:t>Chair of the </a:t>
            </a:r>
            <a:r>
              <a:rPr lang="en-US" sz="900" kern="0" dirty="0" err="1">
                <a:latin typeface="Arial" charset="0"/>
              </a:rPr>
              <a:t>BoD</a:t>
            </a:r>
            <a:r>
              <a:rPr lang="en-US" sz="900" kern="0" dirty="0">
                <a:latin typeface="Arial" charset="0"/>
              </a:rPr>
              <a:t> of </a:t>
            </a:r>
            <a:r>
              <a:rPr lang="de-DE" sz="900" kern="0" dirty="0">
                <a:latin typeface="Arial" charset="0"/>
              </a:rPr>
              <a:t>Permascand AB and Nordic Brass Gusum AB </a:t>
            </a:r>
          </a:p>
          <a:p>
            <a:pPr marL="180000" lvl="1" indent="-90000">
              <a:spcAft>
                <a:spcPts val="100"/>
              </a:spcAft>
              <a:buFont typeface="Arial" charset="0"/>
              <a:buChar char="-"/>
              <a:defRPr/>
            </a:pPr>
            <a:r>
              <a:rPr lang="de-DE" sz="900" kern="0" dirty="0">
                <a:latin typeface="Arial" charset="0"/>
              </a:rPr>
              <a:t>Board </a:t>
            </a:r>
            <a:r>
              <a:rPr lang="de-DE" sz="900" kern="0" dirty="0" err="1">
                <a:latin typeface="Arial" charset="0"/>
              </a:rPr>
              <a:t>member</a:t>
            </a:r>
            <a:r>
              <a:rPr lang="de-DE" sz="900" kern="0" dirty="0">
                <a:latin typeface="Arial" charset="0"/>
              </a:rPr>
              <a:t> in Boliden AB, Vattenfall AB and </a:t>
            </a:r>
            <a:r>
              <a:rPr lang="de-DE" sz="900" kern="0" dirty="0" err="1">
                <a:latin typeface="Arial" charset="0"/>
              </a:rPr>
              <a:t>ReOcean</a:t>
            </a:r>
            <a:r>
              <a:rPr lang="de-DE" sz="900" kern="0" dirty="0">
                <a:latin typeface="Arial" charset="0"/>
              </a:rPr>
              <a:t> AB </a:t>
            </a:r>
          </a:p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fi-FI" sz="900" kern="0" dirty="0">
                <a:latin typeface="Arial" charset="0"/>
              </a:rPr>
              <a:t>Share ownership: 3,591</a:t>
            </a:r>
            <a:endParaRPr lang="en-US" sz="900" kern="0" dirty="0">
              <a:latin typeface="Arial" charset="0"/>
            </a:endParaRPr>
          </a:p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>
                <a:latin typeface="Arial" charset="0"/>
              </a:rPr>
              <a:t>Independent of company: Yes</a:t>
            </a:r>
          </a:p>
          <a:p>
            <a:pPr marL="87313" indent="-87313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>
                <a:latin typeface="Arial" charset="0"/>
              </a:rPr>
              <a:t>Independent of owners: Yes</a:t>
            </a:r>
          </a:p>
        </p:txBody>
      </p:sp>
      <p:sp>
        <p:nvSpPr>
          <p:cNvPr id="61" name="Rectangle: Top Corners One Rounded and One Snipped 60">
            <a:extLst>
              <a:ext uri="{FF2B5EF4-FFF2-40B4-BE49-F238E27FC236}">
                <a16:creationId xmlns:a16="http://schemas.microsoft.com/office/drawing/2014/main" id="{72117F7A-DAEA-41E9-A5DC-9F524A5FB13B}"/>
              </a:ext>
            </a:extLst>
          </p:cNvPr>
          <p:cNvSpPr/>
          <p:nvPr/>
        </p:nvSpPr>
        <p:spPr>
          <a:xfrm>
            <a:off x="3330703" y="866292"/>
            <a:ext cx="2531134" cy="2715323"/>
          </a:xfrm>
          <a:prstGeom prst="snipRoundRect">
            <a:avLst>
              <a:gd name="adj1" fmla="val 16667"/>
              <a:gd name="adj2" fmla="val 0"/>
            </a:avLst>
          </a:prstGeom>
          <a:solidFill>
            <a:srgbClr val="F1F2F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Rectangle: Top Corners One Rounded and One Snipped 61">
            <a:extLst>
              <a:ext uri="{FF2B5EF4-FFF2-40B4-BE49-F238E27FC236}">
                <a16:creationId xmlns:a16="http://schemas.microsoft.com/office/drawing/2014/main" id="{44B4067F-9942-408C-BCE9-302682BFF51F}"/>
              </a:ext>
            </a:extLst>
          </p:cNvPr>
          <p:cNvSpPr/>
          <p:nvPr/>
        </p:nvSpPr>
        <p:spPr>
          <a:xfrm>
            <a:off x="6097589" y="851133"/>
            <a:ext cx="2531134" cy="2698966"/>
          </a:xfrm>
          <a:prstGeom prst="snipRoundRect">
            <a:avLst>
              <a:gd name="adj1" fmla="val 16667"/>
              <a:gd name="adj2" fmla="val 0"/>
            </a:avLst>
          </a:prstGeom>
          <a:solidFill>
            <a:srgbClr val="F1F2F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TextBox 121">
            <a:extLst>
              <a:ext uri="{FF2B5EF4-FFF2-40B4-BE49-F238E27FC236}">
                <a16:creationId xmlns:a16="http://schemas.microsoft.com/office/drawing/2014/main" id="{05968E38-71AC-46FE-93CE-E75C0C9C7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335" y="1121042"/>
            <a:ext cx="1080000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Jaakko Eskola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(b. 1958)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/>
              <a:t>Vice Chair of the Board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Finnish citizen</a:t>
            </a:r>
          </a:p>
        </p:txBody>
      </p:sp>
      <p:sp>
        <p:nvSpPr>
          <p:cNvPr id="65" name="TextBox 42">
            <a:extLst>
              <a:ext uri="{FF2B5EF4-FFF2-40B4-BE49-F238E27FC236}">
                <a16:creationId xmlns:a16="http://schemas.microsoft.com/office/drawing/2014/main" id="{D543B10F-A301-461C-8CE3-098CF770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73" y="2060848"/>
            <a:ext cx="2381277" cy="152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M.Sc. (Eng.)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marL="180000" lvl="1" indent="-93600">
              <a:spcAft>
                <a:spcPts val="100"/>
              </a:spcAft>
              <a:buFont typeface="Arial" panose="020B0604020202020204" pitchFamily="34" charset="0"/>
              <a:buChar char="-"/>
              <a:defRPr/>
            </a:pPr>
            <a:r>
              <a:rPr lang="en-US" sz="900" kern="0" dirty="0"/>
              <a:t>Chair of the Board of </a:t>
            </a:r>
            <a:r>
              <a:rPr lang="en-US" sz="900" kern="0" dirty="0" err="1"/>
              <a:t>Enersense</a:t>
            </a:r>
            <a:r>
              <a:rPr lang="en-US" sz="900" kern="0" dirty="0"/>
              <a:t> International Oyj, Cargotec Oyj, Varma Mutual Pension Insurance Company, Technology Industries of Finland, </a:t>
            </a:r>
            <a:br>
              <a:rPr lang="en-US" sz="900" kern="0" dirty="0"/>
            </a:br>
            <a:r>
              <a:rPr lang="en-US" sz="900" kern="0" dirty="0"/>
              <a:t>Oy HIFK-Hockey Ab</a:t>
            </a:r>
          </a:p>
          <a:p>
            <a:pPr marL="168950" indent="-17145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fi-FI" sz="900" kern="0" dirty="0"/>
              <a:t>Share ownership: 4,870</a:t>
            </a:r>
            <a:endParaRPr lang="en-US" sz="900" kern="0" dirty="0"/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Yes</a:t>
            </a:r>
          </a:p>
        </p:txBody>
      </p:sp>
      <p:sp>
        <p:nvSpPr>
          <p:cNvPr id="66" name="TextBox 121">
            <a:extLst>
              <a:ext uri="{FF2B5EF4-FFF2-40B4-BE49-F238E27FC236}">
                <a16:creationId xmlns:a16="http://schemas.microsoft.com/office/drawing/2014/main" id="{D6D19B18-4B27-4E5B-9590-9DBFA5F0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423" y="1113342"/>
            <a:ext cx="1156711" cy="7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Anu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</a:rPr>
              <a:t>Hä</a:t>
            </a:r>
            <a:r>
              <a:rPr lang="en-US" sz="1100" kern="0" dirty="0" err="1">
                <a:solidFill>
                  <a:schemeClr val="accent1"/>
                </a:solidFill>
              </a:rPr>
              <a:t>mäläinen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(b. 1965)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/>
              <a:t>Board member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Finnish citizen</a:t>
            </a:r>
          </a:p>
        </p:txBody>
      </p:sp>
      <p:sp>
        <p:nvSpPr>
          <p:cNvPr id="67" name="TextBox 116">
            <a:extLst>
              <a:ext uri="{FF2B5EF4-FFF2-40B4-BE49-F238E27FC236}">
                <a16:creationId xmlns:a16="http://schemas.microsoft.com/office/drawing/2014/main" id="{50FCE731-1350-4C76-9473-0A00E964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33" y="2031502"/>
            <a:ext cx="2478090" cy="139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marL="87313" indent="-87313">
              <a:defRPr>
                <a:solidFill>
                  <a:schemeClr val="tx1"/>
                </a:solidFill>
                <a:latin typeface="Arial" charset="0"/>
              </a:defRPr>
            </a:lvl1pPr>
            <a:lvl2pPr marL="176213" indent="-889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M.Sc. (Econ.)</a:t>
            </a:r>
          </a:p>
          <a:p>
            <a:pPr lvl="0"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CFO at Kesko Corporation</a:t>
            </a:r>
          </a:p>
          <a:p>
            <a:pPr>
              <a:spcAft>
                <a:spcPts val="100"/>
              </a:spcAft>
              <a:buFont typeface="Arial" charset="0"/>
              <a:buChar char="•"/>
              <a:defRPr/>
            </a:pPr>
            <a:r>
              <a:rPr lang="en-US" sz="900" kern="0" dirty="0"/>
              <a:t>Other positions of trust:</a:t>
            </a:r>
          </a:p>
          <a:p>
            <a:pPr lvl="1">
              <a:spcAft>
                <a:spcPts val="100"/>
              </a:spcAft>
              <a:buFont typeface="Arial" charset="0"/>
              <a:buChar char="-"/>
              <a:defRPr/>
            </a:pPr>
            <a:r>
              <a:rPr lang="en-US" sz="900" kern="0" dirty="0"/>
              <a:t>Board member of Finnish Fund for Industrial Cooperation Ltd. (FINNFUND) and </a:t>
            </a:r>
            <a:r>
              <a:rPr lang="en-US" sz="900" kern="0" dirty="0" err="1"/>
              <a:t>Vähittäiskaupan</a:t>
            </a:r>
            <a:r>
              <a:rPr lang="en-US" sz="900" kern="0" dirty="0"/>
              <a:t> </a:t>
            </a:r>
            <a:r>
              <a:rPr lang="en-US" sz="900" kern="0" dirty="0" err="1"/>
              <a:t>Tilipalvelu</a:t>
            </a:r>
            <a:r>
              <a:rPr lang="en-US" sz="900" kern="0" dirty="0"/>
              <a:t> VTP Oy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Share ownership: 4,196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company: Yes</a:t>
            </a:r>
          </a:p>
          <a:p>
            <a:pPr marL="87313" marR="0" lvl="0" indent="-873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Independent of owners: </a:t>
            </a:r>
            <a:r>
              <a:rPr lang="en-US" sz="900" kern="0" noProof="0" dirty="0"/>
              <a:t>Yes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339719-A076-4CCF-B4BD-67B684B676D7}"/>
              </a:ext>
            </a:extLst>
          </p:cNvPr>
          <p:cNvSpPr txBox="1"/>
          <p:nvPr/>
        </p:nvSpPr>
        <p:spPr>
          <a:xfrm>
            <a:off x="4945459" y="6453336"/>
            <a:ext cx="5037480" cy="18042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700" dirty="0"/>
              <a:t>Board of Directors’ ownership on July 30, 2024, in total 40,664 shares, which equals to 0.02% of outstanding shares.</a:t>
            </a:r>
          </a:p>
        </p:txBody>
      </p:sp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BC44B4A1-96EC-8830-B866-C08A90D7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2" y="913241"/>
            <a:ext cx="1105276" cy="1219615"/>
          </a:xfrm>
          <a:prstGeom prst="round2DiagRect">
            <a:avLst/>
          </a:prstGeom>
          <a:effectLst>
            <a:softEdge rad="0"/>
          </a:effectLst>
        </p:spPr>
      </p:pic>
      <p:pic>
        <p:nvPicPr>
          <p:cNvPr id="15" name="Picture 14" descr="A person in a suit&#10;&#10;Description automatically generated">
            <a:extLst>
              <a:ext uri="{FF2B5EF4-FFF2-40B4-BE49-F238E27FC236}">
                <a16:creationId xmlns:a16="http://schemas.microsoft.com/office/drawing/2014/main" id="{0CAF5779-9549-7F71-5A87-A78838280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7" y="878096"/>
            <a:ext cx="1105392" cy="1219743"/>
          </a:xfrm>
          <a:prstGeom prst="round2DiagRect">
            <a:avLst/>
          </a:prstGeom>
        </p:spPr>
      </p:pic>
      <p:pic>
        <p:nvPicPr>
          <p:cNvPr id="20" name="Picture 1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A3F0EA9-9667-7694-FE69-B9C98B02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866293"/>
            <a:ext cx="1050187" cy="1158827"/>
          </a:xfrm>
          <a:prstGeom prst="round2DiagRect">
            <a:avLst/>
          </a:prstGeom>
        </p:spPr>
      </p:pic>
      <p:pic>
        <p:nvPicPr>
          <p:cNvPr id="22" name="Picture 21" descr="A person in a suit and tie&#10;&#10;Description automatically generated">
            <a:extLst>
              <a:ext uri="{FF2B5EF4-FFF2-40B4-BE49-F238E27FC236}">
                <a16:creationId xmlns:a16="http://schemas.microsoft.com/office/drawing/2014/main" id="{CFB0366C-9EAD-FC38-A027-3D833F83D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68" y="836712"/>
            <a:ext cx="1071071" cy="1181871"/>
          </a:xfrm>
          <a:prstGeom prst="round2DiagRect">
            <a:avLst/>
          </a:prstGeom>
        </p:spPr>
      </p:pic>
      <p:pic>
        <p:nvPicPr>
          <p:cNvPr id="25" name="Picture 24" descr="A person in a suit and tie&#10;&#10;Description automatically generated">
            <a:extLst>
              <a:ext uri="{FF2B5EF4-FFF2-40B4-BE49-F238E27FC236}">
                <a16:creationId xmlns:a16="http://schemas.microsoft.com/office/drawing/2014/main" id="{7C5DFECD-0C7D-C2C2-4C58-80ACB4B90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4" y="3647023"/>
            <a:ext cx="1078388" cy="1189945"/>
          </a:xfrm>
          <a:prstGeom prst="round2DiagRect">
            <a:avLst/>
          </a:prstGeom>
        </p:spPr>
      </p:pic>
      <p:pic>
        <p:nvPicPr>
          <p:cNvPr id="28" name="Picture 27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AC3739BD-E045-D568-09AD-46B48A948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59" y="3616076"/>
            <a:ext cx="1134481" cy="1251841"/>
          </a:xfrm>
          <a:prstGeom prst="round2Diag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86E9C-9409-EE69-9E19-615A453DF7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5535"/>
          <a:stretch/>
        </p:blipFill>
        <p:spPr>
          <a:xfrm>
            <a:off x="3320650" y="3652054"/>
            <a:ext cx="1108725" cy="1182346"/>
          </a:xfrm>
          <a:prstGeom prst="round2DiagRect">
            <a:avLst>
              <a:gd name="adj1" fmla="val 11736"/>
              <a:gd name="adj2" fmla="val 0"/>
            </a:avLst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D92453-2FB5-A730-5D44-B47F13BBA9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018" b="24127"/>
          <a:stretch/>
        </p:blipFill>
        <p:spPr>
          <a:xfrm>
            <a:off x="8833891" y="3611848"/>
            <a:ext cx="1081648" cy="1222552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310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999" y="2642754"/>
            <a:ext cx="1227600" cy="1719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Business lines</a:t>
            </a:r>
          </a:p>
        </p:txBody>
      </p:sp>
      <p:sp>
        <p:nvSpPr>
          <p:cNvPr id="11" name="Round Single Corner Rectangle 10"/>
          <p:cNvSpPr/>
          <p:nvPr/>
        </p:nvSpPr>
        <p:spPr bwMode="auto">
          <a:xfrm rot="10800000" flipV="1">
            <a:off x="428847" y="910529"/>
            <a:ext cx="1225864" cy="1611567"/>
          </a:xfrm>
          <a:prstGeom prst="round1Rect">
            <a:avLst>
              <a:gd name="adj" fmla="val 12956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72000" rIns="36000" bIns="72000"/>
          <a:lstStyle/>
          <a:p>
            <a:pPr>
              <a:lnSpc>
                <a:spcPct val="110000"/>
              </a:lnSpc>
              <a:spcAft>
                <a:spcPts val="600"/>
              </a:spcAft>
              <a:buFont typeface="Trebuchet MS" pitchFamily="34" charset="0"/>
              <a:buNone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Font typeface="Trebuchet MS" pitchFamily="34" charset="0"/>
              <a:buNone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Font typeface="Trebuchet MS" pitchFamily="34" charset="0"/>
              <a:buNone/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Font typeface="Trebuchet MS" pitchFamily="34" charset="0"/>
              <a:buNone/>
              <a:defRPr/>
            </a:pPr>
            <a:r>
              <a:rPr lang="en-US" sz="1200" dirty="0">
                <a:solidFill>
                  <a:prstClr val="white"/>
                </a:solidFill>
              </a:rPr>
              <a:t>     Corporate</a:t>
            </a:r>
          </a:p>
        </p:txBody>
      </p:sp>
      <p:sp>
        <p:nvSpPr>
          <p:cNvPr id="12" name="Round Single Corner Rectangle 11"/>
          <p:cNvSpPr/>
          <p:nvPr/>
        </p:nvSpPr>
        <p:spPr bwMode="auto">
          <a:xfrm flipV="1">
            <a:off x="436738" y="4506310"/>
            <a:ext cx="1225861" cy="1736604"/>
          </a:xfrm>
          <a:prstGeom prst="round1Rect">
            <a:avLst>
              <a:gd name="adj" fmla="val 12956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anchor="b" anchorCtr="0"/>
          <a:lstStyle/>
          <a:p>
            <a:pPr>
              <a:lnSpc>
                <a:spcPct val="110000"/>
              </a:lnSpc>
              <a:spcAft>
                <a:spcPts val="600"/>
              </a:spcAft>
              <a:buFont typeface="Trebuchet MS" pitchFamily="34" charset="0"/>
              <a:buNone/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975072" y="5275315"/>
            <a:ext cx="160861" cy="232236"/>
            <a:chOff x="5651500" y="407988"/>
            <a:chExt cx="3835400" cy="5537201"/>
          </a:xfrm>
          <a:solidFill>
            <a:srgbClr val="FFFFFF">
              <a:alpha val="60000"/>
            </a:srgbClr>
          </a:solidFill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5651500" y="3241676"/>
              <a:ext cx="3835400" cy="2703513"/>
            </a:xfrm>
            <a:custGeom>
              <a:avLst/>
              <a:gdLst>
                <a:gd name="T0" fmla="*/ 1296 w 2416"/>
                <a:gd name="T1" fmla="*/ 0 h 1703"/>
                <a:gd name="T2" fmla="*/ 648 w 2416"/>
                <a:gd name="T3" fmla="*/ 647 h 1703"/>
                <a:gd name="T4" fmla="*/ 0 w 2416"/>
                <a:gd name="T5" fmla="*/ 1296 h 1703"/>
                <a:gd name="T6" fmla="*/ 286 w 2416"/>
                <a:gd name="T7" fmla="*/ 1582 h 1703"/>
                <a:gd name="T8" fmla="*/ 299 w 2416"/>
                <a:gd name="T9" fmla="*/ 1594 h 1703"/>
                <a:gd name="T10" fmla="*/ 312 w 2416"/>
                <a:gd name="T11" fmla="*/ 1606 h 1703"/>
                <a:gd name="T12" fmla="*/ 324 w 2416"/>
                <a:gd name="T13" fmla="*/ 1617 h 1703"/>
                <a:gd name="T14" fmla="*/ 337 w 2416"/>
                <a:gd name="T15" fmla="*/ 1627 h 1703"/>
                <a:gd name="T16" fmla="*/ 350 w 2416"/>
                <a:gd name="T17" fmla="*/ 1636 h 1703"/>
                <a:gd name="T18" fmla="*/ 363 w 2416"/>
                <a:gd name="T19" fmla="*/ 1645 h 1703"/>
                <a:gd name="T20" fmla="*/ 375 w 2416"/>
                <a:gd name="T21" fmla="*/ 1653 h 1703"/>
                <a:gd name="T22" fmla="*/ 388 w 2416"/>
                <a:gd name="T23" fmla="*/ 1660 h 1703"/>
                <a:gd name="T24" fmla="*/ 401 w 2416"/>
                <a:gd name="T25" fmla="*/ 1667 h 1703"/>
                <a:gd name="T26" fmla="*/ 413 w 2416"/>
                <a:gd name="T27" fmla="*/ 1673 h 1703"/>
                <a:gd name="T28" fmla="*/ 426 w 2416"/>
                <a:gd name="T29" fmla="*/ 1678 h 1703"/>
                <a:gd name="T30" fmla="*/ 438 w 2416"/>
                <a:gd name="T31" fmla="*/ 1683 h 1703"/>
                <a:gd name="T32" fmla="*/ 450 w 2416"/>
                <a:gd name="T33" fmla="*/ 1687 h 1703"/>
                <a:gd name="T34" fmla="*/ 463 w 2416"/>
                <a:gd name="T35" fmla="*/ 1691 h 1703"/>
                <a:gd name="T36" fmla="*/ 475 w 2416"/>
                <a:gd name="T37" fmla="*/ 1694 h 1703"/>
                <a:gd name="T38" fmla="*/ 487 w 2416"/>
                <a:gd name="T39" fmla="*/ 1697 h 1703"/>
                <a:gd name="T40" fmla="*/ 511 w 2416"/>
                <a:gd name="T41" fmla="*/ 1701 h 1703"/>
                <a:gd name="T42" fmla="*/ 522 w 2416"/>
                <a:gd name="T43" fmla="*/ 1702 h 1703"/>
                <a:gd name="T44" fmla="*/ 534 w 2416"/>
                <a:gd name="T45" fmla="*/ 1703 h 1703"/>
                <a:gd name="T46" fmla="*/ 546 w 2416"/>
                <a:gd name="T47" fmla="*/ 1703 h 1703"/>
                <a:gd name="T48" fmla="*/ 557 w 2416"/>
                <a:gd name="T49" fmla="*/ 1703 h 1703"/>
                <a:gd name="T50" fmla="*/ 568 w 2416"/>
                <a:gd name="T51" fmla="*/ 1703 h 1703"/>
                <a:gd name="T52" fmla="*/ 579 w 2416"/>
                <a:gd name="T53" fmla="*/ 1702 h 1703"/>
                <a:gd name="T54" fmla="*/ 590 w 2416"/>
                <a:gd name="T55" fmla="*/ 1701 h 1703"/>
                <a:gd name="T56" fmla="*/ 601 w 2416"/>
                <a:gd name="T57" fmla="*/ 1699 h 1703"/>
                <a:gd name="T58" fmla="*/ 613 w 2416"/>
                <a:gd name="T59" fmla="*/ 1697 h 1703"/>
                <a:gd name="T60" fmla="*/ 623 w 2416"/>
                <a:gd name="T61" fmla="*/ 1695 h 1703"/>
                <a:gd name="T62" fmla="*/ 643 w 2416"/>
                <a:gd name="T63" fmla="*/ 1690 h 1703"/>
                <a:gd name="T64" fmla="*/ 653 w 2416"/>
                <a:gd name="T65" fmla="*/ 1687 h 1703"/>
                <a:gd name="T66" fmla="*/ 663 w 2416"/>
                <a:gd name="T67" fmla="*/ 1684 h 1703"/>
                <a:gd name="T68" fmla="*/ 682 w 2416"/>
                <a:gd name="T69" fmla="*/ 1677 h 1703"/>
                <a:gd name="T70" fmla="*/ 691 w 2416"/>
                <a:gd name="T71" fmla="*/ 1674 h 1703"/>
                <a:gd name="T72" fmla="*/ 700 w 2416"/>
                <a:gd name="T73" fmla="*/ 1670 h 1703"/>
                <a:gd name="T74" fmla="*/ 717 w 2416"/>
                <a:gd name="T75" fmla="*/ 1662 h 1703"/>
                <a:gd name="T76" fmla="*/ 733 w 2416"/>
                <a:gd name="T77" fmla="*/ 1654 h 1703"/>
                <a:gd name="T78" fmla="*/ 748 w 2416"/>
                <a:gd name="T79" fmla="*/ 1645 h 1703"/>
                <a:gd name="T80" fmla="*/ 762 w 2416"/>
                <a:gd name="T81" fmla="*/ 1637 h 1703"/>
                <a:gd name="T82" fmla="*/ 787 w 2416"/>
                <a:gd name="T83" fmla="*/ 1620 h 1703"/>
                <a:gd name="T84" fmla="*/ 798 w 2416"/>
                <a:gd name="T85" fmla="*/ 1612 h 1703"/>
                <a:gd name="T86" fmla="*/ 807 w 2416"/>
                <a:gd name="T87" fmla="*/ 1605 h 1703"/>
                <a:gd name="T88" fmla="*/ 822 w 2416"/>
                <a:gd name="T89" fmla="*/ 1593 h 1703"/>
                <a:gd name="T90" fmla="*/ 834 w 2416"/>
                <a:gd name="T91" fmla="*/ 1582 h 1703"/>
                <a:gd name="T92" fmla="*/ 1624 w 2416"/>
                <a:gd name="T93" fmla="*/ 790 h 1703"/>
                <a:gd name="T94" fmla="*/ 2416 w 2416"/>
                <a:gd name="T95" fmla="*/ 0 h 1703"/>
                <a:gd name="T96" fmla="*/ 1856 w 2416"/>
                <a:gd name="T97" fmla="*/ 0 h 1703"/>
                <a:gd name="T98" fmla="*/ 1296 w 2416"/>
                <a:gd name="T9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16" h="1703">
                  <a:moveTo>
                    <a:pt x="1296" y="0"/>
                  </a:moveTo>
                  <a:lnTo>
                    <a:pt x="648" y="647"/>
                  </a:lnTo>
                  <a:lnTo>
                    <a:pt x="0" y="1296"/>
                  </a:lnTo>
                  <a:lnTo>
                    <a:pt x="286" y="1582"/>
                  </a:lnTo>
                  <a:lnTo>
                    <a:pt x="299" y="1594"/>
                  </a:lnTo>
                  <a:lnTo>
                    <a:pt x="312" y="1606"/>
                  </a:lnTo>
                  <a:lnTo>
                    <a:pt x="324" y="1617"/>
                  </a:lnTo>
                  <a:lnTo>
                    <a:pt x="337" y="1627"/>
                  </a:lnTo>
                  <a:lnTo>
                    <a:pt x="350" y="1636"/>
                  </a:lnTo>
                  <a:lnTo>
                    <a:pt x="363" y="1645"/>
                  </a:lnTo>
                  <a:lnTo>
                    <a:pt x="375" y="1653"/>
                  </a:lnTo>
                  <a:lnTo>
                    <a:pt x="388" y="1660"/>
                  </a:lnTo>
                  <a:lnTo>
                    <a:pt x="401" y="1667"/>
                  </a:lnTo>
                  <a:lnTo>
                    <a:pt x="413" y="1673"/>
                  </a:lnTo>
                  <a:lnTo>
                    <a:pt x="426" y="1678"/>
                  </a:lnTo>
                  <a:lnTo>
                    <a:pt x="438" y="1683"/>
                  </a:lnTo>
                  <a:lnTo>
                    <a:pt x="450" y="1687"/>
                  </a:lnTo>
                  <a:lnTo>
                    <a:pt x="463" y="1691"/>
                  </a:lnTo>
                  <a:lnTo>
                    <a:pt x="475" y="1694"/>
                  </a:lnTo>
                  <a:lnTo>
                    <a:pt x="487" y="1697"/>
                  </a:lnTo>
                  <a:lnTo>
                    <a:pt x="511" y="1701"/>
                  </a:lnTo>
                  <a:lnTo>
                    <a:pt x="522" y="1702"/>
                  </a:lnTo>
                  <a:lnTo>
                    <a:pt x="534" y="1703"/>
                  </a:lnTo>
                  <a:lnTo>
                    <a:pt x="546" y="1703"/>
                  </a:lnTo>
                  <a:lnTo>
                    <a:pt x="557" y="1703"/>
                  </a:lnTo>
                  <a:lnTo>
                    <a:pt x="568" y="1703"/>
                  </a:lnTo>
                  <a:lnTo>
                    <a:pt x="579" y="1702"/>
                  </a:lnTo>
                  <a:lnTo>
                    <a:pt x="590" y="1701"/>
                  </a:lnTo>
                  <a:lnTo>
                    <a:pt x="601" y="1699"/>
                  </a:lnTo>
                  <a:lnTo>
                    <a:pt x="613" y="1697"/>
                  </a:lnTo>
                  <a:lnTo>
                    <a:pt x="623" y="1695"/>
                  </a:lnTo>
                  <a:lnTo>
                    <a:pt x="643" y="1690"/>
                  </a:lnTo>
                  <a:lnTo>
                    <a:pt x="653" y="1687"/>
                  </a:lnTo>
                  <a:lnTo>
                    <a:pt x="663" y="1684"/>
                  </a:lnTo>
                  <a:lnTo>
                    <a:pt x="682" y="1677"/>
                  </a:lnTo>
                  <a:lnTo>
                    <a:pt x="691" y="1674"/>
                  </a:lnTo>
                  <a:lnTo>
                    <a:pt x="700" y="1670"/>
                  </a:lnTo>
                  <a:lnTo>
                    <a:pt x="717" y="1662"/>
                  </a:lnTo>
                  <a:lnTo>
                    <a:pt x="733" y="1654"/>
                  </a:lnTo>
                  <a:lnTo>
                    <a:pt x="748" y="1645"/>
                  </a:lnTo>
                  <a:lnTo>
                    <a:pt x="762" y="1637"/>
                  </a:lnTo>
                  <a:lnTo>
                    <a:pt x="787" y="1620"/>
                  </a:lnTo>
                  <a:lnTo>
                    <a:pt x="798" y="1612"/>
                  </a:lnTo>
                  <a:lnTo>
                    <a:pt x="807" y="1605"/>
                  </a:lnTo>
                  <a:lnTo>
                    <a:pt x="822" y="1593"/>
                  </a:lnTo>
                  <a:lnTo>
                    <a:pt x="834" y="1582"/>
                  </a:lnTo>
                  <a:lnTo>
                    <a:pt x="1624" y="790"/>
                  </a:lnTo>
                  <a:lnTo>
                    <a:pt x="2416" y="0"/>
                  </a:lnTo>
                  <a:lnTo>
                    <a:pt x="1856" y="0"/>
                  </a:lnTo>
                  <a:lnTo>
                    <a:pt x="12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5651500" y="407988"/>
              <a:ext cx="3835400" cy="2703513"/>
            </a:xfrm>
            <a:custGeom>
              <a:avLst/>
              <a:gdLst>
                <a:gd name="T0" fmla="*/ 2416 w 2416"/>
                <a:gd name="T1" fmla="*/ 1703 h 1703"/>
                <a:gd name="T2" fmla="*/ 1624 w 2416"/>
                <a:gd name="T3" fmla="*/ 912 h 1703"/>
                <a:gd name="T4" fmla="*/ 834 w 2416"/>
                <a:gd name="T5" fmla="*/ 121 h 1703"/>
                <a:gd name="T6" fmla="*/ 822 w 2416"/>
                <a:gd name="T7" fmla="*/ 110 h 1703"/>
                <a:gd name="T8" fmla="*/ 807 w 2416"/>
                <a:gd name="T9" fmla="*/ 98 h 1703"/>
                <a:gd name="T10" fmla="*/ 798 w 2416"/>
                <a:gd name="T11" fmla="*/ 90 h 1703"/>
                <a:gd name="T12" fmla="*/ 787 w 2416"/>
                <a:gd name="T13" fmla="*/ 83 h 1703"/>
                <a:gd name="T14" fmla="*/ 775 w 2416"/>
                <a:gd name="T15" fmla="*/ 75 h 1703"/>
                <a:gd name="T16" fmla="*/ 762 w 2416"/>
                <a:gd name="T17" fmla="*/ 66 h 1703"/>
                <a:gd name="T18" fmla="*/ 748 w 2416"/>
                <a:gd name="T19" fmla="*/ 58 h 1703"/>
                <a:gd name="T20" fmla="*/ 733 w 2416"/>
                <a:gd name="T21" fmla="*/ 49 h 1703"/>
                <a:gd name="T22" fmla="*/ 717 w 2416"/>
                <a:gd name="T23" fmla="*/ 41 h 1703"/>
                <a:gd name="T24" fmla="*/ 700 w 2416"/>
                <a:gd name="T25" fmla="*/ 33 h 1703"/>
                <a:gd name="T26" fmla="*/ 682 w 2416"/>
                <a:gd name="T27" fmla="*/ 25 h 1703"/>
                <a:gd name="T28" fmla="*/ 663 w 2416"/>
                <a:gd name="T29" fmla="*/ 19 h 1703"/>
                <a:gd name="T30" fmla="*/ 643 w 2416"/>
                <a:gd name="T31" fmla="*/ 13 h 1703"/>
                <a:gd name="T32" fmla="*/ 623 w 2416"/>
                <a:gd name="T33" fmla="*/ 8 h 1703"/>
                <a:gd name="T34" fmla="*/ 601 w 2416"/>
                <a:gd name="T35" fmla="*/ 4 h 1703"/>
                <a:gd name="T36" fmla="*/ 579 w 2416"/>
                <a:gd name="T37" fmla="*/ 1 h 1703"/>
                <a:gd name="T38" fmla="*/ 568 w 2416"/>
                <a:gd name="T39" fmla="*/ 0 h 1703"/>
                <a:gd name="T40" fmla="*/ 557 w 2416"/>
                <a:gd name="T41" fmla="*/ 0 h 1703"/>
                <a:gd name="T42" fmla="*/ 546 w 2416"/>
                <a:gd name="T43" fmla="*/ 0 h 1703"/>
                <a:gd name="T44" fmla="*/ 534 w 2416"/>
                <a:gd name="T45" fmla="*/ 0 h 1703"/>
                <a:gd name="T46" fmla="*/ 522 w 2416"/>
                <a:gd name="T47" fmla="*/ 1 h 1703"/>
                <a:gd name="T48" fmla="*/ 511 w 2416"/>
                <a:gd name="T49" fmla="*/ 2 h 1703"/>
                <a:gd name="T50" fmla="*/ 487 w 2416"/>
                <a:gd name="T51" fmla="*/ 6 h 1703"/>
                <a:gd name="T52" fmla="*/ 475 w 2416"/>
                <a:gd name="T53" fmla="*/ 8 h 1703"/>
                <a:gd name="T54" fmla="*/ 463 w 2416"/>
                <a:gd name="T55" fmla="*/ 12 h 1703"/>
                <a:gd name="T56" fmla="*/ 450 w 2416"/>
                <a:gd name="T57" fmla="*/ 15 h 1703"/>
                <a:gd name="T58" fmla="*/ 438 w 2416"/>
                <a:gd name="T59" fmla="*/ 20 h 1703"/>
                <a:gd name="T60" fmla="*/ 426 w 2416"/>
                <a:gd name="T61" fmla="*/ 24 h 1703"/>
                <a:gd name="T62" fmla="*/ 413 w 2416"/>
                <a:gd name="T63" fmla="*/ 30 h 1703"/>
                <a:gd name="T64" fmla="*/ 401 w 2416"/>
                <a:gd name="T65" fmla="*/ 36 h 1703"/>
                <a:gd name="T66" fmla="*/ 388 w 2416"/>
                <a:gd name="T67" fmla="*/ 43 h 1703"/>
                <a:gd name="T68" fmla="*/ 375 w 2416"/>
                <a:gd name="T69" fmla="*/ 50 h 1703"/>
                <a:gd name="T70" fmla="*/ 363 w 2416"/>
                <a:gd name="T71" fmla="*/ 58 h 1703"/>
                <a:gd name="T72" fmla="*/ 350 w 2416"/>
                <a:gd name="T73" fmla="*/ 67 h 1703"/>
                <a:gd name="T74" fmla="*/ 337 w 2416"/>
                <a:gd name="T75" fmla="*/ 76 h 1703"/>
                <a:gd name="T76" fmla="*/ 324 w 2416"/>
                <a:gd name="T77" fmla="*/ 86 h 1703"/>
                <a:gd name="T78" fmla="*/ 312 w 2416"/>
                <a:gd name="T79" fmla="*/ 97 h 1703"/>
                <a:gd name="T80" fmla="*/ 299 w 2416"/>
                <a:gd name="T81" fmla="*/ 109 h 1703"/>
                <a:gd name="T82" fmla="*/ 286 w 2416"/>
                <a:gd name="T83" fmla="*/ 121 h 1703"/>
                <a:gd name="T84" fmla="*/ 0 w 2416"/>
                <a:gd name="T85" fmla="*/ 407 h 1703"/>
                <a:gd name="T86" fmla="*/ 648 w 2416"/>
                <a:gd name="T87" fmla="*/ 1055 h 1703"/>
                <a:gd name="T88" fmla="*/ 1296 w 2416"/>
                <a:gd name="T89" fmla="*/ 1703 h 1703"/>
                <a:gd name="T90" fmla="*/ 1856 w 2416"/>
                <a:gd name="T91" fmla="*/ 1703 h 1703"/>
                <a:gd name="T92" fmla="*/ 2416 w 2416"/>
                <a:gd name="T93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16" h="1703">
                  <a:moveTo>
                    <a:pt x="2416" y="1703"/>
                  </a:moveTo>
                  <a:lnTo>
                    <a:pt x="1624" y="912"/>
                  </a:lnTo>
                  <a:lnTo>
                    <a:pt x="834" y="121"/>
                  </a:lnTo>
                  <a:lnTo>
                    <a:pt x="822" y="110"/>
                  </a:lnTo>
                  <a:lnTo>
                    <a:pt x="807" y="98"/>
                  </a:lnTo>
                  <a:lnTo>
                    <a:pt x="798" y="90"/>
                  </a:lnTo>
                  <a:lnTo>
                    <a:pt x="787" y="83"/>
                  </a:lnTo>
                  <a:lnTo>
                    <a:pt x="775" y="75"/>
                  </a:lnTo>
                  <a:lnTo>
                    <a:pt x="762" y="66"/>
                  </a:lnTo>
                  <a:lnTo>
                    <a:pt x="748" y="58"/>
                  </a:lnTo>
                  <a:lnTo>
                    <a:pt x="733" y="49"/>
                  </a:lnTo>
                  <a:lnTo>
                    <a:pt x="717" y="41"/>
                  </a:lnTo>
                  <a:lnTo>
                    <a:pt x="700" y="33"/>
                  </a:lnTo>
                  <a:lnTo>
                    <a:pt x="682" y="25"/>
                  </a:lnTo>
                  <a:lnTo>
                    <a:pt x="663" y="19"/>
                  </a:lnTo>
                  <a:lnTo>
                    <a:pt x="643" y="13"/>
                  </a:lnTo>
                  <a:lnTo>
                    <a:pt x="623" y="8"/>
                  </a:lnTo>
                  <a:lnTo>
                    <a:pt x="601" y="4"/>
                  </a:lnTo>
                  <a:lnTo>
                    <a:pt x="579" y="1"/>
                  </a:lnTo>
                  <a:lnTo>
                    <a:pt x="568" y="0"/>
                  </a:lnTo>
                  <a:lnTo>
                    <a:pt x="557" y="0"/>
                  </a:lnTo>
                  <a:lnTo>
                    <a:pt x="546" y="0"/>
                  </a:lnTo>
                  <a:lnTo>
                    <a:pt x="534" y="0"/>
                  </a:lnTo>
                  <a:lnTo>
                    <a:pt x="522" y="1"/>
                  </a:lnTo>
                  <a:lnTo>
                    <a:pt x="511" y="2"/>
                  </a:lnTo>
                  <a:lnTo>
                    <a:pt x="487" y="6"/>
                  </a:lnTo>
                  <a:lnTo>
                    <a:pt x="475" y="8"/>
                  </a:lnTo>
                  <a:lnTo>
                    <a:pt x="463" y="12"/>
                  </a:lnTo>
                  <a:lnTo>
                    <a:pt x="450" y="15"/>
                  </a:lnTo>
                  <a:lnTo>
                    <a:pt x="438" y="20"/>
                  </a:lnTo>
                  <a:lnTo>
                    <a:pt x="426" y="24"/>
                  </a:lnTo>
                  <a:lnTo>
                    <a:pt x="413" y="30"/>
                  </a:lnTo>
                  <a:lnTo>
                    <a:pt x="401" y="36"/>
                  </a:lnTo>
                  <a:lnTo>
                    <a:pt x="388" y="43"/>
                  </a:lnTo>
                  <a:lnTo>
                    <a:pt x="375" y="50"/>
                  </a:lnTo>
                  <a:lnTo>
                    <a:pt x="363" y="58"/>
                  </a:lnTo>
                  <a:lnTo>
                    <a:pt x="350" y="67"/>
                  </a:lnTo>
                  <a:lnTo>
                    <a:pt x="337" y="76"/>
                  </a:lnTo>
                  <a:lnTo>
                    <a:pt x="324" y="86"/>
                  </a:lnTo>
                  <a:lnTo>
                    <a:pt x="312" y="97"/>
                  </a:lnTo>
                  <a:lnTo>
                    <a:pt x="299" y="109"/>
                  </a:lnTo>
                  <a:lnTo>
                    <a:pt x="286" y="121"/>
                  </a:lnTo>
                  <a:lnTo>
                    <a:pt x="0" y="407"/>
                  </a:lnTo>
                  <a:lnTo>
                    <a:pt x="648" y="1055"/>
                  </a:lnTo>
                  <a:lnTo>
                    <a:pt x="1296" y="1703"/>
                  </a:lnTo>
                  <a:lnTo>
                    <a:pt x="1856" y="1703"/>
                  </a:lnTo>
                  <a:lnTo>
                    <a:pt x="2416" y="17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1796985" y="2006807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Thomas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Hinnerskov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President and CEO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rgbClr val="242527"/>
                </a:solidFill>
              </a:rPr>
              <a:t>Share ownership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: 0*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800" dirty="0">
              <a:solidFill>
                <a:srgbClr val="242527"/>
              </a:solidFill>
            </a:endParaRP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3541377" y="2006807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Katri Hokkanen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CFO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rgbClr val="242527"/>
                </a:solidFill>
              </a:rPr>
              <a:t>Share ownership</a:t>
            </a: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: 9,295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26" name="TextBox 51"/>
          <p:cNvSpPr txBox="1">
            <a:spLocks noChangeArrowheads="1"/>
          </p:cNvSpPr>
          <p:nvPr/>
        </p:nvSpPr>
        <p:spPr bwMode="auto">
          <a:xfrm>
            <a:off x="1796985" y="3742160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Aki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Niemi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Business Line President, Services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44,783</a:t>
            </a: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TextBox 55"/>
          <p:cNvSpPr txBox="1">
            <a:spLocks noChangeArrowheads="1"/>
          </p:cNvSpPr>
          <p:nvPr/>
        </p:nvSpPr>
        <p:spPr bwMode="auto">
          <a:xfrm>
            <a:off x="3541377" y="3742160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Emilia </a:t>
            </a:r>
            <a:r>
              <a:rPr lang="fi-FI" sz="1200" i="0" dirty="0">
                <a:effectLst/>
                <a:latin typeface="+mn-lt"/>
              </a:rPr>
              <a:t>Torttila</a:t>
            </a:r>
            <a:r>
              <a:rPr lang="en-US" sz="1200" dirty="0">
                <a:latin typeface="+mn-lt"/>
              </a:rPr>
              <a:t>-Miettinen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Business Line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Automation Systems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2,884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TextBox 59"/>
          <p:cNvSpPr txBox="1">
            <a:spLocks noChangeArrowheads="1"/>
          </p:cNvSpPr>
          <p:nvPr/>
        </p:nvSpPr>
        <p:spPr bwMode="auto">
          <a:xfrm>
            <a:off x="8794432" y="3742160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Petri Rasinmäki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Business Line President, Paper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2</a:t>
            </a:r>
            <a:r>
              <a:rPr lang="en-US" sz="800" dirty="0"/>
              <a:t>,929</a:t>
            </a:r>
          </a:p>
        </p:txBody>
      </p:sp>
      <p:sp>
        <p:nvSpPr>
          <p:cNvPr id="30" name="TextBox 75"/>
          <p:cNvSpPr txBox="1">
            <a:spLocks noChangeArrowheads="1"/>
          </p:cNvSpPr>
          <p:nvPr/>
        </p:nvSpPr>
        <p:spPr bwMode="auto">
          <a:xfrm>
            <a:off x="1796985" y="5648192"/>
            <a:ext cx="13716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Celso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Tacla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Area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South America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78,512</a:t>
            </a: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41377" y="5648192"/>
            <a:ext cx="1371600" cy="731520"/>
          </a:xfrm>
          <a:prstGeom prst="rect">
            <a:avLst/>
          </a:prstGeom>
          <a:noFill/>
        </p:spPr>
        <p:txBody>
          <a:bodyPr lIns="36000" tIns="36000" rIns="36000" bIns="3600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en-US" sz="1200" spc="-50" dirty="0" err="1">
                <a:solidFill>
                  <a:schemeClr val="tx2">
                    <a:lumMod val="50000"/>
                  </a:schemeClr>
                </a:solidFill>
              </a:rPr>
              <a:t>Tero</a:t>
            </a:r>
            <a:r>
              <a:rPr lang="en-US" sz="1200" spc="-50" dirty="0">
                <a:solidFill>
                  <a:schemeClr val="tx2">
                    <a:lumMod val="50000"/>
                  </a:schemeClr>
                </a:solidFill>
              </a:rPr>
              <a:t> Kokko</a:t>
            </a:r>
          </a:p>
          <a:p>
            <a:pPr>
              <a:spcAft>
                <a:spcPts val="200"/>
              </a:spcAft>
              <a:defRPr/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Area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EMEA</a:t>
            </a:r>
          </a:p>
          <a:p>
            <a:pPr>
              <a:spcAft>
                <a:spcPts val="200"/>
              </a:spcAft>
              <a:defRPr/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Share ownership: 4,104</a:t>
            </a:r>
          </a:p>
        </p:txBody>
      </p:sp>
      <p:sp>
        <p:nvSpPr>
          <p:cNvPr id="32" name="TextBox 83"/>
          <p:cNvSpPr txBox="1">
            <a:spLocks noChangeArrowheads="1"/>
          </p:cNvSpPr>
          <p:nvPr/>
        </p:nvSpPr>
        <p:spPr bwMode="auto">
          <a:xfrm>
            <a:off x="5305647" y="5648192"/>
            <a:ext cx="13716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Xiangdong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 Zhu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Area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China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</a:t>
            </a:r>
            <a:r>
              <a:rPr lang="en-US" sz="800" dirty="0"/>
              <a:t> 38,079</a:t>
            </a:r>
          </a:p>
        </p:txBody>
      </p:sp>
      <p:sp>
        <p:nvSpPr>
          <p:cNvPr id="33" name="TextBox 87"/>
          <p:cNvSpPr txBox="1">
            <a:spLocks noChangeArrowheads="1"/>
          </p:cNvSpPr>
          <p:nvPr/>
        </p:nvSpPr>
        <p:spPr bwMode="auto">
          <a:xfrm>
            <a:off x="7069917" y="5648192"/>
            <a:ext cx="13716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Petri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Paukkunen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Area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Asia Pacific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15,986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34" name="TextBox 59"/>
          <p:cNvSpPr txBox="1">
            <a:spLocks noChangeArrowheads="1"/>
          </p:cNvSpPr>
          <p:nvPr/>
        </p:nvSpPr>
        <p:spPr bwMode="auto">
          <a:xfrm>
            <a:off x="7069917" y="3742160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Sami Riekkola</a:t>
            </a: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Business Line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Pulp and Energy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23,187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4970" y="5509212"/>
            <a:ext cx="1121067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Business areas</a:t>
            </a:r>
          </a:p>
        </p:txBody>
      </p:sp>
      <p:grpSp>
        <p:nvGrpSpPr>
          <p:cNvPr id="51" name="Group 10"/>
          <p:cNvGrpSpPr/>
          <p:nvPr/>
        </p:nvGrpSpPr>
        <p:grpSpPr>
          <a:xfrm>
            <a:off x="961347" y="3296306"/>
            <a:ext cx="160861" cy="232236"/>
            <a:chOff x="5651500" y="407988"/>
            <a:chExt cx="3835400" cy="5537201"/>
          </a:xfrm>
          <a:solidFill>
            <a:srgbClr val="FFFFFF">
              <a:alpha val="60000"/>
            </a:srgbClr>
          </a:solidFill>
        </p:grpSpPr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5651500" y="3241676"/>
              <a:ext cx="3835400" cy="2703513"/>
            </a:xfrm>
            <a:custGeom>
              <a:avLst/>
              <a:gdLst>
                <a:gd name="T0" fmla="*/ 1296 w 2416"/>
                <a:gd name="T1" fmla="*/ 0 h 1703"/>
                <a:gd name="T2" fmla="*/ 648 w 2416"/>
                <a:gd name="T3" fmla="*/ 647 h 1703"/>
                <a:gd name="T4" fmla="*/ 0 w 2416"/>
                <a:gd name="T5" fmla="*/ 1296 h 1703"/>
                <a:gd name="T6" fmla="*/ 286 w 2416"/>
                <a:gd name="T7" fmla="*/ 1582 h 1703"/>
                <a:gd name="T8" fmla="*/ 299 w 2416"/>
                <a:gd name="T9" fmla="*/ 1594 h 1703"/>
                <a:gd name="T10" fmla="*/ 312 w 2416"/>
                <a:gd name="T11" fmla="*/ 1606 h 1703"/>
                <a:gd name="T12" fmla="*/ 324 w 2416"/>
                <a:gd name="T13" fmla="*/ 1617 h 1703"/>
                <a:gd name="T14" fmla="*/ 337 w 2416"/>
                <a:gd name="T15" fmla="*/ 1627 h 1703"/>
                <a:gd name="T16" fmla="*/ 350 w 2416"/>
                <a:gd name="T17" fmla="*/ 1636 h 1703"/>
                <a:gd name="T18" fmla="*/ 363 w 2416"/>
                <a:gd name="T19" fmla="*/ 1645 h 1703"/>
                <a:gd name="T20" fmla="*/ 375 w 2416"/>
                <a:gd name="T21" fmla="*/ 1653 h 1703"/>
                <a:gd name="T22" fmla="*/ 388 w 2416"/>
                <a:gd name="T23" fmla="*/ 1660 h 1703"/>
                <a:gd name="T24" fmla="*/ 401 w 2416"/>
                <a:gd name="T25" fmla="*/ 1667 h 1703"/>
                <a:gd name="T26" fmla="*/ 413 w 2416"/>
                <a:gd name="T27" fmla="*/ 1673 h 1703"/>
                <a:gd name="T28" fmla="*/ 426 w 2416"/>
                <a:gd name="T29" fmla="*/ 1678 h 1703"/>
                <a:gd name="T30" fmla="*/ 438 w 2416"/>
                <a:gd name="T31" fmla="*/ 1683 h 1703"/>
                <a:gd name="T32" fmla="*/ 450 w 2416"/>
                <a:gd name="T33" fmla="*/ 1687 h 1703"/>
                <a:gd name="T34" fmla="*/ 463 w 2416"/>
                <a:gd name="T35" fmla="*/ 1691 h 1703"/>
                <a:gd name="T36" fmla="*/ 475 w 2416"/>
                <a:gd name="T37" fmla="*/ 1694 h 1703"/>
                <a:gd name="T38" fmla="*/ 487 w 2416"/>
                <a:gd name="T39" fmla="*/ 1697 h 1703"/>
                <a:gd name="T40" fmla="*/ 511 w 2416"/>
                <a:gd name="T41" fmla="*/ 1701 h 1703"/>
                <a:gd name="T42" fmla="*/ 522 w 2416"/>
                <a:gd name="T43" fmla="*/ 1702 h 1703"/>
                <a:gd name="T44" fmla="*/ 534 w 2416"/>
                <a:gd name="T45" fmla="*/ 1703 h 1703"/>
                <a:gd name="T46" fmla="*/ 546 w 2416"/>
                <a:gd name="T47" fmla="*/ 1703 h 1703"/>
                <a:gd name="T48" fmla="*/ 557 w 2416"/>
                <a:gd name="T49" fmla="*/ 1703 h 1703"/>
                <a:gd name="T50" fmla="*/ 568 w 2416"/>
                <a:gd name="T51" fmla="*/ 1703 h 1703"/>
                <a:gd name="T52" fmla="*/ 579 w 2416"/>
                <a:gd name="T53" fmla="*/ 1702 h 1703"/>
                <a:gd name="T54" fmla="*/ 590 w 2416"/>
                <a:gd name="T55" fmla="*/ 1701 h 1703"/>
                <a:gd name="T56" fmla="*/ 601 w 2416"/>
                <a:gd name="T57" fmla="*/ 1699 h 1703"/>
                <a:gd name="T58" fmla="*/ 613 w 2416"/>
                <a:gd name="T59" fmla="*/ 1697 h 1703"/>
                <a:gd name="T60" fmla="*/ 623 w 2416"/>
                <a:gd name="T61" fmla="*/ 1695 h 1703"/>
                <a:gd name="T62" fmla="*/ 643 w 2416"/>
                <a:gd name="T63" fmla="*/ 1690 h 1703"/>
                <a:gd name="T64" fmla="*/ 653 w 2416"/>
                <a:gd name="T65" fmla="*/ 1687 h 1703"/>
                <a:gd name="T66" fmla="*/ 663 w 2416"/>
                <a:gd name="T67" fmla="*/ 1684 h 1703"/>
                <a:gd name="T68" fmla="*/ 682 w 2416"/>
                <a:gd name="T69" fmla="*/ 1677 h 1703"/>
                <a:gd name="T70" fmla="*/ 691 w 2416"/>
                <a:gd name="T71" fmla="*/ 1674 h 1703"/>
                <a:gd name="T72" fmla="*/ 700 w 2416"/>
                <a:gd name="T73" fmla="*/ 1670 h 1703"/>
                <a:gd name="T74" fmla="*/ 717 w 2416"/>
                <a:gd name="T75" fmla="*/ 1662 h 1703"/>
                <a:gd name="T76" fmla="*/ 733 w 2416"/>
                <a:gd name="T77" fmla="*/ 1654 h 1703"/>
                <a:gd name="T78" fmla="*/ 748 w 2416"/>
                <a:gd name="T79" fmla="*/ 1645 h 1703"/>
                <a:gd name="T80" fmla="*/ 762 w 2416"/>
                <a:gd name="T81" fmla="*/ 1637 h 1703"/>
                <a:gd name="T82" fmla="*/ 787 w 2416"/>
                <a:gd name="T83" fmla="*/ 1620 h 1703"/>
                <a:gd name="T84" fmla="*/ 798 w 2416"/>
                <a:gd name="T85" fmla="*/ 1612 h 1703"/>
                <a:gd name="T86" fmla="*/ 807 w 2416"/>
                <a:gd name="T87" fmla="*/ 1605 h 1703"/>
                <a:gd name="T88" fmla="*/ 822 w 2416"/>
                <a:gd name="T89" fmla="*/ 1593 h 1703"/>
                <a:gd name="T90" fmla="*/ 834 w 2416"/>
                <a:gd name="T91" fmla="*/ 1582 h 1703"/>
                <a:gd name="T92" fmla="*/ 1624 w 2416"/>
                <a:gd name="T93" fmla="*/ 790 h 1703"/>
                <a:gd name="T94" fmla="*/ 2416 w 2416"/>
                <a:gd name="T95" fmla="*/ 0 h 1703"/>
                <a:gd name="T96" fmla="*/ 1856 w 2416"/>
                <a:gd name="T97" fmla="*/ 0 h 1703"/>
                <a:gd name="T98" fmla="*/ 1296 w 2416"/>
                <a:gd name="T9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16" h="1703">
                  <a:moveTo>
                    <a:pt x="1296" y="0"/>
                  </a:moveTo>
                  <a:lnTo>
                    <a:pt x="648" y="647"/>
                  </a:lnTo>
                  <a:lnTo>
                    <a:pt x="0" y="1296"/>
                  </a:lnTo>
                  <a:lnTo>
                    <a:pt x="286" y="1582"/>
                  </a:lnTo>
                  <a:lnTo>
                    <a:pt x="299" y="1594"/>
                  </a:lnTo>
                  <a:lnTo>
                    <a:pt x="312" y="1606"/>
                  </a:lnTo>
                  <a:lnTo>
                    <a:pt x="324" y="1617"/>
                  </a:lnTo>
                  <a:lnTo>
                    <a:pt x="337" y="1627"/>
                  </a:lnTo>
                  <a:lnTo>
                    <a:pt x="350" y="1636"/>
                  </a:lnTo>
                  <a:lnTo>
                    <a:pt x="363" y="1645"/>
                  </a:lnTo>
                  <a:lnTo>
                    <a:pt x="375" y="1653"/>
                  </a:lnTo>
                  <a:lnTo>
                    <a:pt x="388" y="1660"/>
                  </a:lnTo>
                  <a:lnTo>
                    <a:pt x="401" y="1667"/>
                  </a:lnTo>
                  <a:lnTo>
                    <a:pt x="413" y="1673"/>
                  </a:lnTo>
                  <a:lnTo>
                    <a:pt x="426" y="1678"/>
                  </a:lnTo>
                  <a:lnTo>
                    <a:pt x="438" y="1683"/>
                  </a:lnTo>
                  <a:lnTo>
                    <a:pt x="450" y="1687"/>
                  </a:lnTo>
                  <a:lnTo>
                    <a:pt x="463" y="1691"/>
                  </a:lnTo>
                  <a:lnTo>
                    <a:pt x="475" y="1694"/>
                  </a:lnTo>
                  <a:lnTo>
                    <a:pt x="487" y="1697"/>
                  </a:lnTo>
                  <a:lnTo>
                    <a:pt x="511" y="1701"/>
                  </a:lnTo>
                  <a:lnTo>
                    <a:pt x="522" y="1702"/>
                  </a:lnTo>
                  <a:lnTo>
                    <a:pt x="534" y="1703"/>
                  </a:lnTo>
                  <a:lnTo>
                    <a:pt x="546" y="1703"/>
                  </a:lnTo>
                  <a:lnTo>
                    <a:pt x="557" y="1703"/>
                  </a:lnTo>
                  <a:lnTo>
                    <a:pt x="568" y="1703"/>
                  </a:lnTo>
                  <a:lnTo>
                    <a:pt x="579" y="1702"/>
                  </a:lnTo>
                  <a:lnTo>
                    <a:pt x="590" y="1701"/>
                  </a:lnTo>
                  <a:lnTo>
                    <a:pt x="601" y="1699"/>
                  </a:lnTo>
                  <a:lnTo>
                    <a:pt x="613" y="1697"/>
                  </a:lnTo>
                  <a:lnTo>
                    <a:pt x="623" y="1695"/>
                  </a:lnTo>
                  <a:lnTo>
                    <a:pt x="643" y="1690"/>
                  </a:lnTo>
                  <a:lnTo>
                    <a:pt x="653" y="1687"/>
                  </a:lnTo>
                  <a:lnTo>
                    <a:pt x="663" y="1684"/>
                  </a:lnTo>
                  <a:lnTo>
                    <a:pt x="682" y="1677"/>
                  </a:lnTo>
                  <a:lnTo>
                    <a:pt x="691" y="1674"/>
                  </a:lnTo>
                  <a:lnTo>
                    <a:pt x="700" y="1670"/>
                  </a:lnTo>
                  <a:lnTo>
                    <a:pt x="717" y="1662"/>
                  </a:lnTo>
                  <a:lnTo>
                    <a:pt x="733" y="1654"/>
                  </a:lnTo>
                  <a:lnTo>
                    <a:pt x="748" y="1645"/>
                  </a:lnTo>
                  <a:lnTo>
                    <a:pt x="762" y="1637"/>
                  </a:lnTo>
                  <a:lnTo>
                    <a:pt x="787" y="1620"/>
                  </a:lnTo>
                  <a:lnTo>
                    <a:pt x="798" y="1612"/>
                  </a:lnTo>
                  <a:lnTo>
                    <a:pt x="807" y="1605"/>
                  </a:lnTo>
                  <a:lnTo>
                    <a:pt x="822" y="1593"/>
                  </a:lnTo>
                  <a:lnTo>
                    <a:pt x="834" y="1582"/>
                  </a:lnTo>
                  <a:lnTo>
                    <a:pt x="1624" y="790"/>
                  </a:lnTo>
                  <a:lnTo>
                    <a:pt x="2416" y="0"/>
                  </a:lnTo>
                  <a:lnTo>
                    <a:pt x="1856" y="0"/>
                  </a:lnTo>
                  <a:lnTo>
                    <a:pt x="12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5651500" y="407988"/>
              <a:ext cx="3835400" cy="2703513"/>
            </a:xfrm>
            <a:custGeom>
              <a:avLst/>
              <a:gdLst>
                <a:gd name="T0" fmla="*/ 2416 w 2416"/>
                <a:gd name="T1" fmla="*/ 1703 h 1703"/>
                <a:gd name="T2" fmla="*/ 1624 w 2416"/>
                <a:gd name="T3" fmla="*/ 912 h 1703"/>
                <a:gd name="T4" fmla="*/ 834 w 2416"/>
                <a:gd name="T5" fmla="*/ 121 h 1703"/>
                <a:gd name="T6" fmla="*/ 822 w 2416"/>
                <a:gd name="T7" fmla="*/ 110 h 1703"/>
                <a:gd name="T8" fmla="*/ 807 w 2416"/>
                <a:gd name="T9" fmla="*/ 98 h 1703"/>
                <a:gd name="T10" fmla="*/ 798 w 2416"/>
                <a:gd name="T11" fmla="*/ 90 h 1703"/>
                <a:gd name="T12" fmla="*/ 787 w 2416"/>
                <a:gd name="T13" fmla="*/ 83 h 1703"/>
                <a:gd name="T14" fmla="*/ 775 w 2416"/>
                <a:gd name="T15" fmla="*/ 75 h 1703"/>
                <a:gd name="T16" fmla="*/ 762 w 2416"/>
                <a:gd name="T17" fmla="*/ 66 h 1703"/>
                <a:gd name="T18" fmla="*/ 748 w 2416"/>
                <a:gd name="T19" fmla="*/ 58 h 1703"/>
                <a:gd name="T20" fmla="*/ 733 w 2416"/>
                <a:gd name="T21" fmla="*/ 49 h 1703"/>
                <a:gd name="T22" fmla="*/ 717 w 2416"/>
                <a:gd name="T23" fmla="*/ 41 h 1703"/>
                <a:gd name="T24" fmla="*/ 700 w 2416"/>
                <a:gd name="T25" fmla="*/ 33 h 1703"/>
                <a:gd name="T26" fmla="*/ 682 w 2416"/>
                <a:gd name="T27" fmla="*/ 25 h 1703"/>
                <a:gd name="T28" fmla="*/ 663 w 2416"/>
                <a:gd name="T29" fmla="*/ 19 h 1703"/>
                <a:gd name="T30" fmla="*/ 643 w 2416"/>
                <a:gd name="T31" fmla="*/ 13 h 1703"/>
                <a:gd name="T32" fmla="*/ 623 w 2416"/>
                <a:gd name="T33" fmla="*/ 8 h 1703"/>
                <a:gd name="T34" fmla="*/ 601 w 2416"/>
                <a:gd name="T35" fmla="*/ 4 h 1703"/>
                <a:gd name="T36" fmla="*/ 579 w 2416"/>
                <a:gd name="T37" fmla="*/ 1 h 1703"/>
                <a:gd name="T38" fmla="*/ 568 w 2416"/>
                <a:gd name="T39" fmla="*/ 0 h 1703"/>
                <a:gd name="T40" fmla="*/ 557 w 2416"/>
                <a:gd name="T41" fmla="*/ 0 h 1703"/>
                <a:gd name="T42" fmla="*/ 546 w 2416"/>
                <a:gd name="T43" fmla="*/ 0 h 1703"/>
                <a:gd name="T44" fmla="*/ 534 w 2416"/>
                <a:gd name="T45" fmla="*/ 0 h 1703"/>
                <a:gd name="T46" fmla="*/ 522 w 2416"/>
                <a:gd name="T47" fmla="*/ 1 h 1703"/>
                <a:gd name="T48" fmla="*/ 511 w 2416"/>
                <a:gd name="T49" fmla="*/ 2 h 1703"/>
                <a:gd name="T50" fmla="*/ 487 w 2416"/>
                <a:gd name="T51" fmla="*/ 6 h 1703"/>
                <a:gd name="T52" fmla="*/ 475 w 2416"/>
                <a:gd name="T53" fmla="*/ 8 h 1703"/>
                <a:gd name="T54" fmla="*/ 463 w 2416"/>
                <a:gd name="T55" fmla="*/ 12 h 1703"/>
                <a:gd name="T56" fmla="*/ 450 w 2416"/>
                <a:gd name="T57" fmla="*/ 15 h 1703"/>
                <a:gd name="T58" fmla="*/ 438 w 2416"/>
                <a:gd name="T59" fmla="*/ 20 h 1703"/>
                <a:gd name="T60" fmla="*/ 426 w 2416"/>
                <a:gd name="T61" fmla="*/ 24 h 1703"/>
                <a:gd name="T62" fmla="*/ 413 w 2416"/>
                <a:gd name="T63" fmla="*/ 30 h 1703"/>
                <a:gd name="T64" fmla="*/ 401 w 2416"/>
                <a:gd name="T65" fmla="*/ 36 h 1703"/>
                <a:gd name="T66" fmla="*/ 388 w 2416"/>
                <a:gd name="T67" fmla="*/ 43 h 1703"/>
                <a:gd name="T68" fmla="*/ 375 w 2416"/>
                <a:gd name="T69" fmla="*/ 50 h 1703"/>
                <a:gd name="T70" fmla="*/ 363 w 2416"/>
                <a:gd name="T71" fmla="*/ 58 h 1703"/>
                <a:gd name="T72" fmla="*/ 350 w 2416"/>
                <a:gd name="T73" fmla="*/ 67 h 1703"/>
                <a:gd name="T74" fmla="*/ 337 w 2416"/>
                <a:gd name="T75" fmla="*/ 76 h 1703"/>
                <a:gd name="T76" fmla="*/ 324 w 2416"/>
                <a:gd name="T77" fmla="*/ 86 h 1703"/>
                <a:gd name="T78" fmla="*/ 312 w 2416"/>
                <a:gd name="T79" fmla="*/ 97 h 1703"/>
                <a:gd name="T80" fmla="*/ 299 w 2416"/>
                <a:gd name="T81" fmla="*/ 109 h 1703"/>
                <a:gd name="T82" fmla="*/ 286 w 2416"/>
                <a:gd name="T83" fmla="*/ 121 h 1703"/>
                <a:gd name="T84" fmla="*/ 0 w 2416"/>
                <a:gd name="T85" fmla="*/ 407 h 1703"/>
                <a:gd name="T86" fmla="*/ 648 w 2416"/>
                <a:gd name="T87" fmla="*/ 1055 h 1703"/>
                <a:gd name="T88" fmla="*/ 1296 w 2416"/>
                <a:gd name="T89" fmla="*/ 1703 h 1703"/>
                <a:gd name="T90" fmla="*/ 1856 w 2416"/>
                <a:gd name="T91" fmla="*/ 1703 h 1703"/>
                <a:gd name="T92" fmla="*/ 2416 w 2416"/>
                <a:gd name="T93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16" h="1703">
                  <a:moveTo>
                    <a:pt x="2416" y="1703"/>
                  </a:moveTo>
                  <a:lnTo>
                    <a:pt x="1624" y="912"/>
                  </a:lnTo>
                  <a:lnTo>
                    <a:pt x="834" y="121"/>
                  </a:lnTo>
                  <a:lnTo>
                    <a:pt x="822" y="110"/>
                  </a:lnTo>
                  <a:lnTo>
                    <a:pt x="807" y="98"/>
                  </a:lnTo>
                  <a:lnTo>
                    <a:pt x="798" y="90"/>
                  </a:lnTo>
                  <a:lnTo>
                    <a:pt x="787" y="83"/>
                  </a:lnTo>
                  <a:lnTo>
                    <a:pt x="775" y="75"/>
                  </a:lnTo>
                  <a:lnTo>
                    <a:pt x="762" y="66"/>
                  </a:lnTo>
                  <a:lnTo>
                    <a:pt x="748" y="58"/>
                  </a:lnTo>
                  <a:lnTo>
                    <a:pt x="733" y="49"/>
                  </a:lnTo>
                  <a:lnTo>
                    <a:pt x="717" y="41"/>
                  </a:lnTo>
                  <a:lnTo>
                    <a:pt x="700" y="33"/>
                  </a:lnTo>
                  <a:lnTo>
                    <a:pt x="682" y="25"/>
                  </a:lnTo>
                  <a:lnTo>
                    <a:pt x="663" y="19"/>
                  </a:lnTo>
                  <a:lnTo>
                    <a:pt x="643" y="13"/>
                  </a:lnTo>
                  <a:lnTo>
                    <a:pt x="623" y="8"/>
                  </a:lnTo>
                  <a:lnTo>
                    <a:pt x="601" y="4"/>
                  </a:lnTo>
                  <a:lnTo>
                    <a:pt x="579" y="1"/>
                  </a:lnTo>
                  <a:lnTo>
                    <a:pt x="568" y="0"/>
                  </a:lnTo>
                  <a:lnTo>
                    <a:pt x="557" y="0"/>
                  </a:lnTo>
                  <a:lnTo>
                    <a:pt x="546" y="0"/>
                  </a:lnTo>
                  <a:lnTo>
                    <a:pt x="534" y="0"/>
                  </a:lnTo>
                  <a:lnTo>
                    <a:pt x="522" y="1"/>
                  </a:lnTo>
                  <a:lnTo>
                    <a:pt x="511" y="2"/>
                  </a:lnTo>
                  <a:lnTo>
                    <a:pt x="487" y="6"/>
                  </a:lnTo>
                  <a:lnTo>
                    <a:pt x="475" y="8"/>
                  </a:lnTo>
                  <a:lnTo>
                    <a:pt x="463" y="12"/>
                  </a:lnTo>
                  <a:lnTo>
                    <a:pt x="450" y="15"/>
                  </a:lnTo>
                  <a:lnTo>
                    <a:pt x="438" y="20"/>
                  </a:lnTo>
                  <a:lnTo>
                    <a:pt x="426" y="24"/>
                  </a:lnTo>
                  <a:lnTo>
                    <a:pt x="413" y="30"/>
                  </a:lnTo>
                  <a:lnTo>
                    <a:pt x="401" y="36"/>
                  </a:lnTo>
                  <a:lnTo>
                    <a:pt x="388" y="43"/>
                  </a:lnTo>
                  <a:lnTo>
                    <a:pt x="375" y="50"/>
                  </a:lnTo>
                  <a:lnTo>
                    <a:pt x="363" y="58"/>
                  </a:lnTo>
                  <a:lnTo>
                    <a:pt x="350" y="67"/>
                  </a:lnTo>
                  <a:lnTo>
                    <a:pt x="337" y="76"/>
                  </a:lnTo>
                  <a:lnTo>
                    <a:pt x="324" y="86"/>
                  </a:lnTo>
                  <a:lnTo>
                    <a:pt x="312" y="97"/>
                  </a:lnTo>
                  <a:lnTo>
                    <a:pt x="299" y="109"/>
                  </a:lnTo>
                  <a:lnTo>
                    <a:pt x="286" y="121"/>
                  </a:lnTo>
                  <a:lnTo>
                    <a:pt x="0" y="407"/>
                  </a:lnTo>
                  <a:lnTo>
                    <a:pt x="648" y="1055"/>
                  </a:lnTo>
                  <a:lnTo>
                    <a:pt x="1296" y="1703"/>
                  </a:lnTo>
                  <a:lnTo>
                    <a:pt x="1856" y="1703"/>
                  </a:lnTo>
                  <a:lnTo>
                    <a:pt x="2416" y="17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473614-863D-4F74-9786-CB1B0E681DEC}"/>
              </a:ext>
            </a:extLst>
          </p:cNvPr>
          <p:cNvSpPr txBox="1"/>
          <p:nvPr/>
        </p:nvSpPr>
        <p:spPr>
          <a:xfrm>
            <a:off x="4064096" y="6337862"/>
            <a:ext cx="6482543" cy="51897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" dirty="0"/>
              <a:t>* Thomas </a:t>
            </a:r>
            <a:r>
              <a:rPr lang="en-US" sz="600" dirty="0" err="1"/>
              <a:t>Hinnerskov</a:t>
            </a:r>
            <a:r>
              <a:rPr lang="en-US" sz="600" dirty="0"/>
              <a:t> has an allocation of 61,037 shares in restricted share pool. A precondition for the payment of the share reward based on the restricted pool is that the employment relationship of Thomas </a:t>
            </a:r>
            <a:r>
              <a:rPr lang="en-US" sz="600" dirty="0" err="1"/>
              <a:t>Hinnerskov</a:t>
            </a:r>
            <a:r>
              <a:rPr lang="en-US" sz="600" dirty="0"/>
              <a:t> with Valmet continues until the payment date of the reward, which is in March 2027. Shares in long-term incentive plan PSP (Performance Share Plan) 2024-2026 have also been allocated to Thomas </a:t>
            </a:r>
            <a:r>
              <a:rPr lang="en-US" sz="600" dirty="0" err="1"/>
              <a:t>Hinnerskov</a:t>
            </a:r>
            <a:r>
              <a:rPr lang="en-US" sz="600" dirty="0"/>
              <a:t> in 2024, with rewards from these plans will be paid to participants in spring 2027.</a:t>
            </a:r>
          </a:p>
          <a:p>
            <a:r>
              <a:rPr lang="en-US" sz="600" dirty="0"/>
              <a:t>Executive Team’s ownership on December 31, 2024, totaled 311,441 shares, which equals to 0.17%</a:t>
            </a:r>
            <a:r>
              <a:rPr lang="en-US" sz="600" dirty="0">
                <a:solidFill>
                  <a:srgbClr val="FF0000"/>
                </a:solidFill>
              </a:rPr>
              <a:t> </a:t>
            </a:r>
            <a:r>
              <a:rPr lang="en-US" sz="600" dirty="0"/>
              <a:t>of outstanding shares.</a:t>
            </a:r>
          </a:p>
        </p:txBody>
      </p:sp>
      <p:grpSp>
        <p:nvGrpSpPr>
          <p:cNvPr id="13" name="Group 10"/>
          <p:cNvGrpSpPr/>
          <p:nvPr/>
        </p:nvGrpSpPr>
        <p:grpSpPr>
          <a:xfrm>
            <a:off x="961347" y="1500482"/>
            <a:ext cx="160861" cy="232236"/>
            <a:chOff x="5651500" y="407988"/>
            <a:chExt cx="3835400" cy="5537201"/>
          </a:xfrm>
          <a:solidFill>
            <a:srgbClr val="FFFFFF">
              <a:alpha val="60000"/>
            </a:srgbClr>
          </a:solidFill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651500" y="3241676"/>
              <a:ext cx="3835400" cy="2703513"/>
            </a:xfrm>
            <a:custGeom>
              <a:avLst/>
              <a:gdLst>
                <a:gd name="T0" fmla="*/ 1296 w 2416"/>
                <a:gd name="T1" fmla="*/ 0 h 1703"/>
                <a:gd name="T2" fmla="*/ 648 w 2416"/>
                <a:gd name="T3" fmla="*/ 647 h 1703"/>
                <a:gd name="T4" fmla="*/ 0 w 2416"/>
                <a:gd name="T5" fmla="*/ 1296 h 1703"/>
                <a:gd name="T6" fmla="*/ 286 w 2416"/>
                <a:gd name="T7" fmla="*/ 1582 h 1703"/>
                <a:gd name="T8" fmla="*/ 299 w 2416"/>
                <a:gd name="T9" fmla="*/ 1594 h 1703"/>
                <a:gd name="T10" fmla="*/ 312 w 2416"/>
                <a:gd name="T11" fmla="*/ 1606 h 1703"/>
                <a:gd name="T12" fmla="*/ 324 w 2416"/>
                <a:gd name="T13" fmla="*/ 1617 h 1703"/>
                <a:gd name="T14" fmla="*/ 337 w 2416"/>
                <a:gd name="T15" fmla="*/ 1627 h 1703"/>
                <a:gd name="T16" fmla="*/ 350 w 2416"/>
                <a:gd name="T17" fmla="*/ 1636 h 1703"/>
                <a:gd name="T18" fmla="*/ 363 w 2416"/>
                <a:gd name="T19" fmla="*/ 1645 h 1703"/>
                <a:gd name="T20" fmla="*/ 375 w 2416"/>
                <a:gd name="T21" fmla="*/ 1653 h 1703"/>
                <a:gd name="T22" fmla="*/ 388 w 2416"/>
                <a:gd name="T23" fmla="*/ 1660 h 1703"/>
                <a:gd name="T24" fmla="*/ 401 w 2416"/>
                <a:gd name="T25" fmla="*/ 1667 h 1703"/>
                <a:gd name="T26" fmla="*/ 413 w 2416"/>
                <a:gd name="T27" fmla="*/ 1673 h 1703"/>
                <a:gd name="T28" fmla="*/ 426 w 2416"/>
                <a:gd name="T29" fmla="*/ 1678 h 1703"/>
                <a:gd name="T30" fmla="*/ 438 w 2416"/>
                <a:gd name="T31" fmla="*/ 1683 h 1703"/>
                <a:gd name="T32" fmla="*/ 450 w 2416"/>
                <a:gd name="T33" fmla="*/ 1687 h 1703"/>
                <a:gd name="T34" fmla="*/ 463 w 2416"/>
                <a:gd name="T35" fmla="*/ 1691 h 1703"/>
                <a:gd name="T36" fmla="*/ 475 w 2416"/>
                <a:gd name="T37" fmla="*/ 1694 h 1703"/>
                <a:gd name="T38" fmla="*/ 487 w 2416"/>
                <a:gd name="T39" fmla="*/ 1697 h 1703"/>
                <a:gd name="T40" fmla="*/ 511 w 2416"/>
                <a:gd name="T41" fmla="*/ 1701 h 1703"/>
                <a:gd name="T42" fmla="*/ 522 w 2416"/>
                <a:gd name="T43" fmla="*/ 1702 h 1703"/>
                <a:gd name="T44" fmla="*/ 534 w 2416"/>
                <a:gd name="T45" fmla="*/ 1703 h 1703"/>
                <a:gd name="T46" fmla="*/ 546 w 2416"/>
                <a:gd name="T47" fmla="*/ 1703 h 1703"/>
                <a:gd name="T48" fmla="*/ 557 w 2416"/>
                <a:gd name="T49" fmla="*/ 1703 h 1703"/>
                <a:gd name="T50" fmla="*/ 568 w 2416"/>
                <a:gd name="T51" fmla="*/ 1703 h 1703"/>
                <a:gd name="T52" fmla="*/ 579 w 2416"/>
                <a:gd name="T53" fmla="*/ 1702 h 1703"/>
                <a:gd name="T54" fmla="*/ 590 w 2416"/>
                <a:gd name="T55" fmla="*/ 1701 h 1703"/>
                <a:gd name="T56" fmla="*/ 601 w 2416"/>
                <a:gd name="T57" fmla="*/ 1699 h 1703"/>
                <a:gd name="T58" fmla="*/ 613 w 2416"/>
                <a:gd name="T59" fmla="*/ 1697 h 1703"/>
                <a:gd name="T60" fmla="*/ 623 w 2416"/>
                <a:gd name="T61" fmla="*/ 1695 h 1703"/>
                <a:gd name="T62" fmla="*/ 643 w 2416"/>
                <a:gd name="T63" fmla="*/ 1690 h 1703"/>
                <a:gd name="T64" fmla="*/ 653 w 2416"/>
                <a:gd name="T65" fmla="*/ 1687 h 1703"/>
                <a:gd name="T66" fmla="*/ 663 w 2416"/>
                <a:gd name="T67" fmla="*/ 1684 h 1703"/>
                <a:gd name="T68" fmla="*/ 682 w 2416"/>
                <a:gd name="T69" fmla="*/ 1677 h 1703"/>
                <a:gd name="T70" fmla="*/ 691 w 2416"/>
                <a:gd name="T71" fmla="*/ 1674 h 1703"/>
                <a:gd name="T72" fmla="*/ 700 w 2416"/>
                <a:gd name="T73" fmla="*/ 1670 h 1703"/>
                <a:gd name="T74" fmla="*/ 717 w 2416"/>
                <a:gd name="T75" fmla="*/ 1662 h 1703"/>
                <a:gd name="T76" fmla="*/ 733 w 2416"/>
                <a:gd name="T77" fmla="*/ 1654 h 1703"/>
                <a:gd name="T78" fmla="*/ 748 w 2416"/>
                <a:gd name="T79" fmla="*/ 1645 h 1703"/>
                <a:gd name="T80" fmla="*/ 762 w 2416"/>
                <a:gd name="T81" fmla="*/ 1637 h 1703"/>
                <a:gd name="T82" fmla="*/ 787 w 2416"/>
                <a:gd name="T83" fmla="*/ 1620 h 1703"/>
                <a:gd name="T84" fmla="*/ 798 w 2416"/>
                <a:gd name="T85" fmla="*/ 1612 h 1703"/>
                <a:gd name="T86" fmla="*/ 807 w 2416"/>
                <a:gd name="T87" fmla="*/ 1605 h 1703"/>
                <a:gd name="T88" fmla="*/ 822 w 2416"/>
                <a:gd name="T89" fmla="*/ 1593 h 1703"/>
                <a:gd name="T90" fmla="*/ 834 w 2416"/>
                <a:gd name="T91" fmla="*/ 1582 h 1703"/>
                <a:gd name="T92" fmla="*/ 1624 w 2416"/>
                <a:gd name="T93" fmla="*/ 790 h 1703"/>
                <a:gd name="T94" fmla="*/ 2416 w 2416"/>
                <a:gd name="T95" fmla="*/ 0 h 1703"/>
                <a:gd name="T96" fmla="*/ 1856 w 2416"/>
                <a:gd name="T97" fmla="*/ 0 h 1703"/>
                <a:gd name="T98" fmla="*/ 1296 w 2416"/>
                <a:gd name="T9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16" h="1703">
                  <a:moveTo>
                    <a:pt x="1296" y="0"/>
                  </a:moveTo>
                  <a:lnTo>
                    <a:pt x="648" y="647"/>
                  </a:lnTo>
                  <a:lnTo>
                    <a:pt x="0" y="1296"/>
                  </a:lnTo>
                  <a:lnTo>
                    <a:pt x="286" y="1582"/>
                  </a:lnTo>
                  <a:lnTo>
                    <a:pt x="299" y="1594"/>
                  </a:lnTo>
                  <a:lnTo>
                    <a:pt x="312" y="1606"/>
                  </a:lnTo>
                  <a:lnTo>
                    <a:pt x="324" y="1617"/>
                  </a:lnTo>
                  <a:lnTo>
                    <a:pt x="337" y="1627"/>
                  </a:lnTo>
                  <a:lnTo>
                    <a:pt x="350" y="1636"/>
                  </a:lnTo>
                  <a:lnTo>
                    <a:pt x="363" y="1645"/>
                  </a:lnTo>
                  <a:lnTo>
                    <a:pt x="375" y="1653"/>
                  </a:lnTo>
                  <a:lnTo>
                    <a:pt x="388" y="1660"/>
                  </a:lnTo>
                  <a:lnTo>
                    <a:pt x="401" y="1667"/>
                  </a:lnTo>
                  <a:lnTo>
                    <a:pt x="413" y="1673"/>
                  </a:lnTo>
                  <a:lnTo>
                    <a:pt x="426" y="1678"/>
                  </a:lnTo>
                  <a:lnTo>
                    <a:pt x="438" y="1683"/>
                  </a:lnTo>
                  <a:lnTo>
                    <a:pt x="450" y="1687"/>
                  </a:lnTo>
                  <a:lnTo>
                    <a:pt x="463" y="1691"/>
                  </a:lnTo>
                  <a:lnTo>
                    <a:pt x="475" y="1694"/>
                  </a:lnTo>
                  <a:lnTo>
                    <a:pt x="487" y="1697"/>
                  </a:lnTo>
                  <a:lnTo>
                    <a:pt x="511" y="1701"/>
                  </a:lnTo>
                  <a:lnTo>
                    <a:pt x="522" y="1702"/>
                  </a:lnTo>
                  <a:lnTo>
                    <a:pt x="534" y="1703"/>
                  </a:lnTo>
                  <a:lnTo>
                    <a:pt x="546" y="1703"/>
                  </a:lnTo>
                  <a:lnTo>
                    <a:pt x="557" y="1703"/>
                  </a:lnTo>
                  <a:lnTo>
                    <a:pt x="568" y="1703"/>
                  </a:lnTo>
                  <a:lnTo>
                    <a:pt x="579" y="1702"/>
                  </a:lnTo>
                  <a:lnTo>
                    <a:pt x="590" y="1701"/>
                  </a:lnTo>
                  <a:lnTo>
                    <a:pt x="601" y="1699"/>
                  </a:lnTo>
                  <a:lnTo>
                    <a:pt x="613" y="1697"/>
                  </a:lnTo>
                  <a:lnTo>
                    <a:pt x="623" y="1695"/>
                  </a:lnTo>
                  <a:lnTo>
                    <a:pt x="643" y="1690"/>
                  </a:lnTo>
                  <a:lnTo>
                    <a:pt x="653" y="1687"/>
                  </a:lnTo>
                  <a:lnTo>
                    <a:pt x="663" y="1684"/>
                  </a:lnTo>
                  <a:lnTo>
                    <a:pt x="682" y="1677"/>
                  </a:lnTo>
                  <a:lnTo>
                    <a:pt x="691" y="1674"/>
                  </a:lnTo>
                  <a:lnTo>
                    <a:pt x="700" y="1670"/>
                  </a:lnTo>
                  <a:lnTo>
                    <a:pt x="717" y="1662"/>
                  </a:lnTo>
                  <a:lnTo>
                    <a:pt x="733" y="1654"/>
                  </a:lnTo>
                  <a:lnTo>
                    <a:pt x="748" y="1645"/>
                  </a:lnTo>
                  <a:lnTo>
                    <a:pt x="762" y="1637"/>
                  </a:lnTo>
                  <a:lnTo>
                    <a:pt x="787" y="1620"/>
                  </a:lnTo>
                  <a:lnTo>
                    <a:pt x="798" y="1612"/>
                  </a:lnTo>
                  <a:lnTo>
                    <a:pt x="807" y="1605"/>
                  </a:lnTo>
                  <a:lnTo>
                    <a:pt x="822" y="1593"/>
                  </a:lnTo>
                  <a:lnTo>
                    <a:pt x="834" y="1582"/>
                  </a:lnTo>
                  <a:lnTo>
                    <a:pt x="1624" y="790"/>
                  </a:lnTo>
                  <a:lnTo>
                    <a:pt x="2416" y="0"/>
                  </a:lnTo>
                  <a:lnTo>
                    <a:pt x="1856" y="0"/>
                  </a:lnTo>
                  <a:lnTo>
                    <a:pt x="12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5651500" y="407988"/>
              <a:ext cx="3835400" cy="2703513"/>
            </a:xfrm>
            <a:custGeom>
              <a:avLst/>
              <a:gdLst>
                <a:gd name="T0" fmla="*/ 2416 w 2416"/>
                <a:gd name="T1" fmla="*/ 1703 h 1703"/>
                <a:gd name="T2" fmla="*/ 1624 w 2416"/>
                <a:gd name="T3" fmla="*/ 912 h 1703"/>
                <a:gd name="T4" fmla="*/ 834 w 2416"/>
                <a:gd name="T5" fmla="*/ 121 h 1703"/>
                <a:gd name="T6" fmla="*/ 822 w 2416"/>
                <a:gd name="T7" fmla="*/ 110 h 1703"/>
                <a:gd name="T8" fmla="*/ 807 w 2416"/>
                <a:gd name="T9" fmla="*/ 98 h 1703"/>
                <a:gd name="T10" fmla="*/ 798 w 2416"/>
                <a:gd name="T11" fmla="*/ 90 h 1703"/>
                <a:gd name="T12" fmla="*/ 787 w 2416"/>
                <a:gd name="T13" fmla="*/ 83 h 1703"/>
                <a:gd name="T14" fmla="*/ 775 w 2416"/>
                <a:gd name="T15" fmla="*/ 75 h 1703"/>
                <a:gd name="T16" fmla="*/ 762 w 2416"/>
                <a:gd name="T17" fmla="*/ 66 h 1703"/>
                <a:gd name="T18" fmla="*/ 748 w 2416"/>
                <a:gd name="T19" fmla="*/ 58 h 1703"/>
                <a:gd name="T20" fmla="*/ 733 w 2416"/>
                <a:gd name="T21" fmla="*/ 49 h 1703"/>
                <a:gd name="T22" fmla="*/ 717 w 2416"/>
                <a:gd name="T23" fmla="*/ 41 h 1703"/>
                <a:gd name="T24" fmla="*/ 700 w 2416"/>
                <a:gd name="T25" fmla="*/ 33 h 1703"/>
                <a:gd name="T26" fmla="*/ 682 w 2416"/>
                <a:gd name="T27" fmla="*/ 25 h 1703"/>
                <a:gd name="T28" fmla="*/ 663 w 2416"/>
                <a:gd name="T29" fmla="*/ 19 h 1703"/>
                <a:gd name="T30" fmla="*/ 643 w 2416"/>
                <a:gd name="T31" fmla="*/ 13 h 1703"/>
                <a:gd name="T32" fmla="*/ 623 w 2416"/>
                <a:gd name="T33" fmla="*/ 8 h 1703"/>
                <a:gd name="T34" fmla="*/ 601 w 2416"/>
                <a:gd name="T35" fmla="*/ 4 h 1703"/>
                <a:gd name="T36" fmla="*/ 579 w 2416"/>
                <a:gd name="T37" fmla="*/ 1 h 1703"/>
                <a:gd name="T38" fmla="*/ 568 w 2416"/>
                <a:gd name="T39" fmla="*/ 0 h 1703"/>
                <a:gd name="T40" fmla="*/ 557 w 2416"/>
                <a:gd name="T41" fmla="*/ 0 h 1703"/>
                <a:gd name="T42" fmla="*/ 546 w 2416"/>
                <a:gd name="T43" fmla="*/ 0 h 1703"/>
                <a:gd name="T44" fmla="*/ 534 w 2416"/>
                <a:gd name="T45" fmla="*/ 0 h 1703"/>
                <a:gd name="T46" fmla="*/ 522 w 2416"/>
                <a:gd name="T47" fmla="*/ 1 h 1703"/>
                <a:gd name="T48" fmla="*/ 511 w 2416"/>
                <a:gd name="T49" fmla="*/ 2 h 1703"/>
                <a:gd name="T50" fmla="*/ 487 w 2416"/>
                <a:gd name="T51" fmla="*/ 6 h 1703"/>
                <a:gd name="T52" fmla="*/ 475 w 2416"/>
                <a:gd name="T53" fmla="*/ 8 h 1703"/>
                <a:gd name="T54" fmla="*/ 463 w 2416"/>
                <a:gd name="T55" fmla="*/ 12 h 1703"/>
                <a:gd name="T56" fmla="*/ 450 w 2416"/>
                <a:gd name="T57" fmla="*/ 15 h 1703"/>
                <a:gd name="T58" fmla="*/ 438 w 2416"/>
                <a:gd name="T59" fmla="*/ 20 h 1703"/>
                <a:gd name="T60" fmla="*/ 426 w 2416"/>
                <a:gd name="T61" fmla="*/ 24 h 1703"/>
                <a:gd name="T62" fmla="*/ 413 w 2416"/>
                <a:gd name="T63" fmla="*/ 30 h 1703"/>
                <a:gd name="T64" fmla="*/ 401 w 2416"/>
                <a:gd name="T65" fmla="*/ 36 h 1703"/>
                <a:gd name="T66" fmla="*/ 388 w 2416"/>
                <a:gd name="T67" fmla="*/ 43 h 1703"/>
                <a:gd name="T68" fmla="*/ 375 w 2416"/>
                <a:gd name="T69" fmla="*/ 50 h 1703"/>
                <a:gd name="T70" fmla="*/ 363 w 2416"/>
                <a:gd name="T71" fmla="*/ 58 h 1703"/>
                <a:gd name="T72" fmla="*/ 350 w 2416"/>
                <a:gd name="T73" fmla="*/ 67 h 1703"/>
                <a:gd name="T74" fmla="*/ 337 w 2416"/>
                <a:gd name="T75" fmla="*/ 76 h 1703"/>
                <a:gd name="T76" fmla="*/ 324 w 2416"/>
                <a:gd name="T77" fmla="*/ 86 h 1703"/>
                <a:gd name="T78" fmla="*/ 312 w 2416"/>
                <a:gd name="T79" fmla="*/ 97 h 1703"/>
                <a:gd name="T80" fmla="*/ 299 w 2416"/>
                <a:gd name="T81" fmla="*/ 109 h 1703"/>
                <a:gd name="T82" fmla="*/ 286 w 2416"/>
                <a:gd name="T83" fmla="*/ 121 h 1703"/>
                <a:gd name="T84" fmla="*/ 0 w 2416"/>
                <a:gd name="T85" fmla="*/ 407 h 1703"/>
                <a:gd name="T86" fmla="*/ 648 w 2416"/>
                <a:gd name="T87" fmla="*/ 1055 h 1703"/>
                <a:gd name="T88" fmla="*/ 1296 w 2416"/>
                <a:gd name="T89" fmla="*/ 1703 h 1703"/>
                <a:gd name="T90" fmla="*/ 1856 w 2416"/>
                <a:gd name="T91" fmla="*/ 1703 h 1703"/>
                <a:gd name="T92" fmla="*/ 2416 w 2416"/>
                <a:gd name="T93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16" h="1703">
                  <a:moveTo>
                    <a:pt x="2416" y="1703"/>
                  </a:moveTo>
                  <a:lnTo>
                    <a:pt x="1624" y="912"/>
                  </a:lnTo>
                  <a:lnTo>
                    <a:pt x="834" y="121"/>
                  </a:lnTo>
                  <a:lnTo>
                    <a:pt x="822" y="110"/>
                  </a:lnTo>
                  <a:lnTo>
                    <a:pt x="807" y="98"/>
                  </a:lnTo>
                  <a:lnTo>
                    <a:pt x="798" y="90"/>
                  </a:lnTo>
                  <a:lnTo>
                    <a:pt x="787" y="83"/>
                  </a:lnTo>
                  <a:lnTo>
                    <a:pt x="775" y="75"/>
                  </a:lnTo>
                  <a:lnTo>
                    <a:pt x="762" y="66"/>
                  </a:lnTo>
                  <a:lnTo>
                    <a:pt x="748" y="58"/>
                  </a:lnTo>
                  <a:lnTo>
                    <a:pt x="733" y="49"/>
                  </a:lnTo>
                  <a:lnTo>
                    <a:pt x="717" y="41"/>
                  </a:lnTo>
                  <a:lnTo>
                    <a:pt x="700" y="33"/>
                  </a:lnTo>
                  <a:lnTo>
                    <a:pt x="682" y="25"/>
                  </a:lnTo>
                  <a:lnTo>
                    <a:pt x="663" y="19"/>
                  </a:lnTo>
                  <a:lnTo>
                    <a:pt x="643" y="13"/>
                  </a:lnTo>
                  <a:lnTo>
                    <a:pt x="623" y="8"/>
                  </a:lnTo>
                  <a:lnTo>
                    <a:pt x="601" y="4"/>
                  </a:lnTo>
                  <a:lnTo>
                    <a:pt x="579" y="1"/>
                  </a:lnTo>
                  <a:lnTo>
                    <a:pt x="568" y="0"/>
                  </a:lnTo>
                  <a:lnTo>
                    <a:pt x="557" y="0"/>
                  </a:lnTo>
                  <a:lnTo>
                    <a:pt x="546" y="0"/>
                  </a:lnTo>
                  <a:lnTo>
                    <a:pt x="534" y="0"/>
                  </a:lnTo>
                  <a:lnTo>
                    <a:pt x="522" y="1"/>
                  </a:lnTo>
                  <a:lnTo>
                    <a:pt x="511" y="2"/>
                  </a:lnTo>
                  <a:lnTo>
                    <a:pt x="487" y="6"/>
                  </a:lnTo>
                  <a:lnTo>
                    <a:pt x="475" y="8"/>
                  </a:lnTo>
                  <a:lnTo>
                    <a:pt x="463" y="12"/>
                  </a:lnTo>
                  <a:lnTo>
                    <a:pt x="450" y="15"/>
                  </a:lnTo>
                  <a:lnTo>
                    <a:pt x="438" y="20"/>
                  </a:lnTo>
                  <a:lnTo>
                    <a:pt x="426" y="24"/>
                  </a:lnTo>
                  <a:lnTo>
                    <a:pt x="413" y="30"/>
                  </a:lnTo>
                  <a:lnTo>
                    <a:pt x="401" y="36"/>
                  </a:lnTo>
                  <a:lnTo>
                    <a:pt x="388" y="43"/>
                  </a:lnTo>
                  <a:lnTo>
                    <a:pt x="375" y="50"/>
                  </a:lnTo>
                  <a:lnTo>
                    <a:pt x="363" y="58"/>
                  </a:lnTo>
                  <a:lnTo>
                    <a:pt x="350" y="67"/>
                  </a:lnTo>
                  <a:lnTo>
                    <a:pt x="337" y="76"/>
                  </a:lnTo>
                  <a:lnTo>
                    <a:pt x="324" y="86"/>
                  </a:lnTo>
                  <a:lnTo>
                    <a:pt x="312" y="97"/>
                  </a:lnTo>
                  <a:lnTo>
                    <a:pt x="299" y="109"/>
                  </a:lnTo>
                  <a:lnTo>
                    <a:pt x="286" y="121"/>
                  </a:lnTo>
                  <a:lnTo>
                    <a:pt x="0" y="407"/>
                  </a:lnTo>
                  <a:lnTo>
                    <a:pt x="648" y="1055"/>
                  </a:lnTo>
                  <a:lnTo>
                    <a:pt x="1296" y="1703"/>
                  </a:lnTo>
                  <a:lnTo>
                    <a:pt x="1856" y="1703"/>
                  </a:lnTo>
                  <a:lnTo>
                    <a:pt x="2416" y="17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2814209-53A5-4394-B8D4-A35F17868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647" y="3742160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Simo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Sääskilahti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Business Line President, 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Flow Control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rgbClr val="242527"/>
                </a:solidFill>
              </a:rPr>
              <a:t>Share ownership: 6,855</a:t>
            </a: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87">
            <a:extLst>
              <a:ext uri="{FF2B5EF4-FFF2-40B4-BE49-F238E27FC236}">
                <a16:creationId xmlns:a16="http://schemas.microsoft.com/office/drawing/2014/main" id="{C0960AB6-419B-5A28-7E6B-01187157A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647" y="2006807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200"/>
              </a:spcAft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Janne Pynnönen</a:t>
            </a:r>
          </a:p>
          <a:p>
            <a:pPr lvl="0">
              <a:spcAft>
                <a:spcPts val="200"/>
              </a:spcAft>
              <a:defRPr/>
            </a:pPr>
            <a: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  <a:t>SVP, Operational Development</a:t>
            </a:r>
            <a:b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</a:br>
            <a:r>
              <a:rPr lang="en-US" sz="800" dirty="0">
                <a:solidFill>
                  <a:srgbClr val="242527"/>
                </a:solidFill>
                <a:latin typeface="Arial"/>
              </a:rPr>
              <a:t>Share ownership: 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1,087</a:t>
            </a:r>
            <a:endParaRPr lang="en-US" sz="800" dirty="0">
              <a:solidFill>
                <a:srgbClr val="4C4D4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5" name="TextBox 87">
            <a:extLst>
              <a:ext uri="{FF2B5EF4-FFF2-40B4-BE49-F238E27FC236}">
                <a16:creationId xmlns:a16="http://schemas.microsoft.com/office/drawing/2014/main" id="{4D41FC14-4F23-B32C-0C16-91596458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917" y="2006807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200"/>
              </a:spcAft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Anu Pires</a:t>
            </a:r>
          </a:p>
          <a:p>
            <a:pPr lvl="0">
              <a:spcAft>
                <a:spcPts val="200"/>
              </a:spcAft>
              <a:defRPr/>
            </a:pPr>
            <a: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  <a:t>SVP, Human Resources</a:t>
            </a:r>
            <a:b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</a:br>
            <a:r>
              <a:rPr lang="en-US" sz="800" dirty="0">
                <a:solidFill>
                  <a:srgbClr val="242527"/>
                </a:solidFill>
                <a:latin typeface="Arial"/>
              </a:rPr>
              <a:t>Share ownership: 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0</a:t>
            </a:r>
            <a:endParaRPr lang="en-US" sz="800" dirty="0">
              <a:solidFill>
                <a:srgbClr val="4C4D4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39" name="TextBox 87">
            <a:extLst>
              <a:ext uri="{FF2B5EF4-FFF2-40B4-BE49-F238E27FC236}">
                <a16:creationId xmlns:a16="http://schemas.microsoft.com/office/drawing/2014/main" id="{59E0154A-E2AD-250A-11F3-D0414B82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432" y="2006807"/>
            <a:ext cx="16459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Aft>
                <a:spcPts val="200"/>
              </a:spcAft>
              <a:defRPr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Olli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</a:rPr>
              <a:t>Hänninen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spcAft>
                <a:spcPts val="200"/>
              </a:spcAft>
              <a:defRPr/>
            </a:pPr>
            <a: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  <a:t>SVP, Strategy</a:t>
            </a:r>
            <a:br>
              <a:rPr lang="en-US" sz="800" dirty="0">
                <a:solidFill>
                  <a:srgbClr val="4C4D4F">
                    <a:lumMod val="50000"/>
                  </a:srgbClr>
                </a:solidFill>
                <a:latin typeface="Arial"/>
              </a:rPr>
            </a:br>
            <a:r>
              <a:rPr lang="en-US" sz="800" dirty="0">
                <a:solidFill>
                  <a:srgbClr val="242527"/>
                </a:solidFill>
                <a:latin typeface="Arial"/>
              </a:rPr>
              <a:t>Share ownership: </a:t>
            </a:r>
            <a:r>
              <a:rPr lang="en-US" sz="800" dirty="0">
                <a:solidFill>
                  <a:prstClr val="black"/>
                </a:solidFill>
                <a:latin typeface="Arial"/>
              </a:rPr>
              <a:t>1,400</a:t>
            </a:r>
            <a:endParaRPr lang="en-US" sz="800" dirty="0">
              <a:solidFill>
                <a:srgbClr val="4C4D4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FFFA159-BD42-67CD-05C3-5DB187C6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42" r="14036"/>
          <a:stretch/>
        </p:blipFill>
        <p:spPr>
          <a:xfrm>
            <a:off x="1847292" y="925302"/>
            <a:ext cx="997888" cy="10972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8826D3A-1AEF-1303-C744-FDBBDD2A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440" y="929294"/>
            <a:ext cx="983461" cy="10972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A3A194B-8112-849D-0AF5-8C51E7AC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03" r="20204"/>
          <a:stretch/>
        </p:blipFill>
        <p:spPr>
          <a:xfrm>
            <a:off x="5353160" y="929294"/>
            <a:ext cx="983461" cy="109728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F611B72-2682-41B4-2402-B7811EC3E5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06" r="12837"/>
          <a:stretch/>
        </p:blipFill>
        <p:spPr>
          <a:xfrm>
            <a:off x="7087464" y="929294"/>
            <a:ext cx="973049" cy="10972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2CAA970-8DE4-9937-2E86-D6C36CE2A8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92" r="14531"/>
          <a:stretch/>
        </p:blipFill>
        <p:spPr>
          <a:xfrm>
            <a:off x="8834189" y="925302"/>
            <a:ext cx="997888" cy="10972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CA8FFE-A7B0-C971-AD4C-ECF3B3E4D5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047" r="12785"/>
          <a:stretch/>
        </p:blipFill>
        <p:spPr>
          <a:xfrm>
            <a:off x="1836775" y="2673211"/>
            <a:ext cx="997887" cy="10972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6356DF0-529B-205B-9117-686D393C83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931" r="17734"/>
          <a:stretch/>
        </p:blipFill>
        <p:spPr>
          <a:xfrm>
            <a:off x="3593013" y="2646556"/>
            <a:ext cx="997888" cy="10972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3A5C10-3ACB-EF2D-4F42-FDB4819B2D8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094"/>
          <a:stretch/>
        </p:blipFill>
        <p:spPr>
          <a:xfrm>
            <a:off x="5353160" y="2646556"/>
            <a:ext cx="997888" cy="109728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CFAC29B-75C6-B534-C4F7-1DD7A4A02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353" r="9387"/>
          <a:stretch/>
        </p:blipFill>
        <p:spPr>
          <a:xfrm>
            <a:off x="7087464" y="2646556"/>
            <a:ext cx="997888" cy="109728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5C7F356-2F8B-42BB-067C-9CEEEE70CD5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0276"/>
          <a:stretch/>
        </p:blipFill>
        <p:spPr>
          <a:xfrm>
            <a:off x="8834189" y="2646556"/>
            <a:ext cx="997888" cy="109728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A229CC6-0FDC-E823-791B-13E4B2AD662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328" r="7985"/>
          <a:stretch/>
        </p:blipFill>
        <p:spPr>
          <a:xfrm>
            <a:off x="1836775" y="4506310"/>
            <a:ext cx="997887" cy="109728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12382F3-C3B5-588A-B767-FEB7935AF85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6806" r="17741"/>
          <a:stretch/>
        </p:blipFill>
        <p:spPr>
          <a:xfrm>
            <a:off x="3593014" y="4506310"/>
            <a:ext cx="997887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8297D19-0ECC-CCD3-9C25-FB8F3B3EEDD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219" r="16529"/>
          <a:stretch/>
        </p:blipFill>
        <p:spPr>
          <a:xfrm>
            <a:off x="5353160" y="4506310"/>
            <a:ext cx="997887" cy="10972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98E237D-37EA-F7D2-1BA1-9AB601BF4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1865" r="19486"/>
          <a:stretch/>
        </p:blipFill>
        <p:spPr>
          <a:xfrm>
            <a:off x="7087464" y="4506310"/>
            <a:ext cx="997887" cy="1097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7C7BC1-3553-509C-7405-10DF9E4B33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381A8-07DF-8285-6CA7-7A2853F92D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0579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Remuneration of the President and CEO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9C40C2-7E90-44EC-B240-E721037A6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 remuneration of the President and CEO is comprised of </a:t>
            </a:r>
          </a:p>
          <a:p>
            <a:pPr lvl="1"/>
            <a:r>
              <a:rPr lang="en-US" sz="1400" dirty="0"/>
              <a:t>fixed base salary (monthly base salary and customary fringe benefits</a:t>
            </a:r>
            <a:r>
              <a:rPr lang="en-US" sz="1400" baseline="30000" dirty="0"/>
              <a:t>1</a:t>
            </a:r>
            <a:r>
              <a:rPr lang="en-US" sz="1400" dirty="0"/>
              <a:t>) </a:t>
            </a:r>
          </a:p>
          <a:p>
            <a:pPr lvl="1"/>
            <a:r>
              <a:rPr lang="en-US" sz="1400" dirty="0"/>
              <a:t>short-term and long-term incentives, and</a:t>
            </a:r>
          </a:p>
          <a:p>
            <a:pPr lvl="1"/>
            <a:r>
              <a:rPr lang="en-US" sz="1400" dirty="0"/>
              <a:t>pension benefits and customary insurances</a:t>
            </a:r>
          </a:p>
          <a:p>
            <a:r>
              <a:rPr lang="en-US" sz="1600" dirty="0"/>
              <a:t>In 2023, the President and CEO’s monthly fixed compensation was EUR 63,293 and the fixed annual salary EUR 797,490 (incl. taxable benefits</a:t>
            </a:r>
            <a:r>
              <a:rPr lang="en-US" sz="1600" baseline="30000" dirty="0"/>
              <a:t>1</a:t>
            </a:r>
            <a:r>
              <a:rPr lang="en-US" sz="1600" dirty="0"/>
              <a:t>)</a:t>
            </a:r>
          </a:p>
          <a:p>
            <a:r>
              <a:rPr lang="en-US" sz="1600" dirty="0"/>
              <a:t>The maximum relative proportion of the variable pay elements is 2–3 times the fixed salary</a:t>
            </a:r>
          </a:p>
          <a:p>
            <a:pPr lvl="1"/>
            <a:r>
              <a:rPr lang="en-US" sz="1200" dirty="0"/>
              <a:t>The maximum short-term incentive cannot exceed 100–150% of fixed salary, and the maximum long-term incentive cannot exceed 150–200% of fixed salary at grant. </a:t>
            </a:r>
          </a:p>
          <a:p>
            <a:r>
              <a:rPr lang="en-US" sz="1600" dirty="0"/>
              <a:t>The President and CEO is recommended to own and hold Company shares equaling to the CEO’s gross annual base salary (100 percent ownership recommendation)</a:t>
            </a:r>
          </a:p>
          <a:p>
            <a:pPr lvl="1"/>
            <a:r>
              <a:rPr lang="en-US" sz="1200" dirty="0"/>
              <a:t>Current ownership ca. EUR 5.0 million (calculated with EUR 25.00 share price)</a:t>
            </a:r>
          </a:p>
          <a:p>
            <a:r>
              <a:rPr lang="en-US" sz="1600" dirty="0"/>
              <a:t>The additional pension plan is 20% of the annual base salary</a:t>
            </a:r>
          </a:p>
          <a:p>
            <a:r>
              <a:rPr lang="en-US" sz="1600" dirty="0"/>
              <a:t>Severance pay (if the Company terminates the agreement) equals a six month notice period plus severance pay corresponding to the last total monthly salary multiplied by 18</a:t>
            </a:r>
          </a:p>
          <a:p>
            <a:endParaRPr lang="en-US" sz="16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DE8DBDA-46F9-47CA-BC42-18D1FDF69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318FEC-DF18-4918-8995-42568EB9929B}"/>
              </a:ext>
            </a:extLst>
          </p:cNvPr>
          <p:cNvSpPr txBox="1"/>
          <p:nvPr/>
        </p:nvSpPr>
        <p:spPr>
          <a:xfrm>
            <a:off x="481012" y="6138199"/>
            <a:ext cx="4335088" cy="19581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700" dirty="0"/>
              <a:t>1) </a:t>
            </a:r>
            <a:r>
              <a:rPr lang="en-US" sz="800" dirty="0"/>
              <a:t>Such as a car and a mobile phone in accordance with local legislation and market practice</a:t>
            </a:r>
            <a:r>
              <a:rPr lang="en-US" sz="700" dirty="0"/>
              <a:t>.</a:t>
            </a:r>
            <a:endParaRPr lang="fi-FI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2547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4BC0-9BD7-4BDE-B5DA-F3DC817B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</p:spPr>
        <p:txBody>
          <a:bodyPr/>
          <a:lstStyle/>
          <a:p>
            <a:r>
              <a:rPr lang="en-US"/>
              <a:t>Remuneration of the Executive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291B5-2979-46A3-A592-0BCECD115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7339"/>
            <a:ext cx="11233150" cy="4464050"/>
          </a:xfrm>
        </p:spPr>
        <p:txBody>
          <a:bodyPr/>
          <a:lstStyle/>
          <a:p>
            <a:r>
              <a:rPr lang="en-US" dirty="0"/>
              <a:t>The remuneration of the Executive Team members comprises </a:t>
            </a:r>
          </a:p>
          <a:p>
            <a:pPr lvl="1"/>
            <a:r>
              <a:rPr lang="en-US" dirty="0"/>
              <a:t>fixed base salary (incl. monthly salary and taxable benefits</a:t>
            </a:r>
            <a:r>
              <a:rPr lang="en-US" baseline="30000" dirty="0"/>
              <a:t>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short-term and long-term incentives, and</a:t>
            </a:r>
          </a:p>
          <a:p>
            <a:pPr lvl="1"/>
            <a:r>
              <a:rPr lang="en-US" dirty="0"/>
              <a:t>a supplementary pension plan</a:t>
            </a:r>
          </a:p>
          <a:p>
            <a:pPr lvl="1"/>
            <a:endParaRPr lang="en-US" dirty="0"/>
          </a:p>
          <a:p>
            <a:r>
              <a:rPr lang="en-US" dirty="0"/>
              <a:t>Additional pension benefit in the form of a defined contribution pension plan equaling </a:t>
            </a:r>
            <a:br>
              <a:rPr lang="en-US" dirty="0"/>
            </a:br>
            <a:r>
              <a:rPr lang="en-US" dirty="0"/>
              <a:t>15–20% of base salary depending on role</a:t>
            </a:r>
          </a:p>
          <a:p>
            <a:r>
              <a:rPr lang="en-US" dirty="0"/>
              <a:t>Notice period is six months for both parties. If the company terminates the agreement, there is an additional severance pay equaling six times the last total monthly salary</a:t>
            </a:r>
          </a:p>
          <a:p>
            <a:endParaRPr lang="en-US" dirty="0"/>
          </a:p>
          <a:p>
            <a:endParaRPr lang="en-US" dirty="0"/>
          </a:p>
          <a:p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680C8B-575E-4EBC-9F46-E0ED184FBA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72E489-53E1-4774-9599-51BD86DC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5338" y="6453336"/>
            <a:ext cx="4032250" cy="144016"/>
          </a:xfrm>
        </p:spPr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31AFFE-D486-42AB-87D7-251AC5E8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4" y="6453336"/>
            <a:ext cx="360361" cy="144016"/>
          </a:xfrm>
        </p:spPr>
        <p:txBody>
          <a:bodyPr/>
          <a:lstStyle/>
          <a:p>
            <a:fld id="{82F35C78-EDC3-4BE6-A74D-429C10820A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FFD7C-3011-4614-BD4F-B2277A17F21E}"/>
              </a:ext>
            </a:extLst>
          </p:cNvPr>
          <p:cNvSpPr txBox="1"/>
          <p:nvPr/>
        </p:nvSpPr>
        <p:spPr>
          <a:xfrm>
            <a:off x="522777" y="6093296"/>
            <a:ext cx="4226084" cy="180425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700" dirty="0"/>
              <a:t>1) Such as a company car and a phone allowance, according to the local legislation and market practice.</a:t>
            </a:r>
            <a:endParaRPr lang="fi-FI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133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068376B-47FD-467C-9ACD-8D016CE6E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Valmet today</a:t>
            </a:r>
          </a:p>
        </p:txBody>
      </p:sp>
    </p:spTree>
    <p:extLst>
      <p:ext uri="{BB962C8B-B14F-4D97-AF65-F5344CB8AC3E}">
        <p14:creationId xmlns:p14="http://schemas.microsoft.com/office/powerpoint/2010/main" val="40396067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F07C-926A-4F7E-A0DA-5E8923B9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Share Plan for CEO and Executive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6534F-B7D5-43F1-BE04-8A05D6FD6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Includes a three-year performance period parallel to a one-year performance period </a:t>
            </a:r>
          </a:p>
          <a:p>
            <a:r>
              <a:rPr lang="en-US" sz="1800" dirty="0"/>
              <a:t>Measures for the one-year performance period are based on long-term strategic and financial targets. The measures have remained the same for the past eight years to ensure continuity and support to the long-term business performance.</a:t>
            </a:r>
          </a:p>
          <a:p>
            <a:r>
              <a:rPr lang="en-US" sz="1800" dirty="0"/>
              <a:t>One-year performance period followed by a two-year restriction period, full vesting after three years</a:t>
            </a:r>
          </a:p>
          <a:p>
            <a:r>
              <a:rPr lang="en-US" sz="1800" dirty="0"/>
              <a:t>Three-year performance period has a strategic target supporting our long-term strategy. Strategic target can be for example a strategic acquisition, progress according to our ESG action plan and long-term climate program or similar</a:t>
            </a:r>
          </a:p>
          <a:p>
            <a:r>
              <a:rPr lang="en-US" sz="1800" dirty="0"/>
              <a:t>The Performance Share Plan includes a recommendation for the members of Valmet’s Executive Team to accumulate, and once achieved, hold an amount of Company shares equaling their gross annual base salary (100% ownership recommendation)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456EE68-6977-DC29-2CAD-1BDBC86AC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24985-BDE0-4BAD-AC8C-57638AC4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D4DF1-33CF-41A1-9674-89D07FFF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659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0388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63F28-64A2-4858-A187-8A4A0EF1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661409"/>
            <a:ext cx="7632798" cy="4359979"/>
          </a:xfrm>
        </p:spPr>
        <p:txBody>
          <a:bodyPr/>
          <a:lstStyle/>
          <a:p>
            <a:r>
              <a:rPr lang="en-US" sz="1800" dirty="0"/>
              <a:t>Unique offering for pulp</a:t>
            </a:r>
            <a:r>
              <a:rPr lang="en-FI" sz="1800" dirty="0"/>
              <a:t>,</a:t>
            </a:r>
            <a:r>
              <a:rPr lang="en-US" sz="1800" dirty="0"/>
              <a:t> paper</a:t>
            </a:r>
            <a:r>
              <a:rPr lang="en-FI" sz="1800" dirty="0"/>
              <a:t> and energy</a:t>
            </a:r>
            <a:r>
              <a:rPr lang="en-US" sz="1800" dirty="0"/>
              <a:t> industries</a:t>
            </a:r>
          </a:p>
          <a:p>
            <a:r>
              <a:rPr lang="en-US" sz="1800" dirty="0"/>
              <a:t>Enabler for carbon neutral pulp and paper processes</a:t>
            </a:r>
            <a:r>
              <a:rPr lang="en-FI" sz="1800" dirty="0"/>
              <a:t> and fossil free bioenergy production</a:t>
            </a:r>
            <a:endParaRPr lang="en-US" sz="1800" dirty="0"/>
          </a:p>
          <a:p>
            <a:r>
              <a:rPr lang="en-US" sz="1800" dirty="0"/>
              <a:t>Leading market positions globally</a:t>
            </a:r>
          </a:p>
          <a:p>
            <a:r>
              <a:rPr lang="en-US" sz="1800" dirty="0"/>
              <a:t>Valmet’s customers </a:t>
            </a:r>
            <a:r>
              <a:rPr lang="en-FI" sz="1800" dirty="0"/>
              <a:t>promote</a:t>
            </a:r>
            <a:r>
              <a:rPr lang="en-US" sz="1800" dirty="0"/>
              <a:t> circular bioeconomy</a:t>
            </a:r>
          </a:p>
          <a:p>
            <a:pPr lvl="1"/>
            <a:r>
              <a:rPr lang="en-US" sz="1400" dirty="0"/>
              <a:t>Pulp producers</a:t>
            </a:r>
          </a:p>
          <a:p>
            <a:pPr lvl="1"/>
            <a:r>
              <a:rPr lang="en-US" sz="1400" dirty="0"/>
              <a:t>Packaging board and tissue producers</a:t>
            </a:r>
          </a:p>
          <a:p>
            <a:pPr lvl="1"/>
            <a:r>
              <a:rPr lang="en-FI" sz="1400" dirty="0"/>
              <a:t>Heat and power producers</a:t>
            </a:r>
            <a:endParaRPr lang="en-US" sz="1400" dirty="0"/>
          </a:p>
          <a:p>
            <a:r>
              <a:rPr lang="en-US" sz="1800" dirty="0"/>
              <a:t>Differentiation from competitors with the market’s </a:t>
            </a:r>
            <a:r>
              <a:rPr lang="en-US" sz="1800"/>
              <a:t>widest offering </a:t>
            </a:r>
            <a:r>
              <a:rPr lang="en-FI" sz="1800"/>
              <a:t>consisting </a:t>
            </a:r>
            <a:r>
              <a:rPr lang="en-FI" sz="1800" dirty="0"/>
              <a:t>of </a:t>
            </a:r>
            <a:r>
              <a:rPr lang="en-US" sz="1800" dirty="0"/>
              <a:t>process technologies, services and automation</a:t>
            </a:r>
          </a:p>
          <a:p>
            <a:r>
              <a:rPr lang="en-US" sz="1800" dirty="0"/>
              <a:t>Potential to enable significant CO</a:t>
            </a:r>
            <a:r>
              <a:rPr lang="en-US" sz="1800" baseline="-25000" dirty="0"/>
              <a:t>2</a:t>
            </a:r>
            <a:r>
              <a:rPr lang="en-US" sz="1800" dirty="0"/>
              <a:t> emission reductions for customers</a:t>
            </a:r>
            <a:r>
              <a:rPr lang="en-FI" sz="1800" dirty="0"/>
              <a:t> by</a:t>
            </a:r>
            <a:endParaRPr lang="en-US" sz="1800" dirty="0"/>
          </a:p>
          <a:p>
            <a:pPr lvl="1"/>
            <a:r>
              <a:rPr lang="en-US" sz="1400" dirty="0" err="1"/>
              <a:t>Eliminat</a:t>
            </a:r>
            <a:r>
              <a:rPr lang="en-FI" sz="1400" dirty="0" err="1"/>
              <a:t>ing</a:t>
            </a:r>
            <a:r>
              <a:rPr lang="en-US" sz="1400" dirty="0"/>
              <a:t> the need for fossil energy</a:t>
            </a:r>
            <a:r>
              <a:rPr lang="en-FI" sz="1400" dirty="0"/>
              <a:t> in the production process</a:t>
            </a:r>
            <a:endParaRPr lang="en-US" sz="1400" dirty="0"/>
          </a:p>
          <a:p>
            <a:pPr lvl="1"/>
            <a:r>
              <a:rPr lang="en-US" sz="1400" dirty="0" err="1"/>
              <a:t>Increas</a:t>
            </a:r>
            <a:r>
              <a:rPr lang="en-FI" sz="1400" dirty="0" err="1"/>
              <a:t>ing</a:t>
            </a:r>
            <a:r>
              <a:rPr lang="en-US" sz="1400" dirty="0"/>
              <a:t> energy efficiency</a:t>
            </a:r>
          </a:p>
          <a:p>
            <a:endParaRPr lang="en-US" sz="1800" dirty="0"/>
          </a:p>
          <a:p>
            <a:endParaRPr lang="fi-FI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C3476-6BC9-4A89-83E9-79A6B7AEB1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4E1E93-2AFA-42D6-B635-D59238F4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Valmet has unique offering and strong market shares in the growing market of converting renewables</a:t>
            </a:r>
            <a:endParaRPr lang="fi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8FC1D7-1276-47BA-9C54-4F166371F3A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85F9FD-4EAD-47D1-B8A0-1A24798285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ound Diagonal Corner Rectangle 37">
            <a:extLst>
              <a:ext uri="{FF2B5EF4-FFF2-40B4-BE49-F238E27FC236}">
                <a16:creationId xmlns:a16="http://schemas.microsoft.com/office/drawing/2014/main" id="{79EDBBC9-187C-4D25-B580-8C253FB5BE15}"/>
              </a:ext>
            </a:extLst>
          </p:cNvPr>
          <p:cNvSpPr/>
          <p:nvPr/>
        </p:nvSpPr>
        <p:spPr>
          <a:xfrm>
            <a:off x="8246197" y="1661410"/>
            <a:ext cx="3251990" cy="4140000"/>
          </a:xfrm>
          <a:prstGeom prst="round2DiagRect">
            <a:avLst>
              <a:gd name="adj1" fmla="val 14697"/>
              <a:gd name="adj2" fmla="val 0"/>
            </a:avLst>
          </a:prstGeom>
          <a:solidFill>
            <a:srgbClr val="50B948"/>
          </a:solidFill>
          <a:ln w="25400" cap="flat" cmpd="sng" algn="ctr">
            <a:noFill/>
            <a:prstDash val="solid"/>
          </a:ln>
          <a:effectLst/>
        </p:spPr>
        <p:txBody>
          <a:bodyPr lIns="108000" tIns="72000" rIns="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white"/>
                </a:solidFill>
                <a:latin typeface="+mj-lt"/>
              </a:rPr>
              <a:t>Key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figures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fo</a:t>
            </a:r>
            <a:r>
              <a:rPr lang="en-US" b="1" kern="0" dirty="0">
                <a:solidFill>
                  <a:prstClr val="white"/>
                </a:solidFill>
                <a:latin typeface="+mj-lt"/>
              </a:rPr>
              <a:t>r 2024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Net sales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EUR 5</a:t>
            </a:r>
            <a:r>
              <a:rPr lang="en-US" sz="1600" kern="0" dirty="0">
                <a:solidFill>
                  <a:prstClr val="white"/>
                </a:solidFill>
                <a:latin typeface="+mj-lt"/>
              </a:rPr>
              <a:t>,359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million 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42527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Comparable EBITA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</a:br>
            <a:r>
              <a:rPr lang="en-US" sz="1600" kern="0" dirty="0">
                <a:solidFill>
                  <a:prstClr val="white"/>
                </a:solidFill>
                <a:latin typeface="+mj-lt"/>
              </a:rPr>
              <a:t>EUR 609 million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Comparable EBITA margin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</a:b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11</a:t>
            </a:r>
            <a:r>
              <a:rPr lang="en-US" sz="1600" kern="0" dirty="0">
                <a:solidFill>
                  <a:schemeClr val="bg1"/>
                </a:solidFill>
                <a:latin typeface="+mj-lt"/>
              </a:rPr>
              <a:t>.4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%</a:t>
            </a:r>
          </a:p>
          <a:p>
            <a:pPr>
              <a:spcBef>
                <a:spcPts val="1200"/>
              </a:spcBef>
              <a:buClr>
                <a:prstClr val="white"/>
              </a:buClr>
              <a:defRPr/>
            </a:pPr>
            <a:r>
              <a:rPr lang="en-US" sz="1600" b="1" kern="0" dirty="0">
                <a:solidFill>
                  <a:prstClr val="white"/>
                </a:solidFill>
                <a:latin typeface="+mj-lt"/>
              </a:rPr>
              <a:t>Order backlog</a:t>
            </a:r>
            <a:br>
              <a:rPr lang="en-US" sz="1600" b="1" kern="0" dirty="0">
                <a:solidFill>
                  <a:prstClr val="white"/>
                </a:solidFill>
                <a:latin typeface="+mj-lt"/>
              </a:rPr>
            </a:br>
            <a:r>
              <a:rPr lang="en-US" sz="1600" kern="0" dirty="0">
                <a:solidFill>
                  <a:prstClr val="white"/>
                </a:solidFill>
                <a:latin typeface="+mj-lt"/>
              </a:rPr>
              <a:t>EUR 4,452 million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Employees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</a:br>
            <a:r>
              <a:rPr lang="en-US" sz="1600" kern="0" dirty="0">
                <a:solidFill>
                  <a:schemeClr val="bg1"/>
                </a:solidFill>
                <a:latin typeface="+mj-lt"/>
              </a:rPr>
              <a:t>19,310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859609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ound Diagonal Corner Rectangle 17">
            <a:extLst>
              <a:ext uri="{FF2B5EF4-FFF2-40B4-BE49-F238E27FC236}">
                <a16:creationId xmlns:a16="http://schemas.microsoft.com/office/drawing/2014/main" id="{0DB42A65-D282-45F0-ABA4-BEEAB71018A3}"/>
              </a:ext>
            </a:extLst>
          </p:cNvPr>
          <p:cNvSpPr/>
          <p:nvPr/>
        </p:nvSpPr>
        <p:spPr>
          <a:xfrm>
            <a:off x="6092650" y="1130437"/>
            <a:ext cx="3096344" cy="3210039"/>
          </a:xfrm>
          <a:prstGeom prst="round2DiagRect">
            <a:avLst>
              <a:gd name="adj1" fmla="val 565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72" tIns="80979" rIns="36000" bIns="80979" rtlCol="0" anchor="t" anchorCtr="0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i-FI" sz="1600" dirty="0">
                <a:solidFill>
                  <a:schemeClr val="accent1"/>
                </a:solidFill>
              </a:rPr>
              <a:t>Continuous improvement and renewal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i-FI" sz="1200" dirty="0">
                <a:solidFill>
                  <a:schemeClr val="accent1"/>
                </a:solidFill>
              </a:rPr>
              <a:t>Must-Wins</a:t>
            </a:r>
          </a:p>
          <a:p>
            <a:pPr marL="199972" indent="-199972">
              <a:spcAft>
                <a:spcPts val="3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"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Customer excellence</a:t>
            </a:r>
          </a:p>
          <a:p>
            <a:pPr marL="199972" indent="-199972">
              <a:spcAft>
                <a:spcPts val="3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"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Leader in technology and innovation</a:t>
            </a:r>
          </a:p>
          <a:p>
            <a:pPr marL="199972" indent="-199972">
              <a:spcAft>
                <a:spcPts val="3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"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Excellence in processes</a:t>
            </a:r>
          </a:p>
          <a:p>
            <a:pPr marL="199972" indent="-199972">
              <a:spcAft>
                <a:spcPts val="3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"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Winning team</a:t>
            </a:r>
            <a:br>
              <a:rPr lang="en-US" sz="105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105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300"/>
              </a:spcAft>
              <a:buClr>
                <a:schemeClr val="tx2">
                  <a:lumMod val="50000"/>
                </a:schemeClr>
              </a:buClr>
            </a:pPr>
            <a:r>
              <a:rPr lang="en-US" sz="1200" dirty="0">
                <a:solidFill>
                  <a:schemeClr val="accent1"/>
                </a:solidFill>
              </a:rPr>
              <a:t>Business accelerators</a:t>
            </a:r>
          </a:p>
          <a:p>
            <a:pPr>
              <a:spcAft>
                <a:spcPts val="300"/>
              </a:spcAft>
              <a:buClr>
                <a:schemeClr val="tx2">
                  <a:lumMod val="50000"/>
                </a:schemeClr>
              </a:buClr>
            </a:pPr>
            <a:endParaRPr lang="en-US" sz="105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9" name="Round Diagonal Corner Rectangle 20">
            <a:extLst>
              <a:ext uri="{FF2B5EF4-FFF2-40B4-BE49-F238E27FC236}">
                <a16:creationId xmlns:a16="http://schemas.microsoft.com/office/drawing/2014/main" id="{012D30A9-E0C0-449D-8D45-82D46A082C57}"/>
              </a:ext>
            </a:extLst>
          </p:cNvPr>
          <p:cNvSpPr/>
          <p:nvPr/>
        </p:nvSpPr>
        <p:spPr>
          <a:xfrm>
            <a:off x="9342051" y="932374"/>
            <a:ext cx="2394147" cy="3210039"/>
          </a:xfrm>
          <a:prstGeom prst="round2DiagRect">
            <a:avLst>
              <a:gd name="adj1" fmla="val 503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72" tIns="80979" rIns="36000" bIns="80979" rtlCol="0" anchor="t" anchorCtr="0"/>
          <a:lstStyle/>
          <a:p>
            <a:pPr>
              <a:spcAft>
                <a:spcPts val="300"/>
              </a:spcAft>
            </a:pPr>
            <a:r>
              <a:rPr lang="fi-FI" sz="1600" dirty="0">
                <a:solidFill>
                  <a:schemeClr val="accent1"/>
                </a:solidFill>
              </a:rPr>
              <a:t>Vision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To become the global champion in serving our customers and in moving the industries forward</a:t>
            </a:r>
          </a:p>
        </p:txBody>
      </p:sp>
      <p:sp>
        <p:nvSpPr>
          <p:cNvPr id="130" name="Round Diagonal Corner Rectangle 21">
            <a:extLst>
              <a:ext uri="{FF2B5EF4-FFF2-40B4-BE49-F238E27FC236}">
                <a16:creationId xmlns:a16="http://schemas.microsoft.com/office/drawing/2014/main" id="{B7D08415-11CB-4232-A238-F794B1E5CE06}"/>
              </a:ext>
            </a:extLst>
          </p:cNvPr>
          <p:cNvSpPr/>
          <p:nvPr/>
        </p:nvSpPr>
        <p:spPr>
          <a:xfrm>
            <a:off x="2843250" y="1418096"/>
            <a:ext cx="3096343" cy="2900808"/>
          </a:xfrm>
          <a:prstGeom prst="round2DiagRect">
            <a:avLst>
              <a:gd name="adj1" fmla="val 659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72" tIns="80979" rIns="36000" bIns="80979" rtlCol="0" anchor="t" anchorCtr="0"/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Strategy</a:t>
            </a:r>
            <a:endParaRPr lang="fi-FI" sz="1600" dirty="0">
              <a:solidFill>
                <a:schemeClr val="accent1"/>
              </a:solidFill>
            </a:endParaRPr>
          </a:p>
          <a:p>
            <a:pPr>
              <a:spcAft>
                <a:spcPts val="300"/>
              </a:spcAft>
            </a:pPr>
            <a:endParaRPr lang="en-US" sz="105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1" name="Round Diagonal Corner Rectangle 22">
            <a:extLst>
              <a:ext uri="{FF2B5EF4-FFF2-40B4-BE49-F238E27FC236}">
                <a16:creationId xmlns:a16="http://schemas.microsoft.com/office/drawing/2014/main" id="{9E224D64-D579-4BB5-A198-8EE4830DDA46}"/>
              </a:ext>
            </a:extLst>
          </p:cNvPr>
          <p:cNvSpPr/>
          <p:nvPr/>
        </p:nvSpPr>
        <p:spPr>
          <a:xfrm>
            <a:off x="503047" y="2077315"/>
            <a:ext cx="2163953" cy="2337737"/>
          </a:xfrm>
          <a:prstGeom prst="round2DiagRect">
            <a:avLst>
              <a:gd name="adj1" fmla="val 597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72" tIns="80979" rIns="36000" bIns="80979" rtlCol="0" anchor="t" anchorCtr="0"/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Mission</a:t>
            </a:r>
            <a:endParaRPr lang="fi-FI" sz="1600" dirty="0">
              <a:solidFill>
                <a:schemeClr val="accent1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We create sustainable results by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converting renewable resources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and making industrial processes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reliable and efficient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7173EB7A-7065-4C4E-BBA9-4B64A9C3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47" y="416888"/>
            <a:ext cx="11233150" cy="503236"/>
          </a:xfrm>
        </p:spPr>
        <p:txBody>
          <a:bodyPr/>
          <a:lstStyle/>
          <a:p>
            <a:r>
              <a:rPr lang="en-US" dirty="0"/>
              <a:t>Valmet’s Way Forward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F7926D-765B-45C8-9596-F6CC510BD2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7552E-F23B-479B-81F7-FFCF13BBB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7650C8-3AFC-4AE3-A5B5-7E9F49446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8" y="2970313"/>
            <a:ext cx="11233150" cy="2527354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B81709EA-FC55-46A2-AC93-D4B01ECA6D7A}"/>
              </a:ext>
            </a:extLst>
          </p:cNvPr>
          <p:cNvSpPr/>
          <p:nvPr/>
        </p:nvSpPr>
        <p:spPr>
          <a:xfrm>
            <a:off x="503047" y="5058028"/>
            <a:ext cx="11233150" cy="102777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50BA0903-061C-4FD5-A005-E7FB7BE2EE2D}"/>
              </a:ext>
            </a:extLst>
          </p:cNvPr>
          <p:cNvSpPr txBox="1"/>
          <p:nvPr/>
        </p:nvSpPr>
        <p:spPr>
          <a:xfrm>
            <a:off x="7025398" y="5185323"/>
            <a:ext cx="3320661" cy="900899"/>
          </a:xfrm>
          <a:prstGeom prst="rect">
            <a:avLst/>
          </a:prstGeom>
          <a:noFill/>
        </p:spPr>
        <p:txBody>
          <a:bodyPr wrap="square" lIns="26993" tIns="26993" rIns="26993" bIns="26993" rtlCol="0">
            <a:spAutoFit/>
          </a:bodyPr>
          <a:lstStyle/>
          <a:p>
            <a:pPr>
              <a:spcAft>
                <a:spcPts val="300"/>
              </a:spcAft>
            </a:pPr>
            <a:r>
              <a:rPr lang="fi-FI" sz="1600" dirty="0">
                <a:solidFill>
                  <a:schemeClr val="accent1"/>
                </a:solidFill>
              </a:rPr>
              <a:t>Megatrends</a:t>
            </a:r>
            <a:r>
              <a:rPr lang="fi-FI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199972" indent="-199972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"/>
            </a:pPr>
            <a:r>
              <a:rPr lang="en-US" sz="1050" dirty="0">
                <a:solidFill>
                  <a:schemeClr val="tx2"/>
                </a:solidFill>
                <a:sym typeface="Wingdings"/>
              </a:rPr>
              <a:t>Climate change and resource efficient world</a:t>
            </a:r>
          </a:p>
          <a:p>
            <a:pPr marL="199972" indent="-199972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"/>
            </a:pPr>
            <a:r>
              <a:rPr lang="en-US" sz="1050" dirty="0">
                <a:solidFill>
                  <a:schemeClr val="tx2"/>
                </a:solidFill>
                <a:sym typeface="Wingdings"/>
              </a:rPr>
              <a:t>Digitalization and new technologies</a:t>
            </a:r>
          </a:p>
          <a:p>
            <a:pPr marL="199972" indent="-199972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"/>
            </a:pPr>
            <a:r>
              <a:rPr lang="en-US" sz="1050" dirty="0">
                <a:solidFill>
                  <a:schemeClr val="tx2"/>
                </a:solidFill>
                <a:sym typeface="Wingdings"/>
              </a:rPr>
              <a:t>Urban, responsible and globally connected people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D50620AD-2CC5-461A-90FA-1FEA10A845CD}"/>
              </a:ext>
            </a:extLst>
          </p:cNvPr>
          <p:cNvSpPr txBox="1"/>
          <p:nvPr/>
        </p:nvSpPr>
        <p:spPr>
          <a:xfrm>
            <a:off x="923261" y="5049067"/>
            <a:ext cx="1658189" cy="24282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  <a:spcAft>
                <a:spcPts val="150"/>
              </a:spcAft>
            </a:pPr>
            <a:r>
              <a:rPr lang="fi-FI" sz="1200" dirty="0">
                <a:solidFill>
                  <a:schemeClr val="accent1"/>
                </a:solidFill>
              </a:rPr>
              <a:t>Our Values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6CAFA41-0D40-490D-B075-6F75979668EE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60" y="5351617"/>
            <a:ext cx="331601" cy="307569"/>
          </a:xfrm>
          <a:prstGeom prst="rect">
            <a:avLst/>
          </a:prstGeom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BFBC1880-18E9-417D-83C6-585CA398C715}"/>
              </a:ext>
            </a:extLst>
          </p:cNvPr>
          <p:cNvSpPr/>
          <p:nvPr/>
        </p:nvSpPr>
        <p:spPr>
          <a:xfrm>
            <a:off x="1406579" y="5359183"/>
            <a:ext cx="170549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825"/>
              </a:lnSpc>
            </a:pPr>
            <a:r>
              <a:rPr lang="en-US" sz="1000" b="1" dirty="0">
                <a:solidFill>
                  <a:schemeClr val="accent1"/>
                </a:solidFill>
              </a:rPr>
              <a:t>Customers</a:t>
            </a:r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en-US" sz="1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We move our customers’ performance forward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184645A1-4901-42F2-9299-6B5D489669A9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60" y="5770455"/>
            <a:ext cx="331601" cy="307569"/>
          </a:xfrm>
          <a:prstGeom prst="rect">
            <a:avLst/>
          </a:prstGeom>
        </p:spPr>
      </p:pic>
      <p:sp>
        <p:nvSpPr>
          <p:cNvPr id="20" name="Rectangle 24">
            <a:extLst>
              <a:ext uri="{FF2B5EF4-FFF2-40B4-BE49-F238E27FC236}">
                <a16:creationId xmlns:a16="http://schemas.microsoft.com/office/drawing/2014/main" id="{C3B25A9B-F704-43E7-AE7E-BE37728504CF}"/>
              </a:ext>
            </a:extLst>
          </p:cNvPr>
          <p:cNvSpPr/>
          <p:nvPr/>
        </p:nvSpPr>
        <p:spPr>
          <a:xfrm>
            <a:off x="1406579" y="5778022"/>
            <a:ext cx="170549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825"/>
              </a:lnSpc>
            </a:pPr>
            <a:r>
              <a:rPr lang="en-US" sz="1000" b="1" dirty="0">
                <a:solidFill>
                  <a:schemeClr val="accent1"/>
                </a:solidFill>
              </a:rPr>
              <a:t>Renewal</a:t>
            </a:r>
            <a:br>
              <a:rPr lang="en-US" sz="1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We promote new ideas</a:t>
            </a:r>
            <a:br>
              <a:rPr lang="en-US" sz="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tx2">
                    <a:lumMod val="50000"/>
                  </a:schemeClr>
                </a:solidFill>
              </a:rPr>
              <a:t>to create the future 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96C42038-A370-4E01-9994-D8A99440BE2E}"/>
              </a:ext>
            </a:extLst>
          </p:cNvPr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392" y="5356660"/>
            <a:ext cx="331601" cy="307569"/>
          </a:xfrm>
          <a:prstGeom prst="rect">
            <a:avLst/>
          </a:prstGeom>
        </p:spPr>
      </p:pic>
      <p:sp>
        <p:nvSpPr>
          <p:cNvPr id="22" name="Rectangle 25">
            <a:extLst>
              <a:ext uri="{FF2B5EF4-FFF2-40B4-BE49-F238E27FC236}">
                <a16:creationId xmlns:a16="http://schemas.microsoft.com/office/drawing/2014/main" id="{A0792B81-13A5-467E-ADB8-45799B28C1EB}"/>
              </a:ext>
            </a:extLst>
          </p:cNvPr>
          <p:cNvSpPr/>
          <p:nvPr/>
        </p:nvSpPr>
        <p:spPr>
          <a:xfrm>
            <a:off x="3985688" y="5351618"/>
            <a:ext cx="225513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825"/>
              </a:lnSpc>
            </a:pPr>
            <a:r>
              <a:rPr lang="en-US" sz="1000" b="1" dirty="0">
                <a:solidFill>
                  <a:schemeClr val="accent1"/>
                </a:solidFill>
              </a:rPr>
              <a:t>Excellence</a:t>
            </a:r>
          </a:p>
          <a:p>
            <a:pPr>
              <a:lnSpc>
                <a:spcPts val="825"/>
              </a:lnSpc>
            </a:pPr>
            <a:r>
              <a:rPr lang="en-US" sz="800" dirty="0">
                <a:solidFill>
                  <a:schemeClr val="tx2"/>
                </a:solidFill>
              </a:rPr>
              <a:t>We improve every day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to deliver results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D2659AC2-987F-4838-8F9C-501FEB5D5CFD}"/>
              </a:ext>
            </a:extLst>
          </p:cNvPr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29" y="5770575"/>
            <a:ext cx="331601" cy="307569"/>
          </a:xfrm>
          <a:prstGeom prst="rect">
            <a:avLst/>
          </a:prstGeom>
        </p:spPr>
      </p:pic>
      <p:sp>
        <p:nvSpPr>
          <p:cNvPr id="24" name="Rectangle 26">
            <a:extLst>
              <a:ext uri="{FF2B5EF4-FFF2-40B4-BE49-F238E27FC236}">
                <a16:creationId xmlns:a16="http://schemas.microsoft.com/office/drawing/2014/main" id="{C45AB63F-A7DE-47E5-A2AC-3CACBD5ACE3C}"/>
              </a:ext>
            </a:extLst>
          </p:cNvPr>
          <p:cNvSpPr/>
          <p:nvPr/>
        </p:nvSpPr>
        <p:spPr>
          <a:xfrm>
            <a:off x="3985688" y="5770456"/>
            <a:ext cx="22551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825"/>
              </a:lnSpc>
            </a:pPr>
            <a:r>
              <a:rPr lang="en-US" sz="1000" b="1" dirty="0">
                <a:solidFill>
                  <a:schemeClr val="accent1"/>
                </a:solidFill>
              </a:rPr>
              <a:t>People</a:t>
            </a:r>
          </a:p>
          <a:p>
            <a:pPr>
              <a:lnSpc>
                <a:spcPts val="825"/>
              </a:lnSpc>
            </a:pPr>
            <a:r>
              <a:rPr lang="en-US" sz="800" dirty="0">
                <a:solidFill>
                  <a:schemeClr val="tx2"/>
                </a:solidFill>
              </a:rPr>
              <a:t>We work together</a:t>
            </a:r>
            <a:br>
              <a:rPr lang="en-US" sz="800" dirty="0">
                <a:solidFill>
                  <a:schemeClr val="tx2"/>
                </a:solidFill>
              </a:rPr>
            </a:br>
            <a:r>
              <a:rPr lang="en-US" sz="800" dirty="0">
                <a:solidFill>
                  <a:schemeClr val="tx2"/>
                </a:solidFill>
              </a:rPr>
              <a:t>to make a difference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EC2CD-F3CF-4DCF-892D-A4B3C274B66B}"/>
              </a:ext>
            </a:extLst>
          </p:cNvPr>
          <p:cNvSpPr txBox="1"/>
          <p:nvPr/>
        </p:nvSpPr>
        <p:spPr>
          <a:xfrm>
            <a:off x="3006181" y="1800830"/>
            <a:ext cx="2910220" cy="160389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Valmet develops and supplies competitive and reliable process technologies, services and automation to the pulp, paper and energy industries.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Our automation business covers a wide base of global process industries.</a:t>
            </a:r>
          </a:p>
          <a:p>
            <a:pPr>
              <a:spcAft>
                <a:spcPts val="300"/>
              </a:spcAft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</a:rPr>
              <a:t>We are committed to moving our customers’ performance forward with our unique offering and way to serve. </a:t>
            </a:r>
          </a:p>
        </p:txBody>
      </p:sp>
    </p:spTree>
    <p:extLst>
      <p:ext uri="{BB962C8B-B14F-4D97-AF65-F5344CB8AC3E}">
        <p14:creationId xmlns:p14="http://schemas.microsoft.com/office/powerpoint/2010/main" val="330100205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068376B-47FD-467C-9ACD-8D016CE6E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Sustainability </a:t>
            </a:r>
            <a:r>
              <a:rPr lang="fi-FI" dirty="0" err="1"/>
              <a:t>highlights</a:t>
            </a:r>
            <a:r>
              <a:rPr lang="en-FI" dirty="0"/>
              <a:t> from investor perspective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58340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60A2BE4-88AF-41BA-987D-039F04B76C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736371"/>
              </p:ext>
            </p:extLst>
          </p:nvPr>
        </p:nvGraphicFramePr>
        <p:xfrm>
          <a:off x="481013" y="1340768"/>
          <a:ext cx="1123315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F99205F-2F37-4FAB-B43B-04517AB4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Valmet’s business is supported by several favorable global sustainability trends</a:t>
            </a:r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3CC25-E3C2-405F-8C66-FC6DE99C8F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E43E-DCEF-4AE7-B815-F3F6CF12F9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4486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6384B7E-C0C1-45DE-89EE-1B9472E4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Sustainability 360º agenda covers the entire value chain 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49EB12E-8C22-4214-A588-1C6BE1F8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Sustainability Agenda  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D6DEC7CA-495B-486D-A21E-B58F71E097F3}"/>
              </a:ext>
            </a:extLst>
          </p:cNvPr>
          <p:cNvSpPr txBox="1">
            <a:spLocks/>
          </p:cNvSpPr>
          <p:nvPr/>
        </p:nvSpPr>
        <p:spPr>
          <a:xfrm>
            <a:off x="749915" y="1844357"/>
            <a:ext cx="5612880" cy="4121606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rgbClr val="242527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sz="1600" b="1" dirty="0"/>
              <a:t>Environment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600" dirty="0"/>
              <a:t>We enhance circularity and environmental efficiency and reduce CO</a:t>
            </a:r>
            <a:r>
              <a:rPr lang="en-US" sz="1600" baseline="-25000" dirty="0"/>
              <a:t>2</a:t>
            </a:r>
            <a:r>
              <a:rPr lang="en-US" sz="1600" dirty="0"/>
              <a:t> emissions through the entire value chain. Valmet aims to enable fully carbon neutral production for its customers by 2030.</a:t>
            </a:r>
            <a:endParaRPr lang="fi-FI" sz="1600" b="1" dirty="0"/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sz="1600" b="1" dirty="0"/>
              <a:t>Social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We promote an engaging work environment, commit to the health and safety of our people and partners, and strive to be a responsible corporate citizen.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sz="1600" b="1" dirty="0"/>
              <a:t>Governance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We follow ethical business practices, ensure a sustainable supply chain and report in a transparent manner.</a:t>
            </a:r>
            <a:endParaRPr lang="en-US" sz="1600" b="1" dirty="0"/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sz="1600" dirty="0"/>
              <a:t> </a:t>
            </a:r>
            <a:endParaRPr lang="fi-FI" sz="1600" b="1" dirty="0"/>
          </a:p>
        </p:txBody>
      </p:sp>
      <p:sp>
        <p:nvSpPr>
          <p:cNvPr id="1025" name="Slide Number Placeholder 1024">
            <a:extLst>
              <a:ext uri="{FF2B5EF4-FFF2-40B4-BE49-F238E27FC236}">
                <a16:creationId xmlns:a16="http://schemas.microsoft.com/office/drawing/2014/main" id="{A991675E-2F9D-46C7-A917-DBB968FCAA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74" name="Group 3">
            <a:extLst>
              <a:ext uri="{FF2B5EF4-FFF2-40B4-BE49-F238E27FC236}">
                <a16:creationId xmlns:a16="http://schemas.microsoft.com/office/drawing/2014/main" id="{DA826E44-2671-4E7E-8A75-B9FC4954CD1E}"/>
              </a:ext>
            </a:extLst>
          </p:cNvPr>
          <p:cNvGrpSpPr/>
          <p:nvPr/>
        </p:nvGrpSpPr>
        <p:grpSpPr>
          <a:xfrm>
            <a:off x="6331349" y="951315"/>
            <a:ext cx="5022822" cy="4709933"/>
            <a:chOff x="1417068" y="1218873"/>
            <a:chExt cx="5546919" cy="5201382"/>
          </a:xfrm>
        </p:grpSpPr>
        <p:grpSp>
          <p:nvGrpSpPr>
            <p:cNvPr id="175" name="Ryhmä 36">
              <a:extLst>
                <a:ext uri="{FF2B5EF4-FFF2-40B4-BE49-F238E27FC236}">
                  <a16:creationId xmlns:a16="http://schemas.microsoft.com/office/drawing/2014/main" id="{3B68C7C9-2E37-446B-BF9A-2F7995F9B842}"/>
                </a:ext>
              </a:extLst>
            </p:cNvPr>
            <p:cNvGrpSpPr/>
            <p:nvPr/>
          </p:nvGrpSpPr>
          <p:grpSpPr>
            <a:xfrm>
              <a:off x="1417068" y="1567543"/>
              <a:ext cx="5546919" cy="4852712"/>
              <a:chOff x="12625896" y="-3886334"/>
              <a:chExt cx="5508624" cy="4811713"/>
            </a:xfrm>
          </p:grpSpPr>
          <p:sp>
            <p:nvSpPr>
              <p:cNvPr id="226" name="AutoShape 3">
                <a:extLst>
                  <a:ext uri="{FF2B5EF4-FFF2-40B4-BE49-F238E27FC236}">
                    <a16:creationId xmlns:a16="http://schemas.microsoft.com/office/drawing/2014/main" id="{542ADD0B-FC18-4089-B7A3-5899B5D871F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3165645" y="-3886334"/>
                <a:ext cx="4433887" cy="443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8B6EB63F-01FE-4DF2-BC3C-A41579E0B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1795" y="-3884746"/>
                <a:ext cx="2752725" cy="3327400"/>
              </a:xfrm>
              <a:custGeom>
                <a:avLst/>
                <a:gdLst>
                  <a:gd name="T0" fmla="*/ 0 w 7638"/>
                  <a:gd name="T1" fmla="*/ 0 h 9237"/>
                  <a:gd name="T2" fmla="*/ 5333 w 7638"/>
                  <a:gd name="T3" fmla="*/ 9237 h 9237"/>
                  <a:gd name="T4" fmla="*/ 0 w 7638"/>
                  <a:gd name="T5" fmla="*/ 6155 h 9237"/>
                  <a:gd name="T6" fmla="*/ 0 w 7638"/>
                  <a:gd name="T7" fmla="*/ 0 h 9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38" h="9237">
                    <a:moveTo>
                      <a:pt x="0" y="0"/>
                    </a:moveTo>
                    <a:cubicBezTo>
                      <a:pt x="4837" y="129"/>
                      <a:pt x="7638" y="5028"/>
                      <a:pt x="5333" y="9237"/>
                    </a:cubicBezTo>
                    <a:lnTo>
                      <a:pt x="0" y="6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BC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E75B907-7445-480E-8D1A-C81F1AE4A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0920" y="-1668596"/>
                <a:ext cx="3841750" cy="2593975"/>
              </a:xfrm>
              <a:custGeom>
                <a:avLst/>
                <a:gdLst>
                  <a:gd name="T0" fmla="*/ 10663 w 10663"/>
                  <a:gd name="T1" fmla="*/ 3082 h 7199"/>
                  <a:gd name="T2" fmla="*/ 0 w 10663"/>
                  <a:gd name="T3" fmla="*/ 3082 h 7199"/>
                  <a:gd name="T4" fmla="*/ 5334 w 10663"/>
                  <a:gd name="T5" fmla="*/ 0 h 7199"/>
                  <a:gd name="T6" fmla="*/ 10663 w 10663"/>
                  <a:gd name="T7" fmla="*/ 3082 h 7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3" h="7199">
                    <a:moveTo>
                      <a:pt x="10663" y="3082"/>
                    </a:moveTo>
                    <a:cubicBezTo>
                      <a:pt x="8128" y="7178"/>
                      <a:pt x="2410" y="7199"/>
                      <a:pt x="0" y="3082"/>
                    </a:cubicBezTo>
                    <a:lnTo>
                      <a:pt x="5334" y="0"/>
                    </a:lnTo>
                    <a:lnTo>
                      <a:pt x="10663" y="3082"/>
                    </a:lnTo>
                    <a:close/>
                  </a:path>
                </a:pathLst>
              </a:custGeom>
              <a:solidFill>
                <a:srgbClr val="8DD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1D1AB473-3D39-4AB9-ABD4-FEFCA5F48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5896" y="-3886334"/>
                <a:ext cx="2755901" cy="3328988"/>
              </a:xfrm>
              <a:custGeom>
                <a:avLst/>
                <a:gdLst>
                  <a:gd name="T0" fmla="*/ 2314 w 7648"/>
                  <a:gd name="T1" fmla="*/ 9241 h 9241"/>
                  <a:gd name="T2" fmla="*/ 7648 w 7648"/>
                  <a:gd name="T3" fmla="*/ 0 h 9241"/>
                  <a:gd name="T4" fmla="*/ 7648 w 7648"/>
                  <a:gd name="T5" fmla="*/ 6159 h 9241"/>
                  <a:gd name="T6" fmla="*/ 2314 w 7648"/>
                  <a:gd name="T7" fmla="*/ 9241 h 9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48" h="9241">
                    <a:moveTo>
                      <a:pt x="2314" y="9241"/>
                    </a:moveTo>
                    <a:cubicBezTo>
                      <a:pt x="0" y="4999"/>
                      <a:pt x="2854" y="100"/>
                      <a:pt x="7648" y="0"/>
                    </a:cubicBezTo>
                    <a:lnTo>
                      <a:pt x="7648" y="6159"/>
                    </a:lnTo>
                    <a:lnTo>
                      <a:pt x="2314" y="9241"/>
                    </a:lnTo>
                    <a:close/>
                  </a:path>
                </a:pathLst>
              </a:custGeom>
              <a:solidFill>
                <a:srgbClr val="3B8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Oval 6">
              <a:extLst>
                <a:ext uri="{FF2B5EF4-FFF2-40B4-BE49-F238E27FC236}">
                  <a16:creationId xmlns:a16="http://schemas.microsoft.com/office/drawing/2014/main" id="{F1622674-CB2C-4C0D-801B-48BE913E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252" y="1563503"/>
              <a:ext cx="4470400" cy="446881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Ellipsi 38">
              <a:extLst>
                <a:ext uri="{FF2B5EF4-FFF2-40B4-BE49-F238E27FC236}">
                  <a16:creationId xmlns:a16="http://schemas.microsoft.com/office/drawing/2014/main" id="{6F7DF2E2-8C37-4D09-B688-E2A72B125FF7}"/>
                </a:ext>
              </a:extLst>
            </p:cNvPr>
            <p:cNvSpPr/>
            <p:nvPr/>
          </p:nvSpPr>
          <p:spPr>
            <a:xfrm>
              <a:off x="1607054" y="1218873"/>
              <a:ext cx="5179074" cy="5179074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uora yhdysviiva 39">
              <a:extLst>
                <a:ext uri="{FF2B5EF4-FFF2-40B4-BE49-F238E27FC236}">
                  <a16:creationId xmlns:a16="http://schemas.microsoft.com/office/drawing/2014/main" id="{48472448-231C-49B9-A3BC-57132AB2B2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0553" y="2291664"/>
              <a:ext cx="1331353" cy="1430084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uora yhdysviiva 40">
              <a:extLst>
                <a:ext uri="{FF2B5EF4-FFF2-40B4-BE49-F238E27FC236}">
                  <a16:creationId xmlns:a16="http://schemas.microsoft.com/office/drawing/2014/main" id="{CB7819BB-E062-478E-9769-091418634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7949" y="3874086"/>
              <a:ext cx="758900" cy="1818822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uora yhdysviiva 41">
              <a:extLst>
                <a:ext uri="{FF2B5EF4-FFF2-40B4-BE49-F238E27FC236}">
                  <a16:creationId xmlns:a16="http://schemas.microsoft.com/office/drawing/2014/main" id="{CDBE78CB-85CA-4A77-90C5-CDD216383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36983" y="3855362"/>
              <a:ext cx="742305" cy="1793286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uora yhdysviiva 42">
              <a:extLst>
                <a:ext uri="{FF2B5EF4-FFF2-40B4-BE49-F238E27FC236}">
                  <a16:creationId xmlns:a16="http://schemas.microsoft.com/office/drawing/2014/main" id="{93666F58-30F4-46E8-9077-B294C89FC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6385" y="3547196"/>
              <a:ext cx="1883208" cy="238642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uora yhdysviiva 43">
              <a:extLst>
                <a:ext uri="{FF2B5EF4-FFF2-40B4-BE49-F238E27FC236}">
                  <a16:creationId xmlns:a16="http://schemas.microsoft.com/office/drawing/2014/main" id="{51FA67C7-4D9F-4F95-AC28-82AF4C2B9E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742" y="2267440"/>
              <a:ext cx="1214268" cy="1429069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kstiruutu 44">
              <a:extLst>
                <a:ext uri="{FF2B5EF4-FFF2-40B4-BE49-F238E27FC236}">
                  <a16:creationId xmlns:a16="http://schemas.microsoft.com/office/drawing/2014/main" id="{350DF7B5-EAA7-484A-B522-F354C3F0FDC6}"/>
                </a:ext>
              </a:extLst>
            </p:cNvPr>
            <p:cNvSpPr txBox="1"/>
            <p:nvPr/>
          </p:nvSpPr>
          <p:spPr>
            <a:xfrm>
              <a:off x="2482589" y="4664522"/>
              <a:ext cx="1282958" cy="64978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-2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Ethical business practices</a:t>
              </a:r>
            </a:p>
          </p:txBody>
        </p:sp>
        <p:sp>
          <p:nvSpPr>
            <p:cNvPr id="184" name="Tekstiruutu 45">
              <a:extLst>
                <a:ext uri="{FF2B5EF4-FFF2-40B4-BE49-F238E27FC236}">
                  <a16:creationId xmlns:a16="http://schemas.microsoft.com/office/drawing/2014/main" id="{FFB226FE-A6CD-443C-9467-B320BD95542A}"/>
                </a:ext>
              </a:extLst>
            </p:cNvPr>
            <p:cNvSpPr txBox="1"/>
            <p:nvPr/>
          </p:nvSpPr>
          <p:spPr>
            <a:xfrm>
              <a:off x="4078809" y="2032077"/>
              <a:ext cx="1355930" cy="50515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-2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Engaged workplace</a:t>
              </a:r>
            </a:p>
          </p:txBody>
        </p:sp>
        <p:sp>
          <p:nvSpPr>
            <p:cNvPr id="185" name="Freeform 9">
              <a:extLst>
                <a:ext uri="{FF2B5EF4-FFF2-40B4-BE49-F238E27FC236}">
                  <a16:creationId xmlns:a16="http://schemas.microsoft.com/office/drawing/2014/main" id="{C3C3F3E4-29EB-49F0-A6B4-2DAB7C8BFD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6391" y="1317625"/>
              <a:ext cx="4913313" cy="2176463"/>
            </a:xfrm>
            <a:custGeom>
              <a:avLst/>
              <a:gdLst>
                <a:gd name="T0" fmla="*/ 168 w 15783"/>
                <a:gd name="T1" fmla="*/ 6856 h 6994"/>
                <a:gd name="T2" fmla="*/ 158 w 15783"/>
                <a:gd name="T3" fmla="*/ 6790 h 6994"/>
                <a:gd name="T4" fmla="*/ 423 w 15783"/>
                <a:gd name="T5" fmla="*/ 6068 h 6994"/>
                <a:gd name="T6" fmla="*/ 521 w 15783"/>
                <a:gd name="T7" fmla="*/ 6186 h 6994"/>
                <a:gd name="T8" fmla="*/ 480 w 15783"/>
                <a:gd name="T9" fmla="*/ 5800 h 6994"/>
                <a:gd name="T10" fmla="*/ 278 w 15783"/>
                <a:gd name="T11" fmla="*/ 5818 h 6994"/>
                <a:gd name="T12" fmla="*/ 820 w 15783"/>
                <a:gd name="T13" fmla="*/ 5469 h 6994"/>
                <a:gd name="T14" fmla="*/ 1023 w 15783"/>
                <a:gd name="T15" fmla="*/ 4945 h 6994"/>
                <a:gd name="T16" fmla="*/ 673 w 15783"/>
                <a:gd name="T17" fmla="*/ 4570 h 6994"/>
                <a:gd name="T18" fmla="*/ 1160 w 15783"/>
                <a:gd name="T19" fmla="*/ 4668 h 6994"/>
                <a:gd name="T20" fmla="*/ 1109 w 15783"/>
                <a:gd name="T21" fmla="*/ 3866 h 6994"/>
                <a:gd name="T22" fmla="*/ 1759 w 15783"/>
                <a:gd name="T23" fmla="*/ 3533 h 6994"/>
                <a:gd name="T24" fmla="*/ 1311 w 15783"/>
                <a:gd name="T25" fmla="*/ 3564 h 6994"/>
                <a:gd name="T26" fmla="*/ 1887 w 15783"/>
                <a:gd name="T27" fmla="*/ 3487 h 6994"/>
                <a:gd name="T28" fmla="*/ 1877 w 15783"/>
                <a:gd name="T29" fmla="*/ 2739 h 6994"/>
                <a:gd name="T30" fmla="*/ 2739 w 15783"/>
                <a:gd name="T31" fmla="*/ 2535 h 6994"/>
                <a:gd name="T32" fmla="*/ 2909 w 15783"/>
                <a:gd name="T33" fmla="*/ 2200 h 6994"/>
                <a:gd name="T34" fmla="*/ 2784 w 15783"/>
                <a:gd name="T35" fmla="*/ 1914 h 6994"/>
                <a:gd name="T36" fmla="*/ 3133 w 15783"/>
                <a:gd name="T37" fmla="*/ 2138 h 6994"/>
                <a:gd name="T38" fmla="*/ 3288 w 15783"/>
                <a:gd name="T39" fmla="*/ 1723 h 6994"/>
                <a:gd name="T40" fmla="*/ 3295 w 15783"/>
                <a:gd name="T41" fmla="*/ 1989 h 6994"/>
                <a:gd name="T42" fmla="*/ 3514 w 15783"/>
                <a:gd name="T43" fmla="*/ 1378 h 6994"/>
                <a:gd name="T44" fmla="*/ 3492 w 15783"/>
                <a:gd name="T45" fmla="*/ 1428 h 6994"/>
                <a:gd name="T46" fmla="*/ 3685 w 15783"/>
                <a:gd name="T47" fmla="*/ 1244 h 6994"/>
                <a:gd name="T48" fmla="*/ 4489 w 15783"/>
                <a:gd name="T49" fmla="*/ 1301 h 6994"/>
                <a:gd name="T50" fmla="*/ 4886 w 15783"/>
                <a:gd name="T51" fmla="*/ 844 h 6994"/>
                <a:gd name="T52" fmla="*/ 4792 w 15783"/>
                <a:gd name="T53" fmla="*/ 793 h 6994"/>
                <a:gd name="T54" fmla="*/ 4853 w 15783"/>
                <a:gd name="T55" fmla="*/ 921 h 6994"/>
                <a:gd name="T56" fmla="*/ 5409 w 15783"/>
                <a:gd name="T57" fmla="*/ 902 h 6994"/>
                <a:gd name="T58" fmla="*/ 5956 w 15783"/>
                <a:gd name="T59" fmla="*/ 735 h 6994"/>
                <a:gd name="T60" fmla="*/ 6006 w 15783"/>
                <a:gd name="T61" fmla="*/ 666 h 6994"/>
                <a:gd name="T62" fmla="*/ 6542 w 15783"/>
                <a:gd name="T63" fmla="*/ 121 h 6994"/>
                <a:gd name="T64" fmla="*/ 7345 w 15783"/>
                <a:gd name="T65" fmla="*/ 338 h 6994"/>
                <a:gd name="T66" fmla="*/ 7272 w 15783"/>
                <a:gd name="T67" fmla="*/ 102 h 6994"/>
                <a:gd name="T68" fmla="*/ 7818 w 15783"/>
                <a:gd name="T69" fmla="*/ 30 h 6994"/>
                <a:gd name="T70" fmla="*/ 7867 w 15783"/>
                <a:gd name="T71" fmla="*/ 246 h 6994"/>
                <a:gd name="T72" fmla="*/ 8423 w 15783"/>
                <a:gd name="T73" fmla="*/ 18 h 6994"/>
                <a:gd name="T74" fmla="*/ 8830 w 15783"/>
                <a:gd name="T75" fmla="*/ 480 h 6994"/>
                <a:gd name="T76" fmla="*/ 9330 w 15783"/>
                <a:gd name="T77" fmla="*/ 624 h 6994"/>
                <a:gd name="T78" fmla="*/ 9268 w 15783"/>
                <a:gd name="T79" fmla="*/ 302 h 6994"/>
                <a:gd name="T80" fmla="*/ 9711 w 15783"/>
                <a:gd name="T81" fmla="*/ 574 h 6994"/>
                <a:gd name="T82" fmla="*/ 9744 w 15783"/>
                <a:gd name="T83" fmla="*/ 367 h 6994"/>
                <a:gd name="T84" fmla="*/ 9464 w 15783"/>
                <a:gd name="T85" fmla="*/ 640 h 6994"/>
                <a:gd name="T86" fmla="*/ 10562 w 15783"/>
                <a:gd name="T87" fmla="*/ 459 h 6994"/>
                <a:gd name="T88" fmla="*/ 11032 w 15783"/>
                <a:gd name="T89" fmla="*/ 646 h 6994"/>
                <a:gd name="T90" fmla="*/ 11647 w 15783"/>
                <a:gd name="T91" fmla="*/ 937 h 6994"/>
                <a:gd name="T92" fmla="*/ 12052 w 15783"/>
                <a:gd name="T93" fmla="*/ 1171 h 6994"/>
                <a:gd name="T94" fmla="*/ 12446 w 15783"/>
                <a:gd name="T95" fmla="*/ 1430 h 6994"/>
                <a:gd name="T96" fmla="*/ 13149 w 15783"/>
                <a:gd name="T97" fmla="*/ 1979 h 6994"/>
                <a:gd name="T98" fmla="*/ 12942 w 15783"/>
                <a:gd name="T99" fmla="*/ 2156 h 6994"/>
                <a:gd name="T100" fmla="*/ 12897 w 15783"/>
                <a:gd name="T101" fmla="*/ 2041 h 6994"/>
                <a:gd name="T102" fmla="*/ 13035 w 15783"/>
                <a:gd name="T103" fmla="*/ 2524 h 6994"/>
                <a:gd name="T104" fmla="*/ 14237 w 15783"/>
                <a:gd name="T105" fmla="*/ 3139 h 6994"/>
                <a:gd name="T106" fmla="*/ 14004 w 15783"/>
                <a:gd name="T107" fmla="*/ 3631 h 6994"/>
                <a:gd name="T108" fmla="*/ 14276 w 15783"/>
                <a:gd name="T109" fmla="*/ 3999 h 6994"/>
                <a:gd name="T110" fmla="*/ 14895 w 15783"/>
                <a:gd name="T111" fmla="*/ 4138 h 6994"/>
                <a:gd name="T112" fmla="*/ 15044 w 15783"/>
                <a:gd name="T113" fmla="*/ 5241 h 6994"/>
                <a:gd name="T114" fmla="*/ 15233 w 15783"/>
                <a:gd name="T115" fmla="*/ 4954 h 6994"/>
                <a:gd name="T116" fmla="*/ 15301 w 15783"/>
                <a:gd name="T117" fmla="*/ 5576 h 6994"/>
                <a:gd name="T118" fmla="*/ 15174 w 15783"/>
                <a:gd name="T119" fmla="*/ 6141 h 6994"/>
                <a:gd name="T120" fmla="*/ 15685 w 15783"/>
                <a:gd name="T121" fmla="*/ 6225 h 6994"/>
                <a:gd name="T122" fmla="*/ 15244 w 15783"/>
                <a:gd name="T123" fmla="*/ 6441 h 6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783" h="6994">
                  <a:moveTo>
                    <a:pt x="301" y="6915"/>
                  </a:moveTo>
                  <a:lnTo>
                    <a:pt x="306" y="6856"/>
                  </a:lnTo>
                  <a:cubicBezTo>
                    <a:pt x="331" y="6857"/>
                    <a:pt x="351" y="6854"/>
                    <a:pt x="368" y="6847"/>
                  </a:cubicBezTo>
                  <a:cubicBezTo>
                    <a:pt x="385" y="6839"/>
                    <a:pt x="401" y="6826"/>
                    <a:pt x="414" y="6806"/>
                  </a:cubicBezTo>
                  <a:cubicBezTo>
                    <a:pt x="427" y="6786"/>
                    <a:pt x="436" y="6763"/>
                    <a:pt x="441" y="6736"/>
                  </a:cubicBezTo>
                  <a:cubicBezTo>
                    <a:pt x="445" y="6712"/>
                    <a:pt x="445" y="6690"/>
                    <a:pt x="442" y="6671"/>
                  </a:cubicBezTo>
                  <a:cubicBezTo>
                    <a:pt x="438" y="6651"/>
                    <a:pt x="430" y="6636"/>
                    <a:pt x="420" y="6625"/>
                  </a:cubicBezTo>
                  <a:cubicBezTo>
                    <a:pt x="409" y="6614"/>
                    <a:pt x="396" y="6607"/>
                    <a:pt x="381" y="6604"/>
                  </a:cubicBezTo>
                  <a:cubicBezTo>
                    <a:pt x="367" y="6602"/>
                    <a:pt x="353" y="6604"/>
                    <a:pt x="340" y="6610"/>
                  </a:cubicBezTo>
                  <a:cubicBezTo>
                    <a:pt x="328" y="6617"/>
                    <a:pt x="316" y="6629"/>
                    <a:pt x="305" y="6648"/>
                  </a:cubicBezTo>
                  <a:cubicBezTo>
                    <a:pt x="298" y="6659"/>
                    <a:pt x="285" y="6686"/>
                    <a:pt x="267" y="6728"/>
                  </a:cubicBezTo>
                  <a:cubicBezTo>
                    <a:pt x="249" y="6769"/>
                    <a:pt x="233" y="6798"/>
                    <a:pt x="221" y="6814"/>
                  </a:cubicBezTo>
                  <a:cubicBezTo>
                    <a:pt x="205" y="6834"/>
                    <a:pt x="187" y="6848"/>
                    <a:pt x="168" y="6856"/>
                  </a:cubicBezTo>
                  <a:cubicBezTo>
                    <a:pt x="149" y="6864"/>
                    <a:pt x="128" y="6866"/>
                    <a:pt x="106" y="6862"/>
                  </a:cubicBezTo>
                  <a:cubicBezTo>
                    <a:pt x="82" y="6858"/>
                    <a:pt x="61" y="6847"/>
                    <a:pt x="43" y="6830"/>
                  </a:cubicBezTo>
                  <a:cubicBezTo>
                    <a:pt x="25" y="6812"/>
                    <a:pt x="12" y="6790"/>
                    <a:pt x="6" y="6762"/>
                  </a:cubicBezTo>
                  <a:cubicBezTo>
                    <a:pt x="0" y="6734"/>
                    <a:pt x="0" y="6704"/>
                    <a:pt x="6" y="6672"/>
                  </a:cubicBezTo>
                  <a:cubicBezTo>
                    <a:pt x="12" y="6637"/>
                    <a:pt x="23" y="6607"/>
                    <a:pt x="39" y="6583"/>
                  </a:cubicBezTo>
                  <a:cubicBezTo>
                    <a:pt x="55" y="6558"/>
                    <a:pt x="75" y="6540"/>
                    <a:pt x="100" y="6530"/>
                  </a:cubicBezTo>
                  <a:cubicBezTo>
                    <a:pt x="124" y="6520"/>
                    <a:pt x="151" y="6516"/>
                    <a:pt x="179" y="6520"/>
                  </a:cubicBezTo>
                  <a:lnTo>
                    <a:pt x="172" y="6581"/>
                  </a:lnTo>
                  <a:cubicBezTo>
                    <a:pt x="142" y="6579"/>
                    <a:pt x="118" y="6586"/>
                    <a:pt x="99" y="6602"/>
                  </a:cubicBezTo>
                  <a:cubicBezTo>
                    <a:pt x="80" y="6617"/>
                    <a:pt x="68" y="6644"/>
                    <a:pt x="61" y="6680"/>
                  </a:cubicBezTo>
                  <a:cubicBezTo>
                    <a:pt x="55" y="6718"/>
                    <a:pt x="57" y="6747"/>
                    <a:pt x="67" y="6766"/>
                  </a:cubicBezTo>
                  <a:cubicBezTo>
                    <a:pt x="78" y="6786"/>
                    <a:pt x="93" y="6798"/>
                    <a:pt x="113" y="6801"/>
                  </a:cubicBezTo>
                  <a:cubicBezTo>
                    <a:pt x="130" y="6804"/>
                    <a:pt x="145" y="6801"/>
                    <a:pt x="158" y="6790"/>
                  </a:cubicBezTo>
                  <a:cubicBezTo>
                    <a:pt x="171" y="6780"/>
                    <a:pt x="188" y="6751"/>
                    <a:pt x="209" y="6702"/>
                  </a:cubicBezTo>
                  <a:cubicBezTo>
                    <a:pt x="229" y="6653"/>
                    <a:pt x="246" y="6620"/>
                    <a:pt x="258" y="6603"/>
                  </a:cubicBezTo>
                  <a:cubicBezTo>
                    <a:pt x="275" y="6578"/>
                    <a:pt x="295" y="6560"/>
                    <a:pt x="316" y="6551"/>
                  </a:cubicBezTo>
                  <a:cubicBezTo>
                    <a:pt x="338" y="6541"/>
                    <a:pt x="362" y="6539"/>
                    <a:pt x="387" y="6543"/>
                  </a:cubicBezTo>
                  <a:cubicBezTo>
                    <a:pt x="412" y="6548"/>
                    <a:pt x="434" y="6559"/>
                    <a:pt x="454" y="6577"/>
                  </a:cubicBezTo>
                  <a:cubicBezTo>
                    <a:pt x="474" y="6596"/>
                    <a:pt x="487" y="6620"/>
                    <a:pt x="495" y="6649"/>
                  </a:cubicBezTo>
                  <a:cubicBezTo>
                    <a:pt x="502" y="6678"/>
                    <a:pt x="503" y="6709"/>
                    <a:pt x="497" y="6743"/>
                  </a:cubicBezTo>
                  <a:cubicBezTo>
                    <a:pt x="489" y="6786"/>
                    <a:pt x="477" y="6820"/>
                    <a:pt x="459" y="6847"/>
                  </a:cubicBezTo>
                  <a:cubicBezTo>
                    <a:pt x="441" y="6873"/>
                    <a:pt x="419" y="6893"/>
                    <a:pt x="391" y="6905"/>
                  </a:cubicBezTo>
                  <a:cubicBezTo>
                    <a:pt x="363" y="6917"/>
                    <a:pt x="333" y="6920"/>
                    <a:pt x="301" y="6915"/>
                  </a:cubicBezTo>
                  <a:close/>
                  <a:moveTo>
                    <a:pt x="139" y="6068"/>
                  </a:moveTo>
                  <a:lnTo>
                    <a:pt x="153" y="6006"/>
                  </a:lnTo>
                  <a:lnTo>
                    <a:pt x="423" y="6068"/>
                  </a:lnTo>
                  <a:cubicBezTo>
                    <a:pt x="470" y="6079"/>
                    <a:pt x="506" y="6093"/>
                    <a:pt x="531" y="6110"/>
                  </a:cubicBezTo>
                  <a:cubicBezTo>
                    <a:pt x="556" y="6127"/>
                    <a:pt x="575" y="6151"/>
                    <a:pt x="585" y="6183"/>
                  </a:cubicBezTo>
                  <a:cubicBezTo>
                    <a:pt x="596" y="6215"/>
                    <a:pt x="597" y="6253"/>
                    <a:pt x="586" y="6298"/>
                  </a:cubicBezTo>
                  <a:cubicBezTo>
                    <a:pt x="576" y="6342"/>
                    <a:pt x="560" y="6376"/>
                    <a:pt x="539" y="6400"/>
                  </a:cubicBezTo>
                  <a:cubicBezTo>
                    <a:pt x="517" y="6424"/>
                    <a:pt x="491" y="6439"/>
                    <a:pt x="460" y="6444"/>
                  </a:cubicBezTo>
                  <a:cubicBezTo>
                    <a:pt x="428" y="6450"/>
                    <a:pt x="388" y="6447"/>
                    <a:pt x="338" y="6435"/>
                  </a:cubicBezTo>
                  <a:lnTo>
                    <a:pt x="68" y="6373"/>
                  </a:lnTo>
                  <a:lnTo>
                    <a:pt x="83" y="6311"/>
                  </a:lnTo>
                  <a:lnTo>
                    <a:pt x="352" y="6373"/>
                  </a:lnTo>
                  <a:cubicBezTo>
                    <a:pt x="393" y="6382"/>
                    <a:pt x="424" y="6386"/>
                    <a:pt x="445" y="6382"/>
                  </a:cubicBezTo>
                  <a:cubicBezTo>
                    <a:pt x="466" y="6379"/>
                    <a:pt x="484" y="6370"/>
                    <a:pt x="498" y="6354"/>
                  </a:cubicBezTo>
                  <a:cubicBezTo>
                    <a:pt x="513" y="6338"/>
                    <a:pt x="523" y="6317"/>
                    <a:pt x="530" y="6290"/>
                  </a:cubicBezTo>
                  <a:cubicBezTo>
                    <a:pt x="540" y="6245"/>
                    <a:pt x="537" y="6210"/>
                    <a:pt x="521" y="6186"/>
                  </a:cubicBezTo>
                  <a:cubicBezTo>
                    <a:pt x="505" y="6162"/>
                    <a:pt x="467" y="6144"/>
                    <a:pt x="409" y="6130"/>
                  </a:cubicBezTo>
                  <a:lnTo>
                    <a:pt x="139" y="6068"/>
                  </a:lnTo>
                  <a:close/>
                  <a:moveTo>
                    <a:pt x="496" y="5990"/>
                  </a:moveTo>
                  <a:lnTo>
                    <a:pt x="507" y="5931"/>
                  </a:lnTo>
                  <a:cubicBezTo>
                    <a:pt x="531" y="5935"/>
                    <a:pt x="552" y="5934"/>
                    <a:pt x="569" y="5928"/>
                  </a:cubicBezTo>
                  <a:cubicBezTo>
                    <a:pt x="587" y="5922"/>
                    <a:pt x="604" y="5910"/>
                    <a:pt x="619" y="5892"/>
                  </a:cubicBezTo>
                  <a:cubicBezTo>
                    <a:pt x="634" y="5873"/>
                    <a:pt x="645" y="5851"/>
                    <a:pt x="653" y="5825"/>
                  </a:cubicBezTo>
                  <a:cubicBezTo>
                    <a:pt x="659" y="5802"/>
                    <a:pt x="662" y="5780"/>
                    <a:pt x="660" y="5760"/>
                  </a:cubicBezTo>
                  <a:cubicBezTo>
                    <a:pt x="658" y="5740"/>
                    <a:pt x="652" y="5724"/>
                    <a:pt x="642" y="5712"/>
                  </a:cubicBezTo>
                  <a:cubicBezTo>
                    <a:pt x="633" y="5700"/>
                    <a:pt x="621" y="5692"/>
                    <a:pt x="606" y="5688"/>
                  </a:cubicBezTo>
                  <a:cubicBezTo>
                    <a:pt x="592" y="5684"/>
                    <a:pt x="578" y="5685"/>
                    <a:pt x="565" y="5690"/>
                  </a:cubicBezTo>
                  <a:cubicBezTo>
                    <a:pt x="552" y="5695"/>
                    <a:pt x="539" y="5707"/>
                    <a:pt x="526" y="5724"/>
                  </a:cubicBezTo>
                  <a:cubicBezTo>
                    <a:pt x="518" y="5735"/>
                    <a:pt x="502" y="5760"/>
                    <a:pt x="480" y="5800"/>
                  </a:cubicBezTo>
                  <a:cubicBezTo>
                    <a:pt x="458" y="5839"/>
                    <a:pt x="440" y="5866"/>
                    <a:pt x="426" y="5881"/>
                  </a:cubicBezTo>
                  <a:cubicBezTo>
                    <a:pt x="408" y="5899"/>
                    <a:pt x="389" y="5912"/>
                    <a:pt x="369" y="5917"/>
                  </a:cubicBezTo>
                  <a:cubicBezTo>
                    <a:pt x="349" y="5923"/>
                    <a:pt x="328" y="5923"/>
                    <a:pt x="307" y="5917"/>
                  </a:cubicBezTo>
                  <a:cubicBezTo>
                    <a:pt x="284" y="5911"/>
                    <a:pt x="264" y="5898"/>
                    <a:pt x="247" y="5879"/>
                  </a:cubicBezTo>
                  <a:cubicBezTo>
                    <a:pt x="231" y="5860"/>
                    <a:pt x="221" y="5836"/>
                    <a:pt x="217" y="5808"/>
                  </a:cubicBezTo>
                  <a:cubicBezTo>
                    <a:pt x="214" y="5780"/>
                    <a:pt x="217" y="5750"/>
                    <a:pt x="226" y="5719"/>
                  </a:cubicBezTo>
                  <a:cubicBezTo>
                    <a:pt x="235" y="5685"/>
                    <a:pt x="249" y="5656"/>
                    <a:pt x="268" y="5633"/>
                  </a:cubicBezTo>
                  <a:cubicBezTo>
                    <a:pt x="286" y="5610"/>
                    <a:pt x="308" y="5594"/>
                    <a:pt x="334" y="5586"/>
                  </a:cubicBezTo>
                  <a:cubicBezTo>
                    <a:pt x="359" y="5578"/>
                    <a:pt x="385" y="5578"/>
                    <a:pt x="413" y="5584"/>
                  </a:cubicBezTo>
                  <a:lnTo>
                    <a:pt x="401" y="5644"/>
                  </a:lnTo>
                  <a:cubicBezTo>
                    <a:pt x="371" y="5639"/>
                    <a:pt x="346" y="5644"/>
                    <a:pt x="326" y="5658"/>
                  </a:cubicBezTo>
                  <a:cubicBezTo>
                    <a:pt x="306" y="5671"/>
                    <a:pt x="290" y="5696"/>
                    <a:pt x="280" y="5732"/>
                  </a:cubicBezTo>
                  <a:cubicBezTo>
                    <a:pt x="270" y="5769"/>
                    <a:pt x="269" y="5798"/>
                    <a:pt x="278" y="5818"/>
                  </a:cubicBezTo>
                  <a:cubicBezTo>
                    <a:pt x="287" y="5839"/>
                    <a:pt x="301" y="5852"/>
                    <a:pt x="320" y="5858"/>
                  </a:cubicBezTo>
                  <a:cubicBezTo>
                    <a:pt x="336" y="5862"/>
                    <a:pt x="352" y="5860"/>
                    <a:pt x="366" y="5851"/>
                  </a:cubicBezTo>
                  <a:cubicBezTo>
                    <a:pt x="380" y="5842"/>
                    <a:pt x="399" y="5815"/>
                    <a:pt x="425" y="5768"/>
                  </a:cubicBezTo>
                  <a:cubicBezTo>
                    <a:pt x="450" y="5722"/>
                    <a:pt x="470" y="5691"/>
                    <a:pt x="483" y="5675"/>
                  </a:cubicBezTo>
                  <a:cubicBezTo>
                    <a:pt x="503" y="5651"/>
                    <a:pt x="524" y="5636"/>
                    <a:pt x="547" y="5628"/>
                  </a:cubicBezTo>
                  <a:cubicBezTo>
                    <a:pt x="569" y="5621"/>
                    <a:pt x="593" y="5621"/>
                    <a:pt x="618" y="5628"/>
                  </a:cubicBezTo>
                  <a:cubicBezTo>
                    <a:pt x="642" y="5635"/>
                    <a:pt x="663" y="5648"/>
                    <a:pt x="681" y="5669"/>
                  </a:cubicBezTo>
                  <a:cubicBezTo>
                    <a:pt x="699" y="5689"/>
                    <a:pt x="710" y="5714"/>
                    <a:pt x="715" y="5743"/>
                  </a:cubicBezTo>
                  <a:cubicBezTo>
                    <a:pt x="719" y="5773"/>
                    <a:pt x="717" y="5804"/>
                    <a:pt x="707" y="5837"/>
                  </a:cubicBezTo>
                  <a:cubicBezTo>
                    <a:pt x="696" y="5879"/>
                    <a:pt x="680" y="5912"/>
                    <a:pt x="660" y="5937"/>
                  </a:cubicBezTo>
                  <a:cubicBezTo>
                    <a:pt x="639" y="5962"/>
                    <a:pt x="615" y="5979"/>
                    <a:pt x="586" y="5988"/>
                  </a:cubicBezTo>
                  <a:cubicBezTo>
                    <a:pt x="557" y="5997"/>
                    <a:pt x="527" y="5998"/>
                    <a:pt x="496" y="5990"/>
                  </a:cubicBezTo>
                  <a:close/>
                  <a:moveTo>
                    <a:pt x="820" y="5469"/>
                  </a:moveTo>
                  <a:lnTo>
                    <a:pt x="418" y="5333"/>
                  </a:lnTo>
                  <a:lnTo>
                    <a:pt x="368" y="5483"/>
                  </a:lnTo>
                  <a:lnTo>
                    <a:pt x="314" y="5465"/>
                  </a:lnTo>
                  <a:lnTo>
                    <a:pt x="436" y="5105"/>
                  </a:lnTo>
                  <a:lnTo>
                    <a:pt x="489" y="5123"/>
                  </a:lnTo>
                  <a:lnTo>
                    <a:pt x="439" y="5273"/>
                  </a:lnTo>
                  <a:lnTo>
                    <a:pt x="840" y="5408"/>
                  </a:lnTo>
                  <a:lnTo>
                    <a:pt x="820" y="5469"/>
                  </a:lnTo>
                  <a:close/>
                  <a:moveTo>
                    <a:pt x="885" y="5296"/>
                  </a:moveTo>
                  <a:lnTo>
                    <a:pt x="506" y="4948"/>
                  </a:lnTo>
                  <a:lnTo>
                    <a:pt x="532" y="4883"/>
                  </a:lnTo>
                  <a:lnTo>
                    <a:pt x="1050" y="4878"/>
                  </a:lnTo>
                  <a:lnTo>
                    <a:pt x="1023" y="4945"/>
                  </a:lnTo>
                  <a:lnTo>
                    <a:pt x="868" y="4943"/>
                  </a:lnTo>
                  <a:lnTo>
                    <a:pt x="793" y="5131"/>
                  </a:lnTo>
                  <a:lnTo>
                    <a:pt x="910" y="5233"/>
                  </a:lnTo>
                  <a:lnTo>
                    <a:pt x="885" y="5296"/>
                  </a:lnTo>
                  <a:close/>
                  <a:moveTo>
                    <a:pt x="752" y="5095"/>
                  </a:moveTo>
                  <a:lnTo>
                    <a:pt x="812" y="4943"/>
                  </a:lnTo>
                  <a:lnTo>
                    <a:pt x="670" y="4940"/>
                  </a:lnTo>
                  <a:cubicBezTo>
                    <a:pt x="627" y="4940"/>
                    <a:pt x="592" y="4938"/>
                    <a:pt x="564" y="4936"/>
                  </a:cubicBezTo>
                  <a:cubicBezTo>
                    <a:pt x="591" y="4953"/>
                    <a:pt x="616" y="4973"/>
                    <a:pt x="641" y="4994"/>
                  </a:cubicBezTo>
                  <a:lnTo>
                    <a:pt x="752" y="5095"/>
                  </a:lnTo>
                  <a:close/>
                  <a:moveTo>
                    <a:pt x="1084" y="4826"/>
                  </a:moveTo>
                  <a:lnTo>
                    <a:pt x="647" y="4628"/>
                  </a:lnTo>
                  <a:lnTo>
                    <a:pt x="673" y="4570"/>
                  </a:lnTo>
                  <a:lnTo>
                    <a:pt x="1110" y="4768"/>
                  </a:lnTo>
                  <a:lnTo>
                    <a:pt x="1084" y="4826"/>
                  </a:lnTo>
                  <a:close/>
                  <a:moveTo>
                    <a:pt x="1160" y="4668"/>
                  </a:moveTo>
                  <a:lnTo>
                    <a:pt x="732" y="4450"/>
                  </a:lnTo>
                  <a:lnTo>
                    <a:pt x="762" y="4392"/>
                  </a:lnTo>
                  <a:lnTo>
                    <a:pt x="1212" y="4339"/>
                  </a:lnTo>
                  <a:lnTo>
                    <a:pt x="877" y="4167"/>
                  </a:lnTo>
                  <a:lnTo>
                    <a:pt x="905" y="4113"/>
                  </a:lnTo>
                  <a:lnTo>
                    <a:pt x="1332" y="4332"/>
                  </a:lnTo>
                  <a:lnTo>
                    <a:pt x="1302" y="4390"/>
                  </a:lnTo>
                  <a:lnTo>
                    <a:pt x="852" y="4442"/>
                  </a:lnTo>
                  <a:lnTo>
                    <a:pt x="1187" y="4614"/>
                  </a:lnTo>
                  <a:lnTo>
                    <a:pt x="1160" y="4668"/>
                  </a:lnTo>
                  <a:close/>
                  <a:moveTo>
                    <a:pt x="1354" y="4282"/>
                  </a:moveTo>
                  <a:lnTo>
                    <a:pt x="1050" y="3867"/>
                  </a:lnTo>
                  <a:lnTo>
                    <a:pt x="1087" y="3809"/>
                  </a:lnTo>
                  <a:lnTo>
                    <a:pt x="1597" y="3903"/>
                  </a:lnTo>
                  <a:lnTo>
                    <a:pt x="1558" y="3964"/>
                  </a:lnTo>
                  <a:lnTo>
                    <a:pt x="1405" y="3932"/>
                  </a:lnTo>
                  <a:lnTo>
                    <a:pt x="1296" y="4103"/>
                  </a:lnTo>
                  <a:lnTo>
                    <a:pt x="1390" y="4225"/>
                  </a:lnTo>
                  <a:lnTo>
                    <a:pt x="1354" y="4282"/>
                  </a:lnTo>
                  <a:close/>
                  <a:moveTo>
                    <a:pt x="1263" y="4059"/>
                  </a:moveTo>
                  <a:lnTo>
                    <a:pt x="1351" y="3921"/>
                  </a:lnTo>
                  <a:lnTo>
                    <a:pt x="1212" y="3892"/>
                  </a:lnTo>
                  <a:cubicBezTo>
                    <a:pt x="1170" y="3882"/>
                    <a:pt x="1136" y="3874"/>
                    <a:pt x="1109" y="3866"/>
                  </a:cubicBezTo>
                  <a:cubicBezTo>
                    <a:pt x="1132" y="3889"/>
                    <a:pt x="1153" y="3913"/>
                    <a:pt x="1173" y="3939"/>
                  </a:cubicBezTo>
                  <a:lnTo>
                    <a:pt x="1263" y="4059"/>
                  </a:lnTo>
                  <a:close/>
                  <a:moveTo>
                    <a:pt x="1619" y="3861"/>
                  </a:moveTo>
                  <a:lnTo>
                    <a:pt x="1228" y="3583"/>
                  </a:lnTo>
                  <a:lnTo>
                    <a:pt x="1333" y="3436"/>
                  </a:lnTo>
                  <a:cubicBezTo>
                    <a:pt x="1354" y="3406"/>
                    <a:pt x="1375" y="3385"/>
                    <a:pt x="1396" y="3373"/>
                  </a:cubicBezTo>
                  <a:cubicBezTo>
                    <a:pt x="1416" y="3360"/>
                    <a:pt x="1439" y="3355"/>
                    <a:pt x="1462" y="3357"/>
                  </a:cubicBezTo>
                  <a:cubicBezTo>
                    <a:pt x="1486" y="3358"/>
                    <a:pt x="1507" y="3365"/>
                    <a:pt x="1525" y="3378"/>
                  </a:cubicBezTo>
                  <a:cubicBezTo>
                    <a:pt x="1542" y="3390"/>
                    <a:pt x="1554" y="3405"/>
                    <a:pt x="1562" y="3425"/>
                  </a:cubicBezTo>
                  <a:cubicBezTo>
                    <a:pt x="1571" y="3444"/>
                    <a:pt x="1573" y="3467"/>
                    <a:pt x="1569" y="3491"/>
                  </a:cubicBezTo>
                  <a:cubicBezTo>
                    <a:pt x="1593" y="3473"/>
                    <a:pt x="1618" y="3463"/>
                    <a:pt x="1643" y="3462"/>
                  </a:cubicBezTo>
                  <a:cubicBezTo>
                    <a:pt x="1669" y="3461"/>
                    <a:pt x="1693" y="3469"/>
                    <a:pt x="1716" y="3485"/>
                  </a:cubicBezTo>
                  <a:cubicBezTo>
                    <a:pt x="1734" y="3498"/>
                    <a:pt x="1749" y="3514"/>
                    <a:pt x="1759" y="3533"/>
                  </a:cubicBezTo>
                  <a:cubicBezTo>
                    <a:pt x="1769" y="3552"/>
                    <a:pt x="1774" y="3570"/>
                    <a:pt x="1775" y="3588"/>
                  </a:cubicBezTo>
                  <a:cubicBezTo>
                    <a:pt x="1775" y="3605"/>
                    <a:pt x="1772" y="3624"/>
                    <a:pt x="1764" y="3644"/>
                  </a:cubicBezTo>
                  <a:cubicBezTo>
                    <a:pt x="1756" y="3665"/>
                    <a:pt x="1743" y="3687"/>
                    <a:pt x="1725" y="3712"/>
                  </a:cubicBezTo>
                  <a:lnTo>
                    <a:pt x="1619" y="3861"/>
                  </a:lnTo>
                  <a:close/>
                  <a:moveTo>
                    <a:pt x="1430" y="3648"/>
                  </a:moveTo>
                  <a:lnTo>
                    <a:pt x="1490" y="3564"/>
                  </a:lnTo>
                  <a:cubicBezTo>
                    <a:pt x="1506" y="3541"/>
                    <a:pt x="1516" y="3523"/>
                    <a:pt x="1520" y="3511"/>
                  </a:cubicBezTo>
                  <a:cubicBezTo>
                    <a:pt x="1526" y="3495"/>
                    <a:pt x="1526" y="3480"/>
                    <a:pt x="1522" y="3467"/>
                  </a:cubicBezTo>
                  <a:cubicBezTo>
                    <a:pt x="1517" y="3454"/>
                    <a:pt x="1508" y="3443"/>
                    <a:pt x="1495" y="3433"/>
                  </a:cubicBezTo>
                  <a:cubicBezTo>
                    <a:pt x="1482" y="3424"/>
                    <a:pt x="1468" y="3419"/>
                    <a:pt x="1454" y="3418"/>
                  </a:cubicBezTo>
                  <a:cubicBezTo>
                    <a:pt x="1439" y="3417"/>
                    <a:pt x="1426" y="3421"/>
                    <a:pt x="1414" y="3430"/>
                  </a:cubicBezTo>
                  <a:cubicBezTo>
                    <a:pt x="1403" y="3439"/>
                    <a:pt x="1387" y="3458"/>
                    <a:pt x="1367" y="3486"/>
                  </a:cubicBezTo>
                  <a:lnTo>
                    <a:pt x="1311" y="3564"/>
                  </a:lnTo>
                  <a:lnTo>
                    <a:pt x="1430" y="3648"/>
                  </a:lnTo>
                  <a:close/>
                  <a:moveTo>
                    <a:pt x="1610" y="3777"/>
                  </a:moveTo>
                  <a:lnTo>
                    <a:pt x="1680" y="3679"/>
                  </a:lnTo>
                  <a:cubicBezTo>
                    <a:pt x="1692" y="3663"/>
                    <a:pt x="1699" y="3650"/>
                    <a:pt x="1703" y="3643"/>
                  </a:cubicBezTo>
                  <a:cubicBezTo>
                    <a:pt x="1709" y="3629"/>
                    <a:pt x="1713" y="3617"/>
                    <a:pt x="1713" y="3605"/>
                  </a:cubicBezTo>
                  <a:cubicBezTo>
                    <a:pt x="1714" y="3594"/>
                    <a:pt x="1711" y="3582"/>
                    <a:pt x="1706" y="3570"/>
                  </a:cubicBezTo>
                  <a:cubicBezTo>
                    <a:pt x="1700" y="3558"/>
                    <a:pt x="1691" y="3548"/>
                    <a:pt x="1678" y="3539"/>
                  </a:cubicBezTo>
                  <a:cubicBezTo>
                    <a:pt x="1663" y="3528"/>
                    <a:pt x="1648" y="3523"/>
                    <a:pt x="1632" y="3523"/>
                  </a:cubicBezTo>
                  <a:cubicBezTo>
                    <a:pt x="1616" y="3523"/>
                    <a:pt x="1601" y="3528"/>
                    <a:pt x="1587" y="3538"/>
                  </a:cubicBezTo>
                  <a:cubicBezTo>
                    <a:pt x="1573" y="3548"/>
                    <a:pt x="1557" y="3565"/>
                    <a:pt x="1540" y="3590"/>
                  </a:cubicBezTo>
                  <a:lnTo>
                    <a:pt x="1475" y="3681"/>
                  </a:lnTo>
                  <a:lnTo>
                    <a:pt x="1610" y="3777"/>
                  </a:lnTo>
                  <a:close/>
                  <a:moveTo>
                    <a:pt x="1887" y="3487"/>
                  </a:moveTo>
                  <a:lnTo>
                    <a:pt x="1509" y="3190"/>
                  </a:lnTo>
                  <a:lnTo>
                    <a:pt x="1549" y="3140"/>
                  </a:lnTo>
                  <a:lnTo>
                    <a:pt x="1926" y="3436"/>
                  </a:lnTo>
                  <a:lnTo>
                    <a:pt x="1887" y="3487"/>
                  </a:lnTo>
                  <a:close/>
                  <a:moveTo>
                    <a:pt x="1994" y="3351"/>
                  </a:moveTo>
                  <a:lnTo>
                    <a:pt x="1616" y="3054"/>
                  </a:lnTo>
                  <a:lnTo>
                    <a:pt x="1655" y="3004"/>
                  </a:lnTo>
                  <a:lnTo>
                    <a:pt x="1989" y="3266"/>
                  </a:lnTo>
                  <a:lnTo>
                    <a:pt x="2134" y="3080"/>
                  </a:lnTo>
                  <a:lnTo>
                    <a:pt x="2179" y="3115"/>
                  </a:lnTo>
                  <a:lnTo>
                    <a:pt x="1994" y="3351"/>
                  </a:lnTo>
                  <a:close/>
                  <a:moveTo>
                    <a:pt x="2240" y="3053"/>
                  </a:moveTo>
                  <a:lnTo>
                    <a:pt x="1877" y="2739"/>
                  </a:lnTo>
                  <a:lnTo>
                    <a:pt x="1919" y="2691"/>
                  </a:lnTo>
                  <a:lnTo>
                    <a:pt x="2282" y="3005"/>
                  </a:lnTo>
                  <a:lnTo>
                    <a:pt x="2240" y="3053"/>
                  </a:lnTo>
                  <a:close/>
                  <a:moveTo>
                    <a:pt x="2440" y="2834"/>
                  </a:moveTo>
                  <a:lnTo>
                    <a:pt x="2134" y="2541"/>
                  </a:lnTo>
                  <a:lnTo>
                    <a:pt x="2025" y="2656"/>
                  </a:lnTo>
                  <a:lnTo>
                    <a:pt x="1984" y="2617"/>
                  </a:lnTo>
                  <a:lnTo>
                    <a:pt x="2246" y="2342"/>
                  </a:lnTo>
                  <a:lnTo>
                    <a:pt x="2287" y="2381"/>
                  </a:lnTo>
                  <a:lnTo>
                    <a:pt x="2178" y="2495"/>
                  </a:lnTo>
                  <a:lnTo>
                    <a:pt x="2484" y="2788"/>
                  </a:lnTo>
                  <a:lnTo>
                    <a:pt x="2440" y="2834"/>
                  </a:lnTo>
                  <a:close/>
                  <a:moveTo>
                    <a:pt x="2739" y="2535"/>
                  </a:moveTo>
                  <a:lnTo>
                    <a:pt x="2599" y="2388"/>
                  </a:lnTo>
                  <a:lnTo>
                    <a:pt x="2274" y="2315"/>
                  </a:lnTo>
                  <a:lnTo>
                    <a:pt x="2330" y="2263"/>
                  </a:lnTo>
                  <a:lnTo>
                    <a:pt x="2499" y="2302"/>
                  </a:lnTo>
                  <a:cubicBezTo>
                    <a:pt x="2530" y="2310"/>
                    <a:pt x="2560" y="2318"/>
                    <a:pt x="2590" y="2327"/>
                  </a:cubicBezTo>
                  <a:cubicBezTo>
                    <a:pt x="2583" y="2299"/>
                    <a:pt x="2576" y="2266"/>
                    <a:pt x="2570" y="2229"/>
                  </a:cubicBezTo>
                  <a:lnTo>
                    <a:pt x="2539" y="2063"/>
                  </a:lnTo>
                  <a:lnTo>
                    <a:pt x="2593" y="2011"/>
                  </a:lnTo>
                  <a:lnTo>
                    <a:pt x="2645" y="2344"/>
                  </a:lnTo>
                  <a:lnTo>
                    <a:pt x="2786" y="2491"/>
                  </a:lnTo>
                  <a:lnTo>
                    <a:pt x="2739" y="2535"/>
                  </a:lnTo>
                  <a:close/>
                  <a:moveTo>
                    <a:pt x="2870" y="2245"/>
                  </a:moveTo>
                  <a:lnTo>
                    <a:pt x="2909" y="2200"/>
                  </a:lnTo>
                  <a:cubicBezTo>
                    <a:pt x="2936" y="2221"/>
                    <a:pt x="2960" y="2232"/>
                    <a:pt x="2982" y="2232"/>
                  </a:cubicBezTo>
                  <a:cubicBezTo>
                    <a:pt x="3004" y="2233"/>
                    <a:pt x="3024" y="2225"/>
                    <a:pt x="3042" y="2210"/>
                  </a:cubicBezTo>
                  <a:cubicBezTo>
                    <a:pt x="3063" y="2192"/>
                    <a:pt x="3074" y="2169"/>
                    <a:pt x="3076" y="2142"/>
                  </a:cubicBezTo>
                  <a:cubicBezTo>
                    <a:pt x="3078" y="2115"/>
                    <a:pt x="3070" y="2091"/>
                    <a:pt x="3051" y="2070"/>
                  </a:cubicBezTo>
                  <a:cubicBezTo>
                    <a:pt x="3033" y="2049"/>
                    <a:pt x="3012" y="2038"/>
                    <a:pt x="2987" y="2036"/>
                  </a:cubicBezTo>
                  <a:cubicBezTo>
                    <a:pt x="2962" y="2035"/>
                    <a:pt x="2940" y="2043"/>
                    <a:pt x="2919" y="2060"/>
                  </a:cubicBezTo>
                  <a:cubicBezTo>
                    <a:pt x="2910" y="2068"/>
                    <a:pt x="2901" y="2079"/>
                    <a:pt x="2892" y="2093"/>
                  </a:cubicBezTo>
                  <a:lnTo>
                    <a:pt x="2863" y="2049"/>
                  </a:lnTo>
                  <a:cubicBezTo>
                    <a:pt x="2866" y="2047"/>
                    <a:pt x="2869" y="2045"/>
                    <a:pt x="2871" y="2044"/>
                  </a:cubicBezTo>
                  <a:cubicBezTo>
                    <a:pt x="2890" y="2027"/>
                    <a:pt x="2902" y="2007"/>
                    <a:pt x="2909" y="1984"/>
                  </a:cubicBezTo>
                  <a:cubicBezTo>
                    <a:pt x="2916" y="1961"/>
                    <a:pt x="2910" y="1939"/>
                    <a:pt x="2892" y="1919"/>
                  </a:cubicBezTo>
                  <a:cubicBezTo>
                    <a:pt x="2878" y="1903"/>
                    <a:pt x="2861" y="1894"/>
                    <a:pt x="2841" y="1893"/>
                  </a:cubicBezTo>
                  <a:cubicBezTo>
                    <a:pt x="2820" y="1892"/>
                    <a:pt x="2801" y="1899"/>
                    <a:pt x="2784" y="1914"/>
                  </a:cubicBezTo>
                  <a:cubicBezTo>
                    <a:pt x="2767" y="1929"/>
                    <a:pt x="2757" y="1947"/>
                    <a:pt x="2755" y="1968"/>
                  </a:cubicBezTo>
                  <a:cubicBezTo>
                    <a:pt x="2753" y="1989"/>
                    <a:pt x="2760" y="2012"/>
                    <a:pt x="2775" y="2037"/>
                  </a:cubicBezTo>
                  <a:lnTo>
                    <a:pt x="2724" y="2067"/>
                  </a:lnTo>
                  <a:cubicBezTo>
                    <a:pt x="2703" y="2032"/>
                    <a:pt x="2695" y="1998"/>
                    <a:pt x="2701" y="1965"/>
                  </a:cubicBezTo>
                  <a:cubicBezTo>
                    <a:pt x="2706" y="1932"/>
                    <a:pt x="2723" y="1903"/>
                    <a:pt x="2751" y="1878"/>
                  </a:cubicBezTo>
                  <a:cubicBezTo>
                    <a:pt x="2771" y="1861"/>
                    <a:pt x="2793" y="1850"/>
                    <a:pt x="2817" y="1844"/>
                  </a:cubicBezTo>
                  <a:cubicBezTo>
                    <a:pt x="2841" y="1838"/>
                    <a:pt x="2864" y="1838"/>
                    <a:pt x="2885" y="1845"/>
                  </a:cubicBezTo>
                  <a:cubicBezTo>
                    <a:pt x="2907" y="1852"/>
                    <a:pt x="2925" y="1864"/>
                    <a:pt x="2939" y="1880"/>
                  </a:cubicBezTo>
                  <a:cubicBezTo>
                    <a:pt x="2952" y="1896"/>
                    <a:pt x="2961" y="1914"/>
                    <a:pt x="2963" y="1934"/>
                  </a:cubicBezTo>
                  <a:cubicBezTo>
                    <a:pt x="2966" y="1954"/>
                    <a:pt x="2962" y="1975"/>
                    <a:pt x="2952" y="1997"/>
                  </a:cubicBezTo>
                  <a:cubicBezTo>
                    <a:pt x="2978" y="1983"/>
                    <a:pt x="3004" y="1979"/>
                    <a:pt x="3029" y="1985"/>
                  </a:cubicBezTo>
                  <a:cubicBezTo>
                    <a:pt x="3054" y="1990"/>
                    <a:pt x="3077" y="2004"/>
                    <a:pt x="3097" y="2028"/>
                  </a:cubicBezTo>
                  <a:cubicBezTo>
                    <a:pt x="3125" y="2059"/>
                    <a:pt x="3137" y="2096"/>
                    <a:pt x="3133" y="2138"/>
                  </a:cubicBezTo>
                  <a:cubicBezTo>
                    <a:pt x="3129" y="2181"/>
                    <a:pt x="3109" y="2217"/>
                    <a:pt x="3074" y="2247"/>
                  </a:cubicBezTo>
                  <a:cubicBezTo>
                    <a:pt x="3042" y="2275"/>
                    <a:pt x="3007" y="2288"/>
                    <a:pt x="2969" y="2287"/>
                  </a:cubicBezTo>
                  <a:cubicBezTo>
                    <a:pt x="2932" y="2287"/>
                    <a:pt x="2899" y="2273"/>
                    <a:pt x="2870" y="2245"/>
                  </a:cubicBezTo>
                  <a:close/>
                  <a:moveTo>
                    <a:pt x="3256" y="1629"/>
                  </a:moveTo>
                  <a:lnTo>
                    <a:pt x="3213" y="1668"/>
                  </a:lnTo>
                  <a:cubicBezTo>
                    <a:pt x="3195" y="1653"/>
                    <a:pt x="3178" y="1645"/>
                    <a:pt x="3164" y="1642"/>
                  </a:cubicBezTo>
                  <a:cubicBezTo>
                    <a:pt x="3141" y="1639"/>
                    <a:pt x="3121" y="1645"/>
                    <a:pt x="3102" y="1659"/>
                  </a:cubicBezTo>
                  <a:cubicBezTo>
                    <a:pt x="3087" y="1671"/>
                    <a:pt x="3077" y="1685"/>
                    <a:pt x="3073" y="1702"/>
                  </a:cubicBezTo>
                  <a:cubicBezTo>
                    <a:pt x="3066" y="1725"/>
                    <a:pt x="3067" y="1749"/>
                    <a:pt x="3075" y="1776"/>
                  </a:cubicBezTo>
                  <a:cubicBezTo>
                    <a:pt x="3082" y="1803"/>
                    <a:pt x="3101" y="1836"/>
                    <a:pt x="3130" y="1874"/>
                  </a:cubicBezTo>
                  <a:cubicBezTo>
                    <a:pt x="3128" y="1848"/>
                    <a:pt x="3132" y="1825"/>
                    <a:pt x="3141" y="1804"/>
                  </a:cubicBezTo>
                  <a:cubicBezTo>
                    <a:pt x="3151" y="1783"/>
                    <a:pt x="3165" y="1765"/>
                    <a:pt x="3182" y="1751"/>
                  </a:cubicBezTo>
                  <a:cubicBezTo>
                    <a:pt x="3213" y="1727"/>
                    <a:pt x="3249" y="1718"/>
                    <a:pt x="3288" y="1723"/>
                  </a:cubicBezTo>
                  <a:cubicBezTo>
                    <a:pt x="3328" y="1729"/>
                    <a:pt x="3362" y="1750"/>
                    <a:pt x="3390" y="1786"/>
                  </a:cubicBezTo>
                  <a:cubicBezTo>
                    <a:pt x="3409" y="1810"/>
                    <a:pt x="3421" y="1836"/>
                    <a:pt x="3427" y="1864"/>
                  </a:cubicBezTo>
                  <a:cubicBezTo>
                    <a:pt x="3433" y="1892"/>
                    <a:pt x="3431" y="1919"/>
                    <a:pt x="3421" y="1944"/>
                  </a:cubicBezTo>
                  <a:cubicBezTo>
                    <a:pt x="3412" y="1969"/>
                    <a:pt x="3396" y="1990"/>
                    <a:pt x="3373" y="2008"/>
                  </a:cubicBezTo>
                  <a:cubicBezTo>
                    <a:pt x="3335" y="2038"/>
                    <a:pt x="3292" y="2049"/>
                    <a:pt x="3245" y="2040"/>
                  </a:cubicBezTo>
                  <a:cubicBezTo>
                    <a:pt x="3199" y="2030"/>
                    <a:pt x="3150" y="1993"/>
                    <a:pt x="3098" y="1928"/>
                  </a:cubicBezTo>
                  <a:cubicBezTo>
                    <a:pt x="3041" y="1855"/>
                    <a:pt x="3013" y="1791"/>
                    <a:pt x="3014" y="1737"/>
                  </a:cubicBezTo>
                  <a:cubicBezTo>
                    <a:pt x="3015" y="1690"/>
                    <a:pt x="3035" y="1650"/>
                    <a:pt x="3075" y="1619"/>
                  </a:cubicBezTo>
                  <a:cubicBezTo>
                    <a:pt x="3105" y="1596"/>
                    <a:pt x="3136" y="1585"/>
                    <a:pt x="3168" y="1587"/>
                  </a:cubicBezTo>
                  <a:cubicBezTo>
                    <a:pt x="3200" y="1588"/>
                    <a:pt x="3229" y="1602"/>
                    <a:pt x="3256" y="1629"/>
                  </a:cubicBezTo>
                  <a:close/>
                  <a:moveTo>
                    <a:pt x="3194" y="1940"/>
                  </a:moveTo>
                  <a:cubicBezTo>
                    <a:pt x="3207" y="1956"/>
                    <a:pt x="3222" y="1969"/>
                    <a:pt x="3241" y="1978"/>
                  </a:cubicBezTo>
                  <a:cubicBezTo>
                    <a:pt x="3259" y="1988"/>
                    <a:pt x="3277" y="1991"/>
                    <a:pt x="3295" y="1989"/>
                  </a:cubicBezTo>
                  <a:cubicBezTo>
                    <a:pt x="3313" y="1987"/>
                    <a:pt x="3329" y="1981"/>
                    <a:pt x="3343" y="1971"/>
                  </a:cubicBezTo>
                  <a:cubicBezTo>
                    <a:pt x="3362" y="1955"/>
                    <a:pt x="3373" y="1934"/>
                    <a:pt x="3375" y="1907"/>
                  </a:cubicBezTo>
                  <a:cubicBezTo>
                    <a:pt x="3376" y="1880"/>
                    <a:pt x="3366" y="1853"/>
                    <a:pt x="3345" y="1826"/>
                  </a:cubicBezTo>
                  <a:cubicBezTo>
                    <a:pt x="3325" y="1800"/>
                    <a:pt x="3301" y="1785"/>
                    <a:pt x="3276" y="1781"/>
                  </a:cubicBezTo>
                  <a:cubicBezTo>
                    <a:pt x="3250" y="1777"/>
                    <a:pt x="3227" y="1783"/>
                    <a:pt x="3205" y="1800"/>
                  </a:cubicBezTo>
                  <a:cubicBezTo>
                    <a:pt x="3185" y="1816"/>
                    <a:pt x="3173" y="1838"/>
                    <a:pt x="3170" y="1864"/>
                  </a:cubicBezTo>
                  <a:cubicBezTo>
                    <a:pt x="3167" y="1891"/>
                    <a:pt x="3175" y="1916"/>
                    <a:pt x="3194" y="1940"/>
                  </a:cubicBezTo>
                  <a:close/>
                  <a:moveTo>
                    <a:pt x="3400" y="1686"/>
                  </a:moveTo>
                  <a:cubicBezTo>
                    <a:pt x="3367" y="1640"/>
                    <a:pt x="3345" y="1599"/>
                    <a:pt x="3335" y="1564"/>
                  </a:cubicBezTo>
                  <a:cubicBezTo>
                    <a:pt x="3324" y="1529"/>
                    <a:pt x="3323" y="1497"/>
                    <a:pt x="3331" y="1469"/>
                  </a:cubicBezTo>
                  <a:cubicBezTo>
                    <a:pt x="3338" y="1440"/>
                    <a:pt x="3357" y="1416"/>
                    <a:pt x="3385" y="1396"/>
                  </a:cubicBezTo>
                  <a:cubicBezTo>
                    <a:pt x="3406" y="1381"/>
                    <a:pt x="3427" y="1372"/>
                    <a:pt x="3449" y="1369"/>
                  </a:cubicBezTo>
                  <a:cubicBezTo>
                    <a:pt x="3471" y="1366"/>
                    <a:pt x="3493" y="1369"/>
                    <a:pt x="3514" y="1378"/>
                  </a:cubicBezTo>
                  <a:cubicBezTo>
                    <a:pt x="3536" y="1386"/>
                    <a:pt x="3558" y="1400"/>
                    <a:pt x="3580" y="1419"/>
                  </a:cubicBezTo>
                  <a:cubicBezTo>
                    <a:pt x="3602" y="1437"/>
                    <a:pt x="3627" y="1466"/>
                    <a:pt x="3654" y="1505"/>
                  </a:cubicBezTo>
                  <a:cubicBezTo>
                    <a:pt x="3687" y="1551"/>
                    <a:pt x="3709" y="1591"/>
                    <a:pt x="3720" y="1626"/>
                  </a:cubicBezTo>
                  <a:cubicBezTo>
                    <a:pt x="3730" y="1661"/>
                    <a:pt x="3732" y="1693"/>
                    <a:pt x="3724" y="1722"/>
                  </a:cubicBezTo>
                  <a:cubicBezTo>
                    <a:pt x="3716" y="1750"/>
                    <a:pt x="3698" y="1775"/>
                    <a:pt x="3669" y="1795"/>
                  </a:cubicBezTo>
                  <a:cubicBezTo>
                    <a:pt x="3632" y="1822"/>
                    <a:pt x="3593" y="1829"/>
                    <a:pt x="3552" y="1818"/>
                  </a:cubicBezTo>
                  <a:cubicBezTo>
                    <a:pt x="3503" y="1803"/>
                    <a:pt x="3452" y="1759"/>
                    <a:pt x="3400" y="1686"/>
                  </a:cubicBezTo>
                  <a:close/>
                  <a:moveTo>
                    <a:pt x="3449" y="1651"/>
                  </a:moveTo>
                  <a:cubicBezTo>
                    <a:pt x="3495" y="1716"/>
                    <a:pt x="3533" y="1753"/>
                    <a:pt x="3563" y="1763"/>
                  </a:cubicBezTo>
                  <a:cubicBezTo>
                    <a:pt x="3593" y="1774"/>
                    <a:pt x="3619" y="1771"/>
                    <a:pt x="3641" y="1756"/>
                  </a:cubicBezTo>
                  <a:cubicBezTo>
                    <a:pt x="3663" y="1740"/>
                    <a:pt x="3674" y="1716"/>
                    <a:pt x="3674" y="1684"/>
                  </a:cubicBezTo>
                  <a:cubicBezTo>
                    <a:pt x="3674" y="1652"/>
                    <a:pt x="3651" y="1604"/>
                    <a:pt x="3605" y="1540"/>
                  </a:cubicBezTo>
                  <a:cubicBezTo>
                    <a:pt x="3560" y="1476"/>
                    <a:pt x="3522" y="1438"/>
                    <a:pt x="3492" y="1428"/>
                  </a:cubicBezTo>
                  <a:cubicBezTo>
                    <a:pt x="3462" y="1417"/>
                    <a:pt x="3435" y="1420"/>
                    <a:pt x="3413" y="1436"/>
                  </a:cubicBezTo>
                  <a:cubicBezTo>
                    <a:pt x="3391" y="1452"/>
                    <a:pt x="3380" y="1474"/>
                    <a:pt x="3380" y="1502"/>
                  </a:cubicBezTo>
                  <a:cubicBezTo>
                    <a:pt x="3380" y="1537"/>
                    <a:pt x="3404" y="1587"/>
                    <a:pt x="3449" y="1651"/>
                  </a:cubicBezTo>
                  <a:close/>
                  <a:moveTo>
                    <a:pt x="3662" y="1208"/>
                  </a:moveTo>
                  <a:cubicBezTo>
                    <a:pt x="3689" y="1191"/>
                    <a:pt x="3716" y="1187"/>
                    <a:pt x="3745" y="1194"/>
                  </a:cubicBezTo>
                  <a:cubicBezTo>
                    <a:pt x="3774" y="1202"/>
                    <a:pt x="3798" y="1222"/>
                    <a:pt x="3819" y="1254"/>
                  </a:cubicBezTo>
                  <a:cubicBezTo>
                    <a:pt x="3840" y="1286"/>
                    <a:pt x="3847" y="1317"/>
                    <a:pt x="3842" y="1346"/>
                  </a:cubicBezTo>
                  <a:cubicBezTo>
                    <a:pt x="3837" y="1375"/>
                    <a:pt x="3821" y="1398"/>
                    <a:pt x="3795" y="1415"/>
                  </a:cubicBezTo>
                  <a:cubicBezTo>
                    <a:pt x="3768" y="1432"/>
                    <a:pt x="3741" y="1437"/>
                    <a:pt x="3712" y="1430"/>
                  </a:cubicBezTo>
                  <a:cubicBezTo>
                    <a:pt x="3684" y="1423"/>
                    <a:pt x="3659" y="1403"/>
                    <a:pt x="3639" y="1371"/>
                  </a:cubicBezTo>
                  <a:cubicBezTo>
                    <a:pt x="3617" y="1338"/>
                    <a:pt x="3609" y="1307"/>
                    <a:pt x="3614" y="1278"/>
                  </a:cubicBezTo>
                  <a:cubicBezTo>
                    <a:pt x="3620" y="1249"/>
                    <a:pt x="3635" y="1225"/>
                    <a:pt x="3662" y="1208"/>
                  </a:cubicBezTo>
                  <a:close/>
                  <a:moveTo>
                    <a:pt x="3685" y="1244"/>
                  </a:moveTo>
                  <a:cubicBezTo>
                    <a:pt x="3670" y="1254"/>
                    <a:pt x="3661" y="1267"/>
                    <a:pt x="3659" y="1284"/>
                  </a:cubicBezTo>
                  <a:cubicBezTo>
                    <a:pt x="3657" y="1300"/>
                    <a:pt x="3663" y="1320"/>
                    <a:pt x="3678" y="1344"/>
                  </a:cubicBezTo>
                  <a:cubicBezTo>
                    <a:pt x="3693" y="1367"/>
                    <a:pt x="3709" y="1381"/>
                    <a:pt x="3725" y="1386"/>
                  </a:cubicBezTo>
                  <a:cubicBezTo>
                    <a:pt x="3742" y="1391"/>
                    <a:pt x="3757" y="1389"/>
                    <a:pt x="3772" y="1379"/>
                  </a:cubicBezTo>
                  <a:cubicBezTo>
                    <a:pt x="3786" y="1370"/>
                    <a:pt x="3795" y="1357"/>
                    <a:pt x="3797" y="1340"/>
                  </a:cubicBezTo>
                  <a:cubicBezTo>
                    <a:pt x="3800" y="1323"/>
                    <a:pt x="3793" y="1303"/>
                    <a:pt x="3777" y="1279"/>
                  </a:cubicBezTo>
                  <a:cubicBezTo>
                    <a:pt x="3763" y="1256"/>
                    <a:pt x="3748" y="1242"/>
                    <a:pt x="3731" y="1238"/>
                  </a:cubicBezTo>
                  <a:cubicBezTo>
                    <a:pt x="3715" y="1233"/>
                    <a:pt x="3700" y="1235"/>
                    <a:pt x="3685" y="1244"/>
                  </a:cubicBezTo>
                  <a:close/>
                  <a:moveTo>
                    <a:pt x="4153" y="1473"/>
                  </a:moveTo>
                  <a:lnTo>
                    <a:pt x="4099" y="962"/>
                  </a:lnTo>
                  <a:lnTo>
                    <a:pt x="4161" y="930"/>
                  </a:lnTo>
                  <a:lnTo>
                    <a:pt x="4554" y="1268"/>
                  </a:lnTo>
                  <a:lnTo>
                    <a:pt x="4489" y="1301"/>
                  </a:lnTo>
                  <a:lnTo>
                    <a:pt x="4374" y="1197"/>
                  </a:lnTo>
                  <a:lnTo>
                    <a:pt x="4194" y="1289"/>
                  </a:lnTo>
                  <a:lnTo>
                    <a:pt x="4213" y="1442"/>
                  </a:lnTo>
                  <a:lnTo>
                    <a:pt x="4153" y="1473"/>
                  </a:lnTo>
                  <a:close/>
                  <a:moveTo>
                    <a:pt x="4187" y="1234"/>
                  </a:moveTo>
                  <a:lnTo>
                    <a:pt x="4332" y="1160"/>
                  </a:lnTo>
                  <a:lnTo>
                    <a:pt x="4227" y="1064"/>
                  </a:lnTo>
                  <a:cubicBezTo>
                    <a:pt x="4195" y="1035"/>
                    <a:pt x="4170" y="1011"/>
                    <a:pt x="4151" y="991"/>
                  </a:cubicBezTo>
                  <a:cubicBezTo>
                    <a:pt x="4159" y="1022"/>
                    <a:pt x="4166" y="1053"/>
                    <a:pt x="4170" y="1085"/>
                  </a:cubicBezTo>
                  <a:lnTo>
                    <a:pt x="4187" y="1234"/>
                  </a:lnTo>
                  <a:close/>
                  <a:moveTo>
                    <a:pt x="4725" y="979"/>
                  </a:moveTo>
                  <a:lnTo>
                    <a:pt x="4701" y="928"/>
                  </a:lnTo>
                  <a:lnTo>
                    <a:pt x="4886" y="844"/>
                  </a:lnTo>
                  <a:lnTo>
                    <a:pt x="4960" y="1007"/>
                  </a:lnTo>
                  <a:cubicBezTo>
                    <a:pt x="4941" y="1042"/>
                    <a:pt x="4920" y="1072"/>
                    <a:pt x="4895" y="1097"/>
                  </a:cubicBezTo>
                  <a:cubicBezTo>
                    <a:pt x="4870" y="1122"/>
                    <a:pt x="4841" y="1142"/>
                    <a:pt x="4810" y="1157"/>
                  </a:cubicBezTo>
                  <a:cubicBezTo>
                    <a:pt x="4767" y="1176"/>
                    <a:pt x="4723" y="1184"/>
                    <a:pt x="4680" y="1182"/>
                  </a:cubicBezTo>
                  <a:cubicBezTo>
                    <a:pt x="4637" y="1179"/>
                    <a:pt x="4598" y="1165"/>
                    <a:pt x="4565" y="1138"/>
                  </a:cubicBezTo>
                  <a:cubicBezTo>
                    <a:pt x="4531" y="1111"/>
                    <a:pt x="4504" y="1077"/>
                    <a:pt x="4485" y="1034"/>
                  </a:cubicBezTo>
                  <a:cubicBezTo>
                    <a:pt x="4466" y="991"/>
                    <a:pt x="4457" y="947"/>
                    <a:pt x="4458" y="902"/>
                  </a:cubicBezTo>
                  <a:cubicBezTo>
                    <a:pt x="4459" y="858"/>
                    <a:pt x="4472" y="819"/>
                    <a:pt x="4497" y="786"/>
                  </a:cubicBezTo>
                  <a:cubicBezTo>
                    <a:pt x="4523" y="753"/>
                    <a:pt x="4557" y="726"/>
                    <a:pt x="4601" y="707"/>
                  </a:cubicBezTo>
                  <a:cubicBezTo>
                    <a:pt x="4632" y="692"/>
                    <a:pt x="4663" y="685"/>
                    <a:pt x="4693" y="683"/>
                  </a:cubicBezTo>
                  <a:cubicBezTo>
                    <a:pt x="4724" y="682"/>
                    <a:pt x="4750" y="687"/>
                    <a:pt x="4773" y="699"/>
                  </a:cubicBezTo>
                  <a:cubicBezTo>
                    <a:pt x="4796" y="711"/>
                    <a:pt x="4817" y="730"/>
                    <a:pt x="4838" y="756"/>
                  </a:cubicBezTo>
                  <a:lnTo>
                    <a:pt x="4792" y="793"/>
                  </a:lnTo>
                  <a:cubicBezTo>
                    <a:pt x="4776" y="774"/>
                    <a:pt x="4760" y="760"/>
                    <a:pt x="4744" y="752"/>
                  </a:cubicBezTo>
                  <a:cubicBezTo>
                    <a:pt x="4729" y="744"/>
                    <a:pt x="4710" y="740"/>
                    <a:pt x="4689" y="740"/>
                  </a:cubicBezTo>
                  <a:cubicBezTo>
                    <a:pt x="4667" y="741"/>
                    <a:pt x="4645" y="746"/>
                    <a:pt x="4623" y="756"/>
                  </a:cubicBezTo>
                  <a:cubicBezTo>
                    <a:pt x="4597" y="768"/>
                    <a:pt x="4576" y="782"/>
                    <a:pt x="4560" y="799"/>
                  </a:cubicBezTo>
                  <a:cubicBezTo>
                    <a:pt x="4545" y="816"/>
                    <a:pt x="4534" y="833"/>
                    <a:pt x="4528" y="852"/>
                  </a:cubicBezTo>
                  <a:cubicBezTo>
                    <a:pt x="4522" y="870"/>
                    <a:pt x="4520" y="889"/>
                    <a:pt x="4520" y="908"/>
                  </a:cubicBezTo>
                  <a:cubicBezTo>
                    <a:pt x="4521" y="940"/>
                    <a:pt x="4529" y="972"/>
                    <a:pt x="4543" y="1003"/>
                  </a:cubicBezTo>
                  <a:cubicBezTo>
                    <a:pt x="4561" y="1042"/>
                    <a:pt x="4583" y="1072"/>
                    <a:pt x="4608" y="1092"/>
                  </a:cubicBezTo>
                  <a:cubicBezTo>
                    <a:pt x="4633" y="1113"/>
                    <a:pt x="4661" y="1123"/>
                    <a:pt x="4693" y="1125"/>
                  </a:cubicBezTo>
                  <a:cubicBezTo>
                    <a:pt x="4724" y="1126"/>
                    <a:pt x="4754" y="1120"/>
                    <a:pt x="4783" y="1107"/>
                  </a:cubicBezTo>
                  <a:cubicBezTo>
                    <a:pt x="4808" y="1095"/>
                    <a:pt x="4830" y="1079"/>
                    <a:pt x="4850" y="1059"/>
                  </a:cubicBezTo>
                  <a:cubicBezTo>
                    <a:pt x="4869" y="1039"/>
                    <a:pt x="4883" y="1020"/>
                    <a:pt x="4890" y="1003"/>
                  </a:cubicBezTo>
                  <a:lnTo>
                    <a:pt x="4853" y="921"/>
                  </a:lnTo>
                  <a:lnTo>
                    <a:pt x="4725" y="979"/>
                  </a:lnTo>
                  <a:close/>
                  <a:moveTo>
                    <a:pt x="5076" y="1033"/>
                  </a:moveTo>
                  <a:lnTo>
                    <a:pt x="4900" y="587"/>
                  </a:lnTo>
                  <a:lnTo>
                    <a:pt x="5223" y="460"/>
                  </a:lnTo>
                  <a:lnTo>
                    <a:pt x="5243" y="512"/>
                  </a:lnTo>
                  <a:lnTo>
                    <a:pt x="4980" y="616"/>
                  </a:lnTo>
                  <a:lnTo>
                    <a:pt x="5034" y="753"/>
                  </a:lnTo>
                  <a:lnTo>
                    <a:pt x="5281" y="656"/>
                  </a:lnTo>
                  <a:lnTo>
                    <a:pt x="5301" y="709"/>
                  </a:lnTo>
                  <a:lnTo>
                    <a:pt x="5055" y="806"/>
                  </a:lnTo>
                  <a:lnTo>
                    <a:pt x="5115" y="958"/>
                  </a:lnTo>
                  <a:lnTo>
                    <a:pt x="5388" y="850"/>
                  </a:lnTo>
                  <a:lnTo>
                    <a:pt x="5409" y="902"/>
                  </a:lnTo>
                  <a:lnTo>
                    <a:pt x="5076" y="1033"/>
                  </a:lnTo>
                  <a:close/>
                  <a:moveTo>
                    <a:pt x="5491" y="870"/>
                  </a:moveTo>
                  <a:lnTo>
                    <a:pt x="5360" y="409"/>
                  </a:lnTo>
                  <a:lnTo>
                    <a:pt x="5422" y="391"/>
                  </a:lnTo>
                  <a:lnTo>
                    <a:pt x="5767" y="685"/>
                  </a:lnTo>
                  <a:lnTo>
                    <a:pt x="5665" y="322"/>
                  </a:lnTo>
                  <a:lnTo>
                    <a:pt x="5723" y="306"/>
                  </a:lnTo>
                  <a:lnTo>
                    <a:pt x="5854" y="767"/>
                  </a:lnTo>
                  <a:lnTo>
                    <a:pt x="5792" y="785"/>
                  </a:lnTo>
                  <a:lnTo>
                    <a:pt x="5447" y="491"/>
                  </a:lnTo>
                  <a:lnTo>
                    <a:pt x="5549" y="854"/>
                  </a:lnTo>
                  <a:lnTo>
                    <a:pt x="5491" y="870"/>
                  </a:lnTo>
                  <a:close/>
                  <a:moveTo>
                    <a:pt x="5956" y="735"/>
                  </a:moveTo>
                  <a:lnTo>
                    <a:pt x="5848" y="268"/>
                  </a:lnTo>
                  <a:lnTo>
                    <a:pt x="6009" y="230"/>
                  </a:lnTo>
                  <a:cubicBezTo>
                    <a:pt x="6046" y="222"/>
                    <a:pt x="6074" y="218"/>
                    <a:pt x="6094" y="218"/>
                  </a:cubicBezTo>
                  <a:cubicBezTo>
                    <a:pt x="6122" y="218"/>
                    <a:pt x="6148" y="224"/>
                    <a:pt x="6171" y="236"/>
                  </a:cubicBezTo>
                  <a:cubicBezTo>
                    <a:pt x="6200" y="251"/>
                    <a:pt x="6225" y="273"/>
                    <a:pt x="6244" y="303"/>
                  </a:cubicBezTo>
                  <a:cubicBezTo>
                    <a:pt x="6264" y="332"/>
                    <a:pt x="6279" y="368"/>
                    <a:pt x="6288" y="410"/>
                  </a:cubicBezTo>
                  <a:cubicBezTo>
                    <a:pt x="6297" y="445"/>
                    <a:pt x="6300" y="478"/>
                    <a:pt x="6298" y="507"/>
                  </a:cubicBezTo>
                  <a:cubicBezTo>
                    <a:pt x="6296" y="536"/>
                    <a:pt x="6290" y="562"/>
                    <a:pt x="6282" y="582"/>
                  </a:cubicBezTo>
                  <a:cubicBezTo>
                    <a:pt x="6273" y="603"/>
                    <a:pt x="6262" y="621"/>
                    <a:pt x="6249" y="635"/>
                  </a:cubicBezTo>
                  <a:cubicBezTo>
                    <a:pt x="6236" y="649"/>
                    <a:pt x="6219" y="661"/>
                    <a:pt x="6198" y="671"/>
                  </a:cubicBezTo>
                  <a:cubicBezTo>
                    <a:pt x="6178" y="681"/>
                    <a:pt x="6153" y="690"/>
                    <a:pt x="6125" y="696"/>
                  </a:cubicBezTo>
                  <a:lnTo>
                    <a:pt x="5956" y="735"/>
                  </a:lnTo>
                  <a:close/>
                  <a:moveTo>
                    <a:pt x="6006" y="666"/>
                  </a:moveTo>
                  <a:lnTo>
                    <a:pt x="6105" y="643"/>
                  </a:lnTo>
                  <a:cubicBezTo>
                    <a:pt x="6136" y="636"/>
                    <a:pt x="6160" y="628"/>
                    <a:pt x="6176" y="618"/>
                  </a:cubicBezTo>
                  <a:cubicBezTo>
                    <a:pt x="6192" y="608"/>
                    <a:pt x="6204" y="597"/>
                    <a:pt x="6212" y="584"/>
                  </a:cubicBezTo>
                  <a:cubicBezTo>
                    <a:pt x="6223" y="566"/>
                    <a:pt x="6230" y="543"/>
                    <a:pt x="6233" y="517"/>
                  </a:cubicBezTo>
                  <a:cubicBezTo>
                    <a:pt x="6235" y="490"/>
                    <a:pt x="6232" y="459"/>
                    <a:pt x="6224" y="424"/>
                  </a:cubicBezTo>
                  <a:cubicBezTo>
                    <a:pt x="6213" y="375"/>
                    <a:pt x="6196" y="339"/>
                    <a:pt x="6174" y="316"/>
                  </a:cubicBezTo>
                  <a:cubicBezTo>
                    <a:pt x="6152" y="293"/>
                    <a:pt x="6128" y="280"/>
                    <a:pt x="6103" y="277"/>
                  </a:cubicBezTo>
                  <a:cubicBezTo>
                    <a:pt x="6085" y="274"/>
                    <a:pt x="6058" y="277"/>
                    <a:pt x="6021" y="286"/>
                  </a:cubicBezTo>
                  <a:lnTo>
                    <a:pt x="5923" y="308"/>
                  </a:lnTo>
                  <a:lnTo>
                    <a:pt x="6006" y="666"/>
                  </a:lnTo>
                  <a:close/>
                  <a:moveTo>
                    <a:pt x="6377" y="638"/>
                  </a:moveTo>
                  <a:lnTo>
                    <a:pt x="6473" y="133"/>
                  </a:lnTo>
                  <a:lnTo>
                    <a:pt x="6542" y="121"/>
                  </a:lnTo>
                  <a:lnTo>
                    <a:pt x="6819" y="559"/>
                  </a:lnTo>
                  <a:lnTo>
                    <a:pt x="6748" y="572"/>
                  </a:lnTo>
                  <a:lnTo>
                    <a:pt x="6667" y="438"/>
                  </a:lnTo>
                  <a:lnTo>
                    <a:pt x="6468" y="474"/>
                  </a:lnTo>
                  <a:lnTo>
                    <a:pt x="6443" y="626"/>
                  </a:lnTo>
                  <a:lnTo>
                    <a:pt x="6377" y="638"/>
                  </a:lnTo>
                  <a:close/>
                  <a:moveTo>
                    <a:pt x="6478" y="420"/>
                  </a:moveTo>
                  <a:lnTo>
                    <a:pt x="6639" y="391"/>
                  </a:lnTo>
                  <a:lnTo>
                    <a:pt x="6566" y="269"/>
                  </a:lnTo>
                  <a:cubicBezTo>
                    <a:pt x="6544" y="232"/>
                    <a:pt x="6527" y="201"/>
                    <a:pt x="6514" y="176"/>
                  </a:cubicBezTo>
                  <a:cubicBezTo>
                    <a:pt x="6513" y="208"/>
                    <a:pt x="6510" y="240"/>
                    <a:pt x="6505" y="272"/>
                  </a:cubicBezTo>
                  <a:lnTo>
                    <a:pt x="6478" y="420"/>
                  </a:lnTo>
                  <a:close/>
                  <a:moveTo>
                    <a:pt x="7345" y="338"/>
                  </a:moveTo>
                  <a:lnTo>
                    <a:pt x="7410" y="349"/>
                  </a:lnTo>
                  <a:cubicBezTo>
                    <a:pt x="7400" y="402"/>
                    <a:pt x="7380" y="444"/>
                    <a:pt x="7347" y="474"/>
                  </a:cubicBezTo>
                  <a:cubicBezTo>
                    <a:pt x="7315" y="504"/>
                    <a:pt x="7274" y="521"/>
                    <a:pt x="7224" y="524"/>
                  </a:cubicBezTo>
                  <a:cubicBezTo>
                    <a:pt x="7173" y="528"/>
                    <a:pt x="7130" y="521"/>
                    <a:pt x="7096" y="502"/>
                  </a:cubicBezTo>
                  <a:cubicBezTo>
                    <a:pt x="7062" y="484"/>
                    <a:pt x="7035" y="455"/>
                    <a:pt x="7015" y="417"/>
                  </a:cubicBezTo>
                  <a:cubicBezTo>
                    <a:pt x="6996" y="378"/>
                    <a:pt x="6984" y="336"/>
                    <a:pt x="6980" y="291"/>
                  </a:cubicBezTo>
                  <a:cubicBezTo>
                    <a:pt x="6977" y="241"/>
                    <a:pt x="6983" y="197"/>
                    <a:pt x="6999" y="158"/>
                  </a:cubicBezTo>
                  <a:cubicBezTo>
                    <a:pt x="7015" y="119"/>
                    <a:pt x="7040" y="89"/>
                    <a:pt x="7074" y="67"/>
                  </a:cubicBezTo>
                  <a:cubicBezTo>
                    <a:pt x="7107" y="45"/>
                    <a:pt x="7145" y="33"/>
                    <a:pt x="7187" y="30"/>
                  </a:cubicBezTo>
                  <a:cubicBezTo>
                    <a:pt x="7235" y="26"/>
                    <a:pt x="7276" y="35"/>
                    <a:pt x="7311" y="57"/>
                  </a:cubicBezTo>
                  <a:cubicBezTo>
                    <a:pt x="7345" y="79"/>
                    <a:pt x="7371" y="111"/>
                    <a:pt x="7387" y="155"/>
                  </a:cubicBezTo>
                  <a:lnTo>
                    <a:pt x="7326" y="174"/>
                  </a:lnTo>
                  <a:cubicBezTo>
                    <a:pt x="7312" y="140"/>
                    <a:pt x="7294" y="116"/>
                    <a:pt x="7272" y="102"/>
                  </a:cubicBezTo>
                  <a:cubicBezTo>
                    <a:pt x="7249" y="87"/>
                    <a:pt x="7222" y="81"/>
                    <a:pt x="7190" y="84"/>
                  </a:cubicBezTo>
                  <a:cubicBezTo>
                    <a:pt x="7154" y="87"/>
                    <a:pt x="7124" y="98"/>
                    <a:pt x="7100" y="117"/>
                  </a:cubicBezTo>
                  <a:cubicBezTo>
                    <a:pt x="7077" y="137"/>
                    <a:pt x="7062" y="162"/>
                    <a:pt x="7054" y="192"/>
                  </a:cubicBezTo>
                  <a:cubicBezTo>
                    <a:pt x="7046" y="223"/>
                    <a:pt x="7043" y="254"/>
                    <a:pt x="7046" y="285"/>
                  </a:cubicBezTo>
                  <a:cubicBezTo>
                    <a:pt x="7049" y="326"/>
                    <a:pt x="7058" y="361"/>
                    <a:pt x="7072" y="390"/>
                  </a:cubicBezTo>
                  <a:cubicBezTo>
                    <a:pt x="7086" y="420"/>
                    <a:pt x="7106" y="441"/>
                    <a:pt x="7132" y="454"/>
                  </a:cubicBezTo>
                  <a:cubicBezTo>
                    <a:pt x="7158" y="467"/>
                    <a:pt x="7186" y="473"/>
                    <a:pt x="7215" y="471"/>
                  </a:cubicBezTo>
                  <a:cubicBezTo>
                    <a:pt x="7250" y="468"/>
                    <a:pt x="7279" y="455"/>
                    <a:pt x="7302" y="433"/>
                  </a:cubicBezTo>
                  <a:cubicBezTo>
                    <a:pt x="7325" y="411"/>
                    <a:pt x="7339" y="379"/>
                    <a:pt x="7345" y="338"/>
                  </a:cubicBezTo>
                  <a:close/>
                  <a:moveTo>
                    <a:pt x="7474" y="262"/>
                  </a:moveTo>
                  <a:cubicBezTo>
                    <a:pt x="7472" y="182"/>
                    <a:pt x="7492" y="119"/>
                    <a:pt x="7533" y="73"/>
                  </a:cubicBezTo>
                  <a:cubicBezTo>
                    <a:pt x="7575" y="27"/>
                    <a:pt x="7630" y="3"/>
                    <a:pt x="7697" y="2"/>
                  </a:cubicBezTo>
                  <a:cubicBezTo>
                    <a:pt x="7742" y="0"/>
                    <a:pt x="7782" y="10"/>
                    <a:pt x="7818" y="30"/>
                  </a:cubicBezTo>
                  <a:cubicBezTo>
                    <a:pt x="7854" y="50"/>
                    <a:pt x="7882" y="79"/>
                    <a:pt x="7902" y="117"/>
                  </a:cubicBezTo>
                  <a:cubicBezTo>
                    <a:pt x="7921" y="154"/>
                    <a:pt x="7932" y="196"/>
                    <a:pt x="7933" y="244"/>
                  </a:cubicBezTo>
                  <a:cubicBezTo>
                    <a:pt x="7934" y="293"/>
                    <a:pt x="7925" y="337"/>
                    <a:pt x="7907" y="376"/>
                  </a:cubicBezTo>
                  <a:cubicBezTo>
                    <a:pt x="7888" y="415"/>
                    <a:pt x="7861" y="444"/>
                    <a:pt x="7826" y="465"/>
                  </a:cubicBezTo>
                  <a:cubicBezTo>
                    <a:pt x="7790" y="486"/>
                    <a:pt x="7751" y="496"/>
                    <a:pt x="7710" y="497"/>
                  </a:cubicBezTo>
                  <a:cubicBezTo>
                    <a:pt x="7665" y="499"/>
                    <a:pt x="7624" y="489"/>
                    <a:pt x="7588" y="468"/>
                  </a:cubicBezTo>
                  <a:cubicBezTo>
                    <a:pt x="7552" y="447"/>
                    <a:pt x="7524" y="418"/>
                    <a:pt x="7505" y="381"/>
                  </a:cubicBezTo>
                  <a:cubicBezTo>
                    <a:pt x="7485" y="344"/>
                    <a:pt x="7475" y="304"/>
                    <a:pt x="7474" y="262"/>
                  </a:cubicBezTo>
                  <a:close/>
                  <a:moveTo>
                    <a:pt x="7540" y="261"/>
                  </a:moveTo>
                  <a:cubicBezTo>
                    <a:pt x="7541" y="319"/>
                    <a:pt x="7558" y="364"/>
                    <a:pt x="7590" y="396"/>
                  </a:cubicBezTo>
                  <a:cubicBezTo>
                    <a:pt x="7622" y="429"/>
                    <a:pt x="7661" y="444"/>
                    <a:pt x="7708" y="443"/>
                  </a:cubicBezTo>
                  <a:cubicBezTo>
                    <a:pt x="7756" y="442"/>
                    <a:pt x="7795" y="424"/>
                    <a:pt x="7825" y="390"/>
                  </a:cubicBezTo>
                  <a:cubicBezTo>
                    <a:pt x="7855" y="356"/>
                    <a:pt x="7869" y="308"/>
                    <a:pt x="7867" y="246"/>
                  </a:cubicBezTo>
                  <a:cubicBezTo>
                    <a:pt x="7866" y="207"/>
                    <a:pt x="7859" y="173"/>
                    <a:pt x="7845" y="144"/>
                  </a:cubicBezTo>
                  <a:cubicBezTo>
                    <a:pt x="7831" y="116"/>
                    <a:pt x="7811" y="94"/>
                    <a:pt x="7785" y="78"/>
                  </a:cubicBezTo>
                  <a:cubicBezTo>
                    <a:pt x="7759" y="63"/>
                    <a:pt x="7731" y="56"/>
                    <a:pt x="7699" y="57"/>
                  </a:cubicBezTo>
                  <a:cubicBezTo>
                    <a:pt x="7654" y="58"/>
                    <a:pt x="7616" y="74"/>
                    <a:pt x="7584" y="106"/>
                  </a:cubicBezTo>
                  <a:cubicBezTo>
                    <a:pt x="7553" y="137"/>
                    <a:pt x="7538" y="189"/>
                    <a:pt x="7540" y="261"/>
                  </a:cubicBezTo>
                  <a:close/>
                  <a:moveTo>
                    <a:pt x="8157" y="492"/>
                  </a:moveTo>
                  <a:lnTo>
                    <a:pt x="7984" y="7"/>
                  </a:lnTo>
                  <a:lnTo>
                    <a:pt x="8053" y="9"/>
                  </a:lnTo>
                  <a:lnTo>
                    <a:pt x="8169" y="361"/>
                  </a:lnTo>
                  <a:cubicBezTo>
                    <a:pt x="8178" y="389"/>
                    <a:pt x="8186" y="415"/>
                    <a:pt x="8192" y="440"/>
                  </a:cubicBezTo>
                  <a:cubicBezTo>
                    <a:pt x="8200" y="414"/>
                    <a:pt x="8209" y="388"/>
                    <a:pt x="8220" y="362"/>
                  </a:cubicBezTo>
                  <a:lnTo>
                    <a:pt x="8358" y="17"/>
                  </a:lnTo>
                  <a:lnTo>
                    <a:pt x="8423" y="18"/>
                  </a:lnTo>
                  <a:lnTo>
                    <a:pt x="8223" y="493"/>
                  </a:lnTo>
                  <a:lnTo>
                    <a:pt x="8157" y="492"/>
                  </a:lnTo>
                  <a:close/>
                  <a:moveTo>
                    <a:pt x="8469" y="509"/>
                  </a:moveTo>
                  <a:lnTo>
                    <a:pt x="8505" y="31"/>
                  </a:lnTo>
                  <a:lnTo>
                    <a:pt x="8850" y="57"/>
                  </a:lnTo>
                  <a:lnTo>
                    <a:pt x="8846" y="113"/>
                  </a:lnTo>
                  <a:lnTo>
                    <a:pt x="8564" y="91"/>
                  </a:lnTo>
                  <a:lnTo>
                    <a:pt x="8553" y="239"/>
                  </a:lnTo>
                  <a:lnTo>
                    <a:pt x="8817" y="259"/>
                  </a:lnTo>
                  <a:lnTo>
                    <a:pt x="8813" y="315"/>
                  </a:lnTo>
                  <a:lnTo>
                    <a:pt x="8549" y="295"/>
                  </a:lnTo>
                  <a:lnTo>
                    <a:pt x="8536" y="458"/>
                  </a:lnTo>
                  <a:lnTo>
                    <a:pt x="8830" y="480"/>
                  </a:lnTo>
                  <a:lnTo>
                    <a:pt x="8825" y="536"/>
                  </a:lnTo>
                  <a:lnTo>
                    <a:pt x="8469" y="509"/>
                  </a:lnTo>
                  <a:close/>
                  <a:moveTo>
                    <a:pt x="8914" y="549"/>
                  </a:moveTo>
                  <a:lnTo>
                    <a:pt x="8999" y="77"/>
                  </a:lnTo>
                  <a:lnTo>
                    <a:pt x="9208" y="114"/>
                  </a:lnTo>
                  <a:cubicBezTo>
                    <a:pt x="9250" y="122"/>
                    <a:pt x="9281" y="132"/>
                    <a:pt x="9302" y="144"/>
                  </a:cubicBezTo>
                  <a:cubicBezTo>
                    <a:pt x="9322" y="157"/>
                    <a:pt x="9337" y="175"/>
                    <a:pt x="9346" y="199"/>
                  </a:cubicBezTo>
                  <a:cubicBezTo>
                    <a:pt x="9355" y="222"/>
                    <a:pt x="9358" y="247"/>
                    <a:pt x="9353" y="273"/>
                  </a:cubicBezTo>
                  <a:cubicBezTo>
                    <a:pt x="9347" y="307"/>
                    <a:pt x="9331" y="333"/>
                    <a:pt x="9305" y="352"/>
                  </a:cubicBezTo>
                  <a:cubicBezTo>
                    <a:pt x="9279" y="371"/>
                    <a:pt x="9243" y="380"/>
                    <a:pt x="9197" y="378"/>
                  </a:cubicBezTo>
                  <a:cubicBezTo>
                    <a:pt x="9212" y="389"/>
                    <a:pt x="9223" y="399"/>
                    <a:pt x="9231" y="408"/>
                  </a:cubicBezTo>
                  <a:cubicBezTo>
                    <a:pt x="9246" y="428"/>
                    <a:pt x="9259" y="452"/>
                    <a:pt x="9271" y="480"/>
                  </a:cubicBezTo>
                  <a:lnTo>
                    <a:pt x="9330" y="624"/>
                  </a:lnTo>
                  <a:lnTo>
                    <a:pt x="9251" y="610"/>
                  </a:lnTo>
                  <a:lnTo>
                    <a:pt x="9207" y="500"/>
                  </a:lnTo>
                  <a:cubicBezTo>
                    <a:pt x="9194" y="468"/>
                    <a:pt x="9182" y="444"/>
                    <a:pt x="9173" y="427"/>
                  </a:cubicBezTo>
                  <a:cubicBezTo>
                    <a:pt x="9164" y="410"/>
                    <a:pt x="9156" y="397"/>
                    <a:pt x="9147" y="390"/>
                  </a:cubicBezTo>
                  <a:cubicBezTo>
                    <a:pt x="9139" y="382"/>
                    <a:pt x="9130" y="376"/>
                    <a:pt x="9121" y="372"/>
                  </a:cubicBezTo>
                  <a:cubicBezTo>
                    <a:pt x="9114" y="369"/>
                    <a:pt x="9103" y="366"/>
                    <a:pt x="9087" y="364"/>
                  </a:cubicBezTo>
                  <a:lnTo>
                    <a:pt x="9014" y="351"/>
                  </a:lnTo>
                  <a:lnTo>
                    <a:pt x="8977" y="560"/>
                  </a:lnTo>
                  <a:lnTo>
                    <a:pt x="8914" y="549"/>
                  </a:lnTo>
                  <a:close/>
                  <a:moveTo>
                    <a:pt x="9024" y="296"/>
                  </a:moveTo>
                  <a:lnTo>
                    <a:pt x="9158" y="321"/>
                  </a:lnTo>
                  <a:cubicBezTo>
                    <a:pt x="9187" y="326"/>
                    <a:pt x="9209" y="327"/>
                    <a:pt x="9227" y="324"/>
                  </a:cubicBezTo>
                  <a:cubicBezTo>
                    <a:pt x="9244" y="321"/>
                    <a:pt x="9258" y="313"/>
                    <a:pt x="9268" y="302"/>
                  </a:cubicBezTo>
                  <a:cubicBezTo>
                    <a:pt x="9279" y="290"/>
                    <a:pt x="9286" y="277"/>
                    <a:pt x="9288" y="262"/>
                  </a:cubicBezTo>
                  <a:cubicBezTo>
                    <a:pt x="9292" y="239"/>
                    <a:pt x="9288" y="219"/>
                    <a:pt x="9274" y="202"/>
                  </a:cubicBezTo>
                  <a:cubicBezTo>
                    <a:pt x="9260" y="185"/>
                    <a:pt x="9236" y="173"/>
                    <a:pt x="9201" y="167"/>
                  </a:cubicBezTo>
                  <a:lnTo>
                    <a:pt x="9052" y="140"/>
                  </a:lnTo>
                  <a:lnTo>
                    <a:pt x="9024" y="296"/>
                  </a:lnTo>
                  <a:close/>
                  <a:moveTo>
                    <a:pt x="9404" y="479"/>
                  </a:moveTo>
                  <a:lnTo>
                    <a:pt x="9463" y="487"/>
                  </a:lnTo>
                  <a:cubicBezTo>
                    <a:pt x="9460" y="511"/>
                    <a:pt x="9462" y="532"/>
                    <a:pt x="9469" y="549"/>
                  </a:cubicBezTo>
                  <a:cubicBezTo>
                    <a:pt x="9476" y="566"/>
                    <a:pt x="9489" y="582"/>
                    <a:pt x="9508" y="597"/>
                  </a:cubicBezTo>
                  <a:cubicBezTo>
                    <a:pt x="9527" y="611"/>
                    <a:pt x="9550" y="621"/>
                    <a:pt x="9576" y="627"/>
                  </a:cubicBezTo>
                  <a:cubicBezTo>
                    <a:pt x="9600" y="632"/>
                    <a:pt x="9621" y="634"/>
                    <a:pt x="9641" y="631"/>
                  </a:cubicBezTo>
                  <a:cubicBezTo>
                    <a:pt x="9661" y="628"/>
                    <a:pt x="9676" y="621"/>
                    <a:pt x="9688" y="611"/>
                  </a:cubicBezTo>
                  <a:cubicBezTo>
                    <a:pt x="9700" y="601"/>
                    <a:pt x="9707" y="589"/>
                    <a:pt x="9711" y="574"/>
                  </a:cubicBezTo>
                  <a:cubicBezTo>
                    <a:pt x="9714" y="560"/>
                    <a:pt x="9713" y="546"/>
                    <a:pt x="9707" y="533"/>
                  </a:cubicBezTo>
                  <a:cubicBezTo>
                    <a:pt x="9701" y="520"/>
                    <a:pt x="9689" y="508"/>
                    <a:pt x="9671" y="496"/>
                  </a:cubicBezTo>
                  <a:cubicBezTo>
                    <a:pt x="9659" y="488"/>
                    <a:pt x="9633" y="474"/>
                    <a:pt x="9593" y="454"/>
                  </a:cubicBezTo>
                  <a:cubicBezTo>
                    <a:pt x="9552" y="433"/>
                    <a:pt x="9524" y="417"/>
                    <a:pt x="9509" y="404"/>
                  </a:cubicBezTo>
                  <a:cubicBezTo>
                    <a:pt x="9490" y="387"/>
                    <a:pt x="9477" y="368"/>
                    <a:pt x="9470" y="348"/>
                  </a:cubicBezTo>
                  <a:cubicBezTo>
                    <a:pt x="9463" y="329"/>
                    <a:pt x="9462" y="308"/>
                    <a:pt x="9467" y="286"/>
                  </a:cubicBezTo>
                  <a:cubicBezTo>
                    <a:pt x="9472" y="263"/>
                    <a:pt x="9484" y="242"/>
                    <a:pt x="9502" y="225"/>
                  </a:cubicBezTo>
                  <a:cubicBezTo>
                    <a:pt x="9520" y="207"/>
                    <a:pt x="9543" y="196"/>
                    <a:pt x="9572" y="192"/>
                  </a:cubicBezTo>
                  <a:cubicBezTo>
                    <a:pt x="9600" y="187"/>
                    <a:pt x="9630" y="188"/>
                    <a:pt x="9661" y="195"/>
                  </a:cubicBezTo>
                  <a:cubicBezTo>
                    <a:pt x="9696" y="203"/>
                    <a:pt x="9725" y="216"/>
                    <a:pt x="9749" y="233"/>
                  </a:cubicBezTo>
                  <a:cubicBezTo>
                    <a:pt x="9773" y="251"/>
                    <a:pt x="9789" y="272"/>
                    <a:pt x="9799" y="297"/>
                  </a:cubicBezTo>
                  <a:cubicBezTo>
                    <a:pt x="9808" y="322"/>
                    <a:pt x="9810" y="348"/>
                    <a:pt x="9805" y="376"/>
                  </a:cubicBezTo>
                  <a:lnTo>
                    <a:pt x="9744" y="367"/>
                  </a:lnTo>
                  <a:cubicBezTo>
                    <a:pt x="9748" y="336"/>
                    <a:pt x="9742" y="312"/>
                    <a:pt x="9727" y="292"/>
                  </a:cubicBezTo>
                  <a:cubicBezTo>
                    <a:pt x="9712" y="273"/>
                    <a:pt x="9687" y="259"/>
                    <a:pt x="9651" y="251"/>
                  </a:cubicBezTo>
                  <a:cubicBezTo>
                    <a:pt x="9613" y="242"/>
                    <a:pt x="9585" y="243"/>
                    <a:pt x="9564" y="252"/>
                  </a:cubicBezTo>
                  <a:cubicBezTo>
                    <a:pt x="9544" y="262"/>
                    <a:pt x="9532" y="277"/>
                    <a:pt x="9527" y="296"/>
                  </a:cubicBezTo>
                  <a:cubicBezTo>
                    <a:pt x="9523" y="313"/>
                    <a:pt x="9526" y="328"/>
                    <a:pt x="9536" y="342"/>
                  </a:cubicBezTo>
                  <a:cubicBezTo>
                    <a:pt x="9545" y="355"/>
                    <a:pt x="9574" y="374"/>
                    <a:pt x="9621" y="397"/>
                  </a:cubicBezTo>
                  <a:cubicBezTo>
                    <a:pt x="9669" y="420"/>
                    <a:pt x="9701" y="438"/>
                    <a:pt x="9718" y="450"/>
                  </a:cubicBezTo>
                  <a:cubicBezTo>
                    <a:pt x="9742" y="469"/>
                    <a:pt x="9759" y="490"/>
                    <a:pt x="9767" y="512"/>
                  </a:cubicBezTo>
                  <a:cubicBezTo>
                    <a:pt x="9776" y="534"/>
                    <a:pt x="9777" y="558"/>
                    <a:pt x="9771" y="583"/>
                  </a:cubicBezTo>
                  <a:cubicBezTo>
                    <a:pt x="9765" y="608"/>
                    <a:pt x="9753" y="629"/>
                    <a:pt x="9734" y="648"/>
                  </a:cubicBezTo>
                  <a:cubicBezTo>
                    <a:pt x="9714" y="667"/>
                    <a:pt x="9690" y="679"/>
                    <a:pt x="9660" y="685"/>
                  </a:cubicBezTo>
                  <a:cubicBezTo>
                    <a:pt x="9631" y="691"/>
                    <a:pt x="9600" y="690"/>
                    <a:pt x="9566" y="683"/>
                  </a:cubicBezTo>
                  <a:cubicBezTo>
                    <a:pt x="9524" y="673"/>
                    <a:pt x="9490" y="658"/>
                    <a:pt x="9464" y="640"/>
                  </a:cubicBezTo>
                  <a:cubicBezTo>
                    <a:pt x="9439" y="621"/>
                    <a:pt x="9421" y="597"/>
                    <a:pt x="9410" y="568"/>
                  </a:cubicBezTo>
                  <a:cubicBezTo>
                    <a:pt x="9399" y="540"/>
                    <a:pt x="9397" y="510"/>
                    <a:pt x="9404" y="479"/>
                  </a:cubicBezTo>
                  <a:close/>
                  <a:moveTo>
                    <a:pt x="10109" y="817"/>
                  </a:moveTo>
                  <a:lnTo>
                    <a:pt x="10245" y="415"/>
                  </a:lnTo>
                  <a:lnTo>
                    <a:pt x="10095" y="365"/>
                  </a:lnTo>
                  <a:lnTo>
                    <a:pt x="10113" y="311"/>
                  </a:lnTo>
                  <a:lnTo>
                    <a:pt x="10473" y="433"/>
                  </a:lnTo>
                  <a:lnTo>
                    <a:pt x="10455" y="486"/>
                  </a:lnTo>
                  <a:lnTo>
                    <a:pt x="10305" y="436"/>
                  </a:lnTo>
                  <a:lnTo>
                    <a:pt x="10170" y="837"/>
                  </a:lnTo>
                  <a:lnTo>
                    <a:pt x="10109" y="817"/>
                  </a:lnTo>
                  <a:close/>
                  <a:moveTo>
                    <a:pt x="10386" y="905"/>
                  </a:moveTo>
                  <a:lnTo>
                    <a:pt x="10562" y="459"/>
                  </a:lnTo>
                  <a:lnTo>
                    <a:pt x="10622" y="482"/>
                  </a:lnTo>
                  <a:lnTo>
                    <a:pt x="10549" y="666"/>
                  </a:lnTo>
                  <a:lnTo>
                    <a:pt x="10780" y="757"/>
                  </a:lnTo>
                  <a:lnTo>
                    <a:pt x="10852" y="573"/>
                  </a:lnTo>
                  <a:lnTo>
                    <a:pt x="10911" y="597"/>
                  </a:lnTo>
                  <a:lnTo>
                    <a:pt x="10735" y="1043"/>
                  </a:lnTo>
                  <a:lnTo>
                    <a:pt x="10676" y="1019"/>
                  </a:lnTo>
                  <a:lnTo>
                    <a:pt x="10759" y="809"/>
                  </a:lnTo>
                  <a:lnTo>
                    <a:pt x="10528" y="718"/>
                  </a:lnTo>
                  <a:lnTo>
                    <a:pt x="10445" y="928"/>
                  </a:lnTo>
                  <a:lnTo>
                    <a:pt x="10386" y="905"/>
                  </a:lnTo>
                  <a:close/>
                  <a:moveTo>
                    <a:pt x="10835" y="1083"/>
                  </a:moveTo>
                  <a:lnTo>
                    <a:pt x="11032" y="646"/>
                  </a:lnTo>
                  <a:lnTo>
                    <a:pt x="11348" y="788"/>
                  </a:lnTo>
                  <a:lnTo>
                    <a:pt x="11325" y="840"/>
                  </a:lnTo>
                  <a:lnTo>
                    <a:pt x="11067" y="723"/>
                  </a:lnTo>
                  <a:lnTo>
                    <a:pt x="11006" y="858"/>
                  </a:lnTo>
                  <a:lnTo>
                    <a:pt x="11248" y="967"/>
                  </a:lnTo>
                  <a:lnTo>
                    <a:pt x="11224" y="1018"/>
                  </a:lnTo>
                  <a:lnTo>
                    <a:pt x="10983" y="909"/>
                  </a:lnTo>
                  <a:lnTo>
                    <a:pt x="10916" y="1058"/>
                  </a:lnTo>
                  <a:lnTo>
                    <a:pt x="11184" y="1179"/>
                  </a:lnTo>
                  <a:lnTo>
                    <a:pt x="11161" y="1230"/>
                  </a:lnTo>
                  <a:lnTo>
                    <a:pt x="10835" y="1083"/>
                  </a:lnTo>
                  <a:close/>
                  <a:moveTo>
                    <a:pt x="11407" y="1353"/>
                  </a:moveTo>
                  <a:lnTo>
                    <a:pt x="11647" y="937"/>
                  </a:lnTo>
                  <a:lnTo>
                    <a:pt x="11947" y="1110"/>
                  </a:lnTo>
                  <a:lnTo>
                    <a:pt x="11919" y="1159"/>
                  </a:lnTo>
                  <a:lnTo>
                    <a:pt x="11674" y="1018"/>
                  </a:lnTo>
                  <a:lnTo>
                    <a:pt x="11600" y="1145"/>
                  </a:lnTo>
                  <a:lnTo>
                    <a:pt x="11830" y="1277"/>
                  </a:lnTo>
                  <a:lnTo>
                    <a:pt x="11802" y="1326"/>
                  </a:lnTo>
                  <a:lnTo>
                    <a:pt x="11572" y="1194"/>
                  </a:lnTo>
                  <a:lnTo>
                    <a:pt x="11491" y="1336"/>
                  </a:lnTo>
                  <a:lnTo>
                    <a:pt x="11746" y="1483"/>
                  </a:lnTo>
                  <a:lnTo>
                    <a:pt x="11718" y="1532"/>
                  </a:lnTo>
                  <a:lnTo>
                    <a:pt x="11407" y="1353"/>
                  </a:lnTo>
                  <a:close/>
                  <a:moveTo>
                    <a:pt x="11793" y="1575"/>
                  </a:moveTo>
                  <a:lnTo>
                    <a:pt x="12052" y="1171"/>
                  </a:lnTo>
                  <a:lnTo>
                    <a:pt x="12107" y="1207"/>
                  </a:lnTo>
                  <a:lnTo>
                    <a:pt x="12116" y="1660"/>
                  </a:lnTo>
                  <a:lnTo>
                    <a:pt x="12319" y="1343"/>
                  </a:lnTo>
                  <a:lnTo>
                    <a:pt x="12371" y="1376"/>
                  </a:lnTo>
                  <a:lnTo>
                    <a:pt x="12111" y="1779"/>
                  </a:lnTo>
                  <a:lnTo>
                    <a:pt x="12056" y="1744"/>
                  </a:lnTo>
                  <a:lnTo>
                    <a:pt x="12048" y="1291"/>
                  </a:lnTo>
                  <a:lnTo>
                    <a:pt x="11844" y="1608"/>
                  </a:lnTo>
                  <a:lnTo>
                    <a:pt x="11793" y="1575"/>
                  </a:lnTo>
                  <a:close/>
                  <a:moveTo>
                    <a:pt x="12297" y="1913"/>
                  </a:moveTo>
                  <a:lnTo>
                    <a:pt x="12543" y="1568"/>
                  </a:lnTo>
                  <a:lnTo>
                    <a:pt x="12414" y="1476"/>
                  </a:lnTo>
                  <a:lnTo>
                    <a:pt x="12446" y="1430"/>
                  </a:lnTo>
                  <a:lnTo>
                    <a:pt x="12756" y="1650"/>
                  </a:lnTo>
                  <a:lnTo>
                    <a:pt x="12723" y="1696"/>
                  </a:lnTo>
                  <a:lnTo>
                    <a:pt x="12594" y="1605"/>
                  </a:lnTo>
                  <a:lnTo>
                    <a:pt x="12349" y="1950"/>
                  </a:lnTo>
                  <a:lnTo>
                    <a:pt x="12297" y="1913"/>
                  </a:lnTo>
                  <a:close/>
                  <a:moveTo>
                    <a:pt x="12535" y="2093"/>
                  </a:moveTo>
                  <a:lnTo>
                    <a:pt x="12831" y="1715"/>
                  </a:lnTo>
                  <a:lnTo>
                    <a:pt x="12881" y="1755"/>
                  </a:lnTo>
                  <a:lnTo>
                    <a:pt x="12585" y="2132"/>
                  </a:lnTo>
                  <a:lnTo>
                    <a:pt x="12535" y="2093"/>
                  </a:lnTo>
                  <a:close/>
                  <a:moveTo>
                    <a:pt x="12674" y="2202"/>
                  </a:moveTo>
                  <a:lnTo>
                    <a:pt x="12988" y="1839"/>
                  </a:lnTo>
                  <a:lnTo>
                    <a:pt x="13149" y="1979"/>
                  </a:lnTo>
                  <a:cubicBezTo>
                    <a:pt x="13181" y="2007"/>
                    <a:pt x="13203" y="2031"/>
                    <a:pt x="13214" y="2052"/>
                  </a:cubicBezTo>
                  <a:cubicBezTo>
                    <a:pt x="13225" y="2073"/>
                    <a:pt x="13229" y="2096"/>
                    <a:pt x="13224" y="2122"/>
                  </a:cubicBezTo>
                  <a:cubicBezTo>
                    <a:pt x="13220" y="2147"/>
                    <a:pt x="13209" y="2169"/>
                    <a:pt x="13192" y="2189"/>
                  </a:cubicBezTo>
                  <a:cubicBezTo>
                    <a:pt x="13170" y="2215"/>
                    <a:pt x="13143" y="2229"/>
                    <a:pt x="13111" y="2233"/>
                  </a:cubicBezTo>
                  <a:cubicBezTo>
                    <a:pt x="13079" y="2236"/>
                    <a:pt x="13043" y="2225"/>
                    <a:pt x="13004" y="2200"/>
                  </a:cubicBezTo>
                  <a:cubicBezTo>
                    <a:pt x="13012" y="2217"/>
                    <a:pt x="13016" y="2231"/>
                    <a:pt x="13018" y="2243"/>
                  </a:cubicBezTo>
                  <a:cubicBezTo>
                    <a:pt x="13021" y="2268"/>
                    <a:pt x="13020" y="2295"/>
                    <a:pt x="13016" y="2325"/>
                  </a:cubicBezTo>
                  <a:lnTo>
                    <a:pt x="12993" y="2479"/>
                  </a:lnTo>
                  <a:lnTo>
                    <a:pt x="12933" y="2427"/>
                  </a:lnTo>
                  <a:lnTo>
                    <a:pt x="12950" y="2310"/>
                  </a:lnTo>
                  <a:cubicBezTo>
                    <a:pt x="12955" y="2276"/>
                    <a:pt x="12958" y="2249"/>
                    <a:pt x="12959" y="2230"/>
                  </a:cubicBezTo>
                  <a:cubicBezTo>
                    <a:pt x="12960" y="2210"/>
                    <a:pt x="12959" y="2195"/>
                    <a:pt x="12956" y="2184"/>
                  </a:cubicBezTo>
                  <a:cubicBezTo>
                    <a:pt x="12953" y="2173"/>
                    <a:pt x="12948" y="2164"/>
                    <a:pt x="12942" y="2156"/>
                  </a:cubicBezTo>
                  <a:cubicBezTo>
                    <a:pt x="12938" y="2150"/>
                    <a:pt x="12929" y="2142"/>
                    <a:pt x="12917" y="2131"/>
                  </a:cubicBezTo>
                  <a:lnTo>
                    <a:pt x="12861" y="2083"/>
                  </a:lnTo>
                  <a:lnTo>
                    <a:pt x="12722" y="2244"/>
                  </a:lnTo>
                  <a:lnTo>
                    <a:pt x="12674" y="2202"/>
                  </a:lnTo>
                  <a:close/>
                  <a:moveTo>
                    <a:pt x="12897" y="2041"/>
                  </a:moveTo>
                  <a:lnTo>
                    <a:pt x="13000" y="2130"/>
                  </a:lnTo>
                  <a:cubicBezTo>
                    <a:pt x="13022" y="2149"/>
                    <a:pt x="13041" y="2162"/>
                    <a:pt x="13058" y="2168"/>
                  </a:cubicBezTo>
                  <a:cubicBezTo>
                    <a:pt x="13074" y="2174"/>
                    <a:pt x="13090" y="2175"/>
                    <a:pt x="13105" y="2171"/>
                  </a:cubicBezTo>
                  <a:cubicBezTo>
                    <a:pt x="13120" y="2166"/>
                    <a:pt x="13132" y="2158"/>
                    <a:pt x="13142" y="2146"/>
                  </a:cubicBezTo>
                  <a:cubicBezTo>
                    <a:pt x="13157" y="2129"/>
                    <a:pt x="13163" y="2110"/>
                    <a:pt x="13161" y="2088"/>
                  </a:cubicBezTo>
                  <a:cubicBezTo>
                    <a:pt x="13158" y="2066"/>
                    <a:pt x="13143" y="2044"/>
                    <a:pt x="13116" y="2020"/>
                  </a:cubicBezTo>
                  <a:lnTo>
                    <a:pt x="13001" y="1921"/>
                  </a:lnTo>
                  <a:lnTo>
                    <a:pt x="12897" y="2041"/>
                  </a:lnTo>
                  <a:close/>
                  <a:moveTo>
                    <a:pt x="13035" y="2524"/>
                  </a:moveTo>
                  <a:lnTo>
                    <a:pt x="13367" y="2176"/>
                  </a:lnTo>
                  <a:lnTo>
                    <a:pt x="13617" y="2415"/>
                  </a:lnTo>
                  <a:lnTo>
                    <a:pt x="13579" y="2456"/>
                  </a:lnTo>
                  <a:lnTo>
                    <a:pt x="13374" y="2261"/>
                  </a:lnTo>
                  <a:lnTo>
                    <a:pt x="13272" y="2368"/>
                  </a:lnTo>
                  <a:lnTo>
                    <a:pt x="13464" y="2550"/>
                  </a:lnTo>
                  <a:lnTo>
                    <a:pt x="13425" y="2591"/>
                  </a:lnTo>
                  <a:lnTo>
                    <a:pt x="13233" y="2408"/>
                  </a:lnTo>
                  <a:lnTo>
                    <a:pt x="13120" y="2527"/>
                  </a:lnTo>
                  <a:lnTo>
                    <a:pt x="13333" y="2730"/>
                  </a:lnTo>
                  <a:lnTo>
                    <a:pt x="13294" y="2771"/>
                  </a:lnTo>
                  <a:lnTo>
                    <a:pt x="13035" y="2524"/>
                  </a:lnTo>
                  <a:close/>
                  <a:moveTo>
                    <a:pt x="13568" y="3078"/>
                  </a:moveTo>
                  <a:lnTo>
                    <a:pt x="13809" y="2623"/>
                  </a:lnTo>
                  <a:lnTo>
                    <a:pt x="13854" y="2675"/>
                  </a:lnTo>
                  <a:lnTo>
                    <a:pt x="13672" y="2998"/>
                  </a:lnTo>
                  <a:cubicBezTo>
                    <a:pt x="13657" y="3024"/>
                    <a:pt x="13643" y="3047"/>
                    <a:pt x="13629" y="3068"/>
                  </a:cubicBezTo>
                  <a:cubicBezTo>
                    <a:pt x="13654" y="3057"/>
                    <a:pt x="13679" y="3046"/>
                    <a:pt x="13705" y="3036"/>
                  </a:cubicBezTo>
                  <a:lnTo>
                    <a:pt x="14054" y="2906"/>
                  </a:lnTo>
                  <a:lnTo>
                    <a:pt x="14096" y="2955"/>
                  </a:lnTo>
                  <a:lnTo>
                    <a:pt x="13611" y="3128"/>
                  </a:lnTo>
                  <a:lnTo>
                    <a:pt x="13568" y="3078"/>
                  </a:lnTo>
                  <a:close/>
                  <a:moveTo>
                    <a:pt x="13703" y="3236"/>
                  </a:moveTo>
                  <a:lnTo>
                    <a:pt x="14194" y="3084"/>
                  </a:lnTo>
                  <a:lnTo>
                    <a:pt x="14237" y="3139"/>
                  </a:lnTo>
                  <a:lnTo>
                    <a:pt x="13981" y="3589"/>
                  </a:lnTo>
                  <a:lnTo>
                    <a:pt x="13936" y="3532"/>
                  </a:lnTo>
                  <a:lnTo>
                    <a:pt x="14016" y="3399"/>
                  </a:lnTo>
                  <a:lnTo>
                    <a:pt x="13891" y="3240"/>
                  </a:lnTo>
                  <a:lnTo>
                    <a:pt x="13744" y="3289"/>
                  </a:lnTo>
                  <a:lnTo>
                    <a:pt x="13703" y="3236"/>
                  </a:lnTo>
                  <a:close/>
                  <a:moveTo>
                    <a:pt x="13943" y="3222"/>
                  </a:moveTo>
                  <a:lnTo>
                    <a:pt x="14044" y="3351"/>
                  </a:lnTo>
                  <a:lnTo>
                    <a:pt x="14118" y="3229"/>
                  </a:lnTo>
                  <a:cubicBezTo>
                    <a:pt x="14140" y="3193"/>
                    <a:pt x="14160" y="3163"/>
                    <a:pt x="14175" y="3140"/>
                  </a:cubicBezTo>
                  <a:cubicBezTo>
                    <a:pt x="14147" y="3155"/>
                    <a:pt x="14117" y="3167"/>
                    <a:pt x="14086" y="3177"/>
                  </a:cubicBezTo>
                  <a:lnTo>
                    <a:pt x="13943" y="3222"/>
                  </a:lnTo>
                  <a:close/>
                  <a:moveTo>
                    <a:pt x="14004" y="3631"/>
                  </a:moveTo>
                  <a:lnTo>
                    <a:pt x="14395" y="3353"/>
                  </a:lnTo>
                  <a:lnTo>
                    <a:pt x="14432" y="3404"/>
                  </a:lnTo>
                  <a:lnTo>
                    <a:pt x="14087" y="3650"/>
                  </a:lnTo>
                  <a:lnTo>
                    <a:pt x="14224" y="3842"/>
                  </a:lnTo>
                  <a:lnTo>
                    <a:pt x="14178" y="3875"/>
                  </a:lnTo>
                  <a:lnTo>
                    <a:pt x="14004" y="3631"/>
                  </a:lnTo>
                  <a:close/>
                  <a:moveTo>
                    <a:pt x="14795" y="3970"/>
                  </a:moveTo>
                  <a:lnTo>
                    <a:pt x="14827" y="4025"/>
                  </a:lnTo>
                  <a:lnTo>
                    <a:pt x="14587" y="4163"/>
                  </a:lnTo>
                  <a:cubicBezTo>
                    <a:pt x="14545" y="4187"/>
                    <a:pt x="14509" y="4202"/>
                    <a:pt x="14479" y="4207"/>
                  </a:cubicBezTo>
                  <a:cubicBezTo>
                    <a:pt x="14449" y="4211"/>
                    <a:pt x="14419" y="4206"/>
                    <a:pt x="14390" y="4190"/>
                  </a:cubicBezTo>
                  <a:cubicBezTo>
                    <a:pt x="14360" y="4174"/>
                    <a:pt x="14334" y="4146"/>
                    <a:pt x="14311" y="4106"/>
                  </a:cubicBezTo>
                  <a:cubicBezTo>
                    <a:pt x="14288" y="4067"/>
                    <a:pt x="14277" y="4032"/>
                    <a:pt x="14276" y="3999"/>
                  </a:cubicBezTo>
                  <a:cubicBezTo>
                    <a:pt x="14275" y="3967"/>
                    <a:pt x="14284" y="3938"/>
                    <a:pt x="14304" y="3913"/>
                  </a:cubicBezTo>
                  <a:cubicBezTo>
                    <a:pt x="14323" y="3888"/>
                    <a:pt x="14355" y="3862"/>
                    <a:pt x="14399" y="3837"/>
                  </a:cubicBezTo>
                  <a:lnTo>
                    <a:pt x="14639" y="3699"/>
                  </a:lnTo>
                  <a:lnTo>
                    <a:pt x="14671" y="3754"/>
                  </a:lnTo>
                  <a:lnTo>
                    <a:pt x="14431" y="3892"/>
                  </a:lnTo>
                  <a:cubicBezTo>
                    <a:pt x="14394" y="3913"/>
                    <a:pt x="14370" y="3932"/>
                    <a:pt x="14357" y="3948"/>
                  </a:cubicBezTo>
                  <a:cubicBezTo>
                    <a:pt x="14343" y="3965"/>
                    <a:pt x="14337" y="3984"/>
                    <a:pt x="14337" y="4005"/>
                  </a:cubicBezTo>
                  <a:cubicBezTo>
                    <a:pt x="14337" y="4027"/>
                    <a:pt x="14344" y="4050"/>
                    <a:pt x="14357" y="4073"/>
                  </a:cubicBezTo>
                  <a:cubicBezTo>
                    <a:pt x="14380" y="4113"/>
                    <a:pt x="14406" y="4137"/>
                    <a:pt x="14434" y="4143"/>
                  </a:cubicBezTo>
                  <a:cubicBezTo>
                    <a:pt x="14463" y="4150"/>
                    <a:pt x="14503" y="4138"/>
                    <a:pt x="14555" y="4108"/>
                  </a:cubicBezTo>
                  <a:lnTo>
                    <a:pt x="14795" y="3970"/>
                  </a:lnTo>
                  <a:close/>
                  <a:moveTo>
                    <a:pt x="14467" y="4356"/>
                  </a:moveTo>
                  <a:lnTo>
                    <a:pt x="14895" y="4138"/>
                  </a:lnTo>
                  <a:lnTo>
                    <a:pt x="15053" y="4446"/>
                  </a:lnTo>
                  <a:lnTo>
                    <a:pt x="15002" y="4472"/>
                  </a:lnTo>
                  <a:lnTo>
                    <a:pt x="14874" y="4220"/>
                  </a:lnTo>
                  <a:lnTo>
                    <a:pt x="14742" y="4287"/>
                  </a:lnTo>
                  <a:lnTo>
                    <a:pt x="14863" y="4523"/>
                  </a:lnTo>
                  <a:lnTo>
                    <a:pt x="14813" y="4548"/>
                  </a:lnTo>
                  <a:lnTo>
                    <a:pt x="14692" y="4313"/>
                  </a:lnTo>
                  <a:lnTo>
                    <a:pt x="14547" y="4387"/>
                  </a:lnTo>
                  <a:lnTo>
                    <a:pt x="14680" y="4649"/>
                  </a:lnTo>
                  <a:lnTo>
                    <a:pt x="14630" y="4675"/>
                  </a:lnTo>
                  <a:lnTo>
                    <a:pt x="14467" y="4356"/>
                  </a:lnTo>
                  <a:close/>
                  <a:moveTo>
                    <a:pt x="15036" y="5176"/>
                  </a:moveTo>
                  <a:lnTo>
                    <a:pt x="15044" y="5241"/>
                  </a:lnTo>
                  <a:cubicBezTo>
                    <a:pt x="14991" y="5248"/>
                    <a:pt x="14945" y="5240"/>
                    <a:pt x="14907" y="5218"/>
                  </a:cubicBezTo>
                  <a:cubicBezTo>
                    <a:pt x="14869" y="5196"/>
                    <a:pt x="14840" y="5162"/>
                    <a:pt x="14822" y="5115"/>
                  </a:cubicBezTo>
                  <a:cubicBezTo>
                    <a:pt x="14803" y="5067"/>
                    <a:pt x="14798" y="5024"/>
                    <a:pt x="14805" y="4987"/>
                  </a:cubicBezTo>
                  <a:cubicBezTo>
                    <a:pt x="14813" y="4949"/>
                    <a:pt x="14833" y="4915"/>
                    <a:pt x="14863" y="4884"/>
                  </a:cubicBezTo>
                  <a:cubicBezTo>
                    <a:pt x="14894" y="4854"/>
                    <a:pt x="14931" y="4830"/>
                    <a:pt x="14974" y="4814"/>
                  </a:cubicBezTo>
                  <a:cubicBezTo>
                    <a:pt x="15020" y="4795"/>
                    <a:pt x="15064" y="4788"/>
                    <a:pt x="15106" y="4792"/>
                  </a:cubicBezTo>
                  <a:cubicBezTo>
                    <a:pt x="15148" y="4797"/>
                    <a:pt x="15184" y="4812"/>
                    <a:pt x="15215" y="4837"/>
                  </a:cubicBezTo>
                  <a:cubicBezTo>
                    <a:pt x="15246" y="4863"/>
                    <a:pt x="15269" y="4895"/>
                    <a:pt x="15284" y="4935"/>
                  </a:cubicBezTo>
                  <a:cubicBezTo>
                    <a:pt x="15302" y="4979"/>
                    <a:pt x="15305" y="5021"/>
                    <a:pt x="15294" y="5061"/>
                  </a:cubicBezTo>
                  <a:cubicBezTo>
                    <a:pt x="15284" y="5100"/>
                    <a:pt x="15260" y="5134"/>
                    <a:pt x="15223" y="5162"/>
                  </a:cubicBezTo>
                  <a:lnTo>
                    <a:pt x="15187" y="5109"/>
                  </a:lnTo>
                  <a:cubicBezTo>
                    <a:pt x="15215" y="5086"/>
                    <a:pt x="15233" y="5062"/>
                    <a:pt x="15240" y="5037"/>
                  </a:cubicBezTo>
                  <a:cubicBezTo>
                    <a:pt x="15247" y="5011"/>
                    <a:pt x="15245" y="4983"/>
                    <a:pt x="15233" y="4954"/>
                  </a:cubicBezTo>
                  <a:cubicBezTo>
                    <a:pt x="15220" y="4919"/>
                    <a:pt x="15200" y="4894"/>
                    <a:pt x="15175" y="4877"/>
                  </a:cubicBezTo>
                  <a:cubicBezTo>
                    <a:pt x="15149" y="4861"/>
                    <a:pt x="15121" y="4853"/>
                    <a:pt x="15089" y="4855"/>
                  </a:cubicBezTo>
                  <a:cubicBezTo>
                    <a:pt x="15058" y="4857"/>
                    <a:pt x="15028" y="4863"/>
                    <a:pt x="14998" y="4875"/>
                  </a:cubicBezTo>
                  <a:cubicBezTo>
                    <a:pt x="14960" y="4890"/>
                    <a:pt x="14929" y="4908"/>
                    <a:pt x="14905" y="4930"/>
                  </a:cubicBezTo>
                  <a:cubicBezTo>
                    <a:pt x="14881" y="4953"/>
                    <a:pt x="14867" y="4978"/>
                    <a:pt x="14862" y="5007"/>
                  </a:cubicBezTo>
                  <a:cubicBezTo>
                    <a:pt x="14857" y="5036"/>
                    <a:pt x="14860" y="5063"/>
                    <a:pt x="14871" y="5091"/>
                  </a:cubicBezTo>
                  <a:cubicBezTo>
                    <a:pt x="14884" y="5124"/>
                    <a:pt x="14904" y="5148"/>
                    <a:pt x="14932" y="5163"/>
                  </a:cubicBezTo>
                  <a:cubicBezTo>
                    <a:pt x="14960" y="5179"/>
                    <a:pt x="14995" y="5183"/>
                    <a:pt x="15036" y="5176"/>
                  </a:cubicBezTo>
                  <a:close/>
                  <a:moveTo>
                    <a:pt x="14934" y="5372"/>
                  </a:moveTo>
                  <a:lnTo>
                    <a:pt x="15388" y="5218"/>
                  </a:lnTo>
                  <a:lnTo>
                    <a:pt x="15409" y="5278"/>
                  </a:lnTo>
                  <a:lnTo>
                    <a:pt x="15222" y="5341"/>
                  </a:lnTo>
                  <a:lnTo>
                    <a:pt x="15301" y="5576"/>
                  </a:lnTo>
                  <a:lnTo>
                    <a:pt x="15489" y="5513"/>
                  </a:lnTo>
                  <a:lnTo>
                    <a:pt x="15509" y="5573"/>
                  </a:lnTo>
                  <a:lnTo>
                    <a:pt x="15055" y="5727"/>
                  </a:lnTo>
                  <a:lnTo>
                    <a:pt x="15034" y="5667"/>
                  </a:lnTo>
                  <a:lnTo>
                    <a:pt x="15248" y="5594"/>
                  </a:lnTo>
                  <a:lnTo>
                    <a:pt x="15168" y="5360"/>
                  </a:lnTo>
                  <a:lnTo>
                    <a:pt x="14954" y="5432"/>
                  </a:lnTo>
                  <a:lnTo>
                    <a:pt x="14934" y="5372"/>
                  </a:lnTo>
                  <a:close/>
                  <a:moveTo>
                    <a:pt x="15071" y="5778"/>
                  </a:moveTo>
                  <a:lnTo>
                    <a:pt x="15583" y="5824"/>
                  </a:lnTo>
                  <a:lnTo>
                    <a:pt x="15602" y="5892"/>
                  </a:lnTo>
                  <a:lnTo>
                    <a:pt x="15194" y="6210"/>
                  </a:lnTo>
                  <a:lnTo>
                    <a:pt x="15174" y="6141"/>
                  </a:lnTo>
                  <a:lnTo>
                    <a:pt x="15299" y="6048"/>
                  </a:lnTo>
                  <a:lnTo>
                    <a:pt x="15244" y="5853"/>
                  </a:lnTo>
                  <a:lnTo>
                    <a:pt x="15089" y="5843"/>
                  </a:lnTo>
                  <a:lnTo>
                    <a:pt x="15071" y="5778"/>
                  </a:lnTo>
                  <a:close/>
                  <a:moveTo>
                    <a:pt x="15298" y="5857"/>
                  </a:moveTo>
                  <a:lnTo>
                    <a:pt x="15343" y="6015"/>
                  </a:lnTo>
                  <a:lnTo>
                    <a:pt x="15457" y="5930"/>
                  </a:lnTo>
                  <a:cubicBezTo>
                    <a:pt x="15492" y="5905"/>
                    <a:pt x="15521" y="5885"/>
                    <a:pt x="15544" y="5870"/>
                  </a:cubicBezTo>
                  <a:cubicBezTo>
                    <a:pt x="15512" y="5872"/>
                    <a:pt x="15480" y="5872"/>
                    <a:pt x="15448" y="5869"/>
                  </a:cubicBezTo>
                  <a:lnTo>
                    <a:pt x="15298" y="5857"/>
                  </a:lnTo>
                  <a:close/>
                  <a:moveTo>
                    <a:pt x="15203" y="6271"/>
                  </a:moveTo>
                  <a:lnTo>
                    <a:pt x="15670" y="6163"/>
                  </a:lnTo>
                  <a:lnTo>
                    <a:pt x="15685" y="6225"/>
                  </a:lnTo>
                  <a:lnTo>
                    <a:pt x="15217" y="6333"/>
                  </a:lnTo>
                  <a:lnTo>
                    <a:pt x="15203" y="6271"/>
                  </a:lnTo>
                  <a:close/>
                  <a:moveTo>
                    <a:pt x="15244" y="6441"/>
                  </a:moveTo>
                  <a:lnTo>
                    <a:pt x="15716" y="6356"/>
                  </a:lnTo>
                  <a:lnTo>
                    <a:pt x="15728" y="6421"/>
                  </a:lnTo>
                  <a:lnTo>
                    <a:pt x="15402" y="6735"/>
                  </a:lnTo>
                  <a:lnTo>
                    <a:pt x="15772" y="6668"/>
                  </a:lnTo>
                  <a:lnTo>
                    <a:pt x="15783" y="6729"/>
                  </a:lnTo>
                  <a:lnTo>
                    <a:pt x="15311" y="6813"/>
                  </a:lnTo>
                  <a:lnTo>
                    <a:pt x="15299" y="6749"/>
                  </a:lnTo>
                  <a:lnTo>
                    <a:pt x="15626" y="6435"/>
                  </a:lnTo>
                  <a:lnTo>
                    <a:pt x="15255" y="6501"/>
                  </a:lnTo>
                  <a:lnTo>
                    <a:pt x="15244" y="6441"/>
                  </a:lnTo>
                  <a:close/>
                  <a:moveTo>
                    <a:pt x="15606" y="6892"/>
                  </a:moveTo>
                  <a:lnTo>
                    <a:pt x="15672" y="6884"/>
                  </a:lnTo>
                  <a:lnTo>
                    <a:pt x="15681" y="6950"/>
                  </a:lnTo>
                  <a:lnTo>
                    <a:pt x="15614" y="6959"/>
                  </a:lnTo>
                  <a:lnTo>
                    <a:pt x="15606" y="6892"/>
                  </a:lnTo>
                  <a:close/>
                  <a:moveTo>
                    <a:pt x="15327" y="6927"/>
                  </a:moveTo>
                  <a:lnTo>
                    <a:pt x="15394" y="6919"/>
                  </a:lnTo>
                  <a:lnTo>
                    <a:pt x="15402" y="6985"/>
                  </a:lnTo>
                  <a:lnTo>
                    <a:pt x="15336" y="6994"/>
                  </a:lnTo>
                  <a:lnTo>
                    <a:pt x="15327" y="69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">
              <a:extLst>
                <a:ext uri="{FF2B5EF4-FFF2-40B4-BE49-F238E27FC236}">
                  <a16:creationId xmlns:a16="http://schemas.microsoft.com/office/drawing/2014/main" id="{F16D964D-91B5-4F95-B2B0-CF9FE6D99C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896" y="4679669"/>
              <a:ext cx="4584700" cy="1608138"/>
            </a:xfrm>
            <a:custGeom>
              <a:avLst/>
              <a:gdLst>
                <a:gd name="T0" fmla="*/ 226 w 14723"/>
                <a:gd name="T1" fmla="*/ 368 h 5169"/>
                <a:gd name="T2" fmla="*/ 436 w 14723"/>
                <a:gd name="T3" fmla="*/ 377 h 5169"/>
                <a:gd name="T4" fmla="*/ 28 w 14723"/>
                <a:gd name="T5" fmla="*/ 486 h 5169"/>
                <a:gd name="T6" fmla="*/ 245 w 14723"/>
                <a:gd name="T7" fmla="*/ 727 h 5169"/>
                <a:gd name="T8" fmla="*/ 404 w 14723"/>
                <a:gd name="T9" fmla="*/ 1199 h 5169"/>
                <a:gd name="T10" fmla="*/ 404 w 14723"/>
                <a:gd name="T11" fmla="*/ 1199 h 5169"/>
                <a:gd name="T12" fmla="*/ 1050 w 14723"/>
                <a:gd name="T13" fmla="*/ 1321 h 5169"/>
                <a:gd name="T14" fmla="*/ 902 w 14723"/>
                <a:gd name="T15" fmla="*/ 1506 h 5169"/>
                <a:gd name="T16" fmla="*/ 1354 w 14723"/>
                <a:gd name="T17" fmla="*/ 1737 h 5169"/>
                <a:gd name="T18" fmla="*/ 1561 w 14723"/>
                <a:gd name="T19" fmla="*/ 2210 h 5169"/>
                <a:gd name="T20" fmla="*/ 1677 w 14723"/>
                <a:gd name="T21" fmla="*/ 2669 h 5169"/>
                <a:gd name="T22" fmla="*/ 1870 w 14723"/>
                <a:gd name="T23" fmla="*/ 2547 h 5169"/>
                <a:gd name="T24" fmla="*/ 2387 w 14723"/>
                <a:gd name="T25" fmla="*/ 3093 h 5169"/>
                <a:gd name="T26" fmla="*/ 2811 w 14723"/>
                <a:gd name="T27" fmla="*/ 3174 h 5169"/>
                <a:gd name="T28" fmla="*/ 2674 w 14723"/>
                <a:gd name="T29" fmla="*/ 3248 h 5169"/>
                <a:gd name="T30" fmla="*/ 3444 w 14723"/>
                <a:gd name="T31" fmla="*/ 3604 h 5169"/>
                <a:gd name="T32" fmla="*/ 3378 w 14723"/>
                <a:gd name="T33" fmla="*/ 4187 h 5169"/>
                <a:gd name="T34" fmla="*/ 4204 w 14723"/>
                <a:gd name="T35" fmla="*/ 4264 h 5169"/>
                <a:gd name="T36" fmla="*/ 4144 w 14723"/>
                <a:gd name="T37" fmla="*/ 4237 h 5169"/>
                <a:gd name="T38" fmla="*/ 4392 w 14723"/>
                <a:gd name="T39" fmla="*/ 4434 h 5169"/>
                <a:gd name="T40" fmla="*/ 4609 w 14723"/>
                <a:gd name="T41" fmla="*/ 4234 h 5169"/>
                <a:gd name="T42" fmla="*/ 5125 w 14723"/>
                <a:gd name="T43" fmla="*/ 4851 h 5169"/>
                <a:gd name="T44" fmla="*/ 5823 w 14723"/>
                <a:gd name="T45" fmla="*/ 5001 h 5169"/>
                <a:gd name="T46" fmla="*/ 5881 w 14723"/>
                <a:gd name="T47" fmla="*/ 4617 h 5169"/>
                <a:gd name="T48" fmla="*/ 6392 w 14723"/>
                <a:gd name="T49" fmla="*/ 4867 h 5169"/>
                <a:gd name="T50" fmla="*/ 6275 w 14723"/>
                <a:gd name="T51" fmla="*/ 4666 h 5169"/>
                <a:gd name="T52" fmla="*/ 6592 w 14723"/>
                <a:gd name="T53" fmla="*/ 4908 h 5169"/>
                <a:gd name="T54" fmla="*/ 7345 w 14723"/>
                <a:gd name="T55" fmla="*/ 4904 h 5169"/>
                <a:gd name="T56" fmla="*/ 7057 w 14723"/>
                <a:gd name="T57" fmla="*/ 4945 h 5169"/>
                <a:gd name="T58" fmla="*/ 7059 w 14723"/>
                <a:gd name="T59" fmla="*/ 4890 h 5169"/>
                <a:gd name="T60" fmla="*/ 7742 w 14723"/>
                <a:gd name="T61" fmla="*/ 4959 h 5169"/>
                <a:gd name="T62" fmla="*/ 8078 w 14723"/>
                <a:gd name="T63" fmla="*/ 4707 h 5169"/>
                <a:gd name="T64" fmla="*/ 8818 w 14723"/>
                <a:gd name="T65" fmla="*/ 4567 h 5169"/>
                <a:gd name="T66" fmla="*/ 8773 w 14723"/>
                <a:gd name="T67" fmla="*/ 4992 h 5169"/>
                <a:gd name="T68" fmla="*/ 9401 w 14723"/>
                <a:gd name="T69" fmla="*/ 4798 h 5169"/>
                <a:gd name="T70" fmla="*/ 9696 w 14723"/>
                <a:gd name="T71" fmla="*/ 4757 h 5169"/>
                <a:gd name="T72" fmla="*/ 9493 w 14723"/>
                <a:gd name="T73" fmla="*/ 4445 h 5169"/>
                <a:gd name="T74" fmla="*/ 9584 w 14723"/>
                <a:gd name="T75" fmla="*/ 4527 h 5169"/>
                <a:gd name="T76" fmla="*/ 10156 w 14723"/>
                <a:gd name="T77" fmla="*/ 4662 h 5169"/>
                <a:gd name="T78" fmla="*/ 10271 w 14723"/>
                <a:gd name="T79" fmla="*/ 4263 h 5169"/>
                <a:gd name="T80" fmla="*/ 10930 w 14723"/>
                <a:gd name="T81" fmla="*/ 4334 h 5169"/>
                <a:gd name="T82" fmla="*/ 11370 w 14723"/>
                <a:gd name="T83" fmla="*/ 3926 h 5169"/>
                <a:gd name="T84" fmla="*/ 11275 w 14723"/>
                <a:gd name="T85" fmla="*/ 3868 h 5169"/>
                <a:gd name="T86" fmla="*/ 11763 w 14723"/>
                <a:gd name="T87" fmla="*/ 3351 h 5169"/>
                <a:gd name="T88" fmla="*/ 12191 w 14723"/>
                <a:gd name="T89" fmla="*/ 3275 h 5169"/>
                <a:gd name="T90" fmla="*/ 12374 w 14723"/>
                <a:gd name="T91" fmla="*/ 3267 h 5169"/>
                <a:gd name="T92" fmla="*/ 12271 w 14723"/>
                <a:gd name="T93" fmla="*/ 3063 h 5169"/>
                <a:gd name="T94" fmla="*/ 12861 w 14723"/>
                <a:gd name="T95" fmla="*/ 2599 h 5169"/>
                <a:gd name="T96" fmla="*/ 12881 w 14723"/>
                <a:gd name="T97" fmla="*/ 2302 h 5169"/>
                <a:gd name="T98" fmla="*/ 13284 w 14723"/>
                <a:gd name="T99" fmla="*/ 1814 h 5169"/>
                <a:gd name="T100" fmla="*/ 13521 w 14723"/>
                <a:gd name="T101" fmla="*/ 2148 h 5169"/>
                <a:gd name="T102" fmla="*/ 13519 w 14723"/>
                <a:gd name="T103" fmla="*/ 1515 h 5169"/>
                <a:gd name="T104" fmla="*/ 14234 w 14723"/>
                <a:gd name="T105" fmla="*/ 1109 h 5169"/>
                <a:gd name="T106" fmla="*/ 14008 w 14723"/>
                <a:gd name="T107" fmla="*/ 1030 h 5169"/>
                <a:gd name="T108" fmla="*/ 14421 w 14723"/>
                <a:gd name="T109" fmla="*/ 946 h 5169"/>
                <a:gd name="T110" fmla="*/ 14151 w 14723"/>
                <a:gd name="T111" fmla="*/ 596 h 5169"/>
                <a:gd name="T112" fmla="*/ 14392 w 14723"/>
                <a:gd name="T113" fmla="*/ 634 h 5169"/>
                <a:gd name="T114" fmla="*/ 14538 w 14723"/>
                <a:gd name="T115" fmla="*/ 289 h 5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23" h="5169">
                  <a:moveTo>
                    <a:pt x="91" y="233"/>
                  </a:moveTo>
                  <a:lnTo>
                    <a:pt x="121" y="285"/>
                  </a:lnTo>
                  <a:cubicBezTo>
                    <a:pt x="100" y="297"/>
                    <a:pt x="85" y="311"/>
                    <a:pt x="75" y="327"/>
                  </a:cubicBezTo>
                  <a:cubicBezTo>
                    <a:pt x="65" y="343"/>
                    <a:pt x="60" y="363"/>
                    <a:pt x="61" y="387"/>
                  </a:cubicBezTo>
                  <a:cubicBezTo>
                    <a:pt x="61" y="411"/>
                    <a:pt x="67" y="435"/>
                    <a:pt x="78" y="460"/>
                  </a:cubicBezTo>
                  <a:cubicBezTo>
                    <a:pt x="88" y="482"/>
                    <a:pt x="100" y="500"/>
                    <a:pt x="114" y="514"/>
                  </a:cubicBezTo>
                  <a:cubicBezTo>
                    <a:pt x="128" y="528"/>
                    <a:pt x="143" y="536"/>
                    <a:pt x="158" y="539"/>
                  </a:cubicBezTo>
                  <a:cubicBezTo>
                    <a:pt x="174" y="542"/>
                    <a:pt x="188" y="541"/>
                    <a:pt x="202" y="535"/>
                  </a:cubicBezTo>
                  <a:cubicBezTo>
                    <a:pt x="215" y="528"/>
                    <a:pt x="225" y="519"/>
                    <a:pt x="232" y="506"/>
                  </a:cubicBezTo>
                  <a:cubicBezTo>
                    <a:pt x="239" y="494"/>
                    <a:pt x="241" y="477"/>
                    <a:pt x="240" y="455"/>
                  </a:cubicBezTo>
                  <a:cubicBezTo>
                    <a:pt x="239" y="442"/>
                    <a:pt x="234" y="412"/>
                    <a:pt x="226" y="368"/>
                  </a:cubicBezTo>
                  <a:cubicBezTo>
                    <a:pt x="217" y="323"/>
                    <a:pt x="214" y="291"/>
                    <a:pt x="215" y="271"/>
                  </a:cubicBezTo>
                  <a:cubicBezTo>
                    <a:pt x="217" y="245"/>
                    <a:pt x="223" y="224"/>
                    <a:pt x="235" y="206"/>
                  </a:cubicBezTo>
                  <a:cubicBezTo>
                    <a:pt x="246" y="189"/>
                    <a:pt x="262" y="175"/>
                    <a:pt x="282" y="166"/>
                  </a:cubicBezTo>
                  <a:cubicBezTo>
                    <a:pt x="305" y="156"/>
                    <a:pt x="328" y="153"/>
                    <a:pt x="353" y="157"/>
                  </a:cubicBezTo>
                  <a:cubicBezTo>
                    <a:pt x="378" y="161"/>
                    <a:pt x="401" y="172"/>
                    <a:pt x="421" y="192"/>
                  </a:cubicBezTo>
                  <a:cubicBezTo>
                    <a:pt x="442" y="212"/>
                    <a:pt x="459" y="236"/>
                    <a:pt x="473" y="265"/>
                  </a:cubicBezTo>
                  <a:cubicBezTo>
                    <a:pt x="487" y="298"/>
                    <a:pt x="495" y="329"/>
                    <a:pt x="496" y="358"/>
                  </a:cubicBezTo>
                  <a:cubicBezTo>
                    <a:pt x="497" y="388"/>
                    <a:pt x="490" y="414"/>
                    <a:pt x="475" y="436"/>
                  </a:cubicBezTo>
                  <a:cubicBezTo>
                    <a:pt x="461" y="459"/>
                    <a:pt x="441" y="476"/>
                    <a:pt x="416" y="489"/>
                  </a:cubicBezTo>
                  <a:lnTo>
                    <a:pt x="387" y="435"/>
                  </a:lnTo>
                  <a:cubicBezTo>
                    <a:pt x="413" y="420"/>
                    <a:pt x="429" y="400"/>
                    <a:pt x="436" y="377"/>
                  </a:cubicBezTo>
                  <a:cubicBezTo>
                    <a:pt x="442" y="353"/>
                    <a:pt x="438" y="325"/>
                    <a:pt x="422" y="291"/>
                  </a:cubicBezTo>
                  <a:cubicBezTo>
                    <a:pt x="407" y="256"/>
                    <a:pt x="389" y="233"/>
                    <a:pt x="369" y="223"/>
                  </a:cubicBezTo>
                  <a:cubicBezTo>
                    <a:pt x="348" y="213"/>
                    <a:pt x="329" y="212"/>
                    <a:pt x="311" y="220"/>
                  </a:cubicBezTo>
                  <a:cubicBezTo>
                    <a:pt x="296" y="227"/>
                    <a:pt x="285" y="239"/>
                    <a:pt x="280" y="255"/>
                  </a:cubicBezTo>
                  <a:cubicBezTo>
                    <a:pt x="275" y="270"/>
                    <a:pt x="278" y="304"/>
                    <a:pt x="288" y="356"/>
                  </a:cubicBezTo>
                  <a:cubicBezTo>
                    <a:pt x="299" y="408"/>
                    <a:pt x="304" y="444"/>
                    <a:pt x="304" y="465"/>
                  </a:cubicBezTo>
                  <a:cubicBezTo>
                    <a:pt x="304" y="496"/>
                    <a:pt x="298" y="521"/>
                    <a:pt x="285" y="542"/>
                  </a:cubicBezTo>
                  <a:cubicBezTo>
                    <a:pt x="273" y="562"/>
                    <a:pt x="255" y="577"/>
                    <a:pt x="232" y="588"/>
                  </a:cubicBezTo>
                  <a:cubicBezTo>
                    <a:pt x="208" y="598"/>
                    <a:pt x="183" y="602"/>
                    <a:pt x="157" y="598"/>
                  </a:cubicBezTo>
                  <a:cubicBezTo>
                    <a:pt x="130" y="594"/>
                    <a:pt x="106" y="582"/>
                    <a:pt x="83" y="562"/>
                  </a:cubicBezTo>
                  <a:cubicBezTo>
                    <a:pt x="60" y="542"/>
                    <a:pt x="42" y="517"/>
                    <a:pt x="28" y="486"/>
                  </a:cubicBezTo>
                  <a:cubicBezTo>
                    <a:pt x="10" y="446"/>
                    <a:pt x="1" y="410"/>
                    <a:pt x="0" y="378"/>
                  </a:cubicBezTo>
                  <a:cubicBezTo>
                    <a:pt x="0" y="347"/>
                    <a:pt x="7" y="318"/>
                    <a:pt x="24" y="292"/>
                  </a:cubicBezTo>
                  <a:cubicBezTo>
                    <a:pt x="40" y="266"/>
                    <a:pt x="63" y="247"/>
                    <a:pt x="91" y="233"/>
                  </a:cubicBezTo>
                  <a:close/>
                  <a:moveTo>
                    <a:pt x="732" y="811"/>
                  </a:moveTo>
                  <a:lnTo>
                    <a:pt x="761" y="868"/>
                  </a:lnTo>
                  <a:lnTo>
                    <a:pt x="513" y="992"/>
                  </a:lnTo>
                  <a:cubicBezTo>
                    <a:pt x="470" y="1014"/>
                    <a:pt x="433" y="1027"/>
                    <a:pt x="403" y="1030"/>
                  </a:cubicBezTo>
                  <a:cubicBezTo>
                    <a:pt x="373" y="1033"/>
                    <a:pt x="344" y="1025"/>
                    <a:pt x="315" y="1008"/>
                  </a:cubicBezTo>
                  <a:cubicBezTo>
                    <a:pt x="286" y="991"/>
                    <a:pt x="262" y="961"/>
                    <a:pt x="241" y="920"/>
                  </a:cubicBezTo>
                  <a:cubicBezTo>
                    <a:pt x="221" y="880"/>
                    <a:pt x="211" y="844"/>
                    <a:pt x="212" y="811"/>
                  </a:cubicBezTo>
                  <a:cubicBezTo>
                    <a:pt x="213" y="779"/>
                    <a:pt x="224" y="751"/>
                    <a:pt x="245" y="727"/>
                  </a:cubicBezTo>
                  <a:cubicBezTo>
                    <a:pt x="265" y="702"/>
                    <a:pt x="298" y="679"/>
                    <a:pt x="344" y="656"/>
                  </a:cubicBezTo>
                  <a:lnTo>
                    <a:pt x="591" y="531"/>
                  </a:lnTo>
                  <a:lnTo>
                    <a:pt x="620" y="588"/>
                  </a:lnTo>
                  <a:lnTo>
                    <a:pt x="372" y="713"/>
                  </a:lnTo>
                  <a:cubicBezTo>
                    <a:pt x="335" y="732"/>
                    <a:pt x="310" y="749"/>
                    <a:pt x="295" y="765"/>
                  </a:cubicBezTo>
                  <a:cubicBezTo>
                    <a:pt x="281" y="781"/>
                    <a:pt x="273" y="799"/>
                    <a:pt x="273" y="821"/>
                  </a:cubicBezTo>
                  <a:cubicBezTo>
                    <a:pt x="271" y="842"/>
                    <a:pt x="277" y="865"/>
                    <a:pt x="289" y="890"/>
                  </a:cubicBezTo>
                  <a:cubicBezTo>
                    <a:pt x="310" y="931"/>
                    <a:pt x="334" y="956"/>
                    <a:pt x="362" y="964"/>
                  </a:cubicBezTo>
                  <a:cubicBezTo>
                    <a:pt x="390" y="972"/>
                    <a:pt x="431" y="963"/>
                    <a:pt x="485" y="936"/>
                  </a:cubicBezTo>
                  <a:lnTo>
                    <a:pt x="732" y="811"/>
                  </a:lnTo>
                  <a:close/>
                  <a:moveTo>
                    <a:pt x="404" y="1199"/>
                  </a:moveTo>
                  <a:lnTo>
                    <a:pt x="809" y="941"/>
                  </a:lnTo>
                  <a:lnTo>
                    <a:pt x="906" y="1093"/>
                  </a:lnTo>
                  <a:cubicBezTo>
                    <a:pt x="923" y="1120"/>
                    <a:pt x="935" y="1142"/>
                    <a:pt x="942" y="1157"/>
                  </a:cubicBezTo>
                  <a:cubicBezTo>
                    <a:pt x="951" y="1179"/>
                    <a:pt x="955" y="1200"/>
                    <a:pt x="955" y="1219"/>
                  </a:cubicBezTo>
                  <a:cubicBezTo>
                    <a:pt x="954" y="1239"/>
                    <a:pt x="948" y="1258"/>
                    <a:pt x="936" y="1277"/>
                  </a:cubicBezTo>
                  <a:cubicBezTo>
                    <a:pt x="925" y="1296"/>
                    <a:pt x="909" y="1311"/>
                    <a:pt x="889" y="1324"/>
                  </a:cubicBezTo>
                  <a:cubicBezTo>
                    <a:pt x="855" y="1346"/>
                    <a:pt x="819" y="1354"/>
                    <a:pt x="781" y="1347"/>
                  </a:cubicBezTo>
                  <a:cubicBezTo>
                    <a:pt x="743" y="1340"/>
                    <a:pt x="706" y="1308"/>
                    <a:pt x="670" y="1251"/>
                  </a:cubicBezTo>
                  <a:lnTo>
                    <a:pt x="603" y="1147"/>
                  </a:lnTo>
                  <a:lnTo>
                    <a:pt x="438" y="1252"/>
                  </a:lnTo>
                  <a:lnTo>
                    <a:pt x="404" y="1199"/>
                  </a:lnTo>
                  <a:close/>
                  <a:moveTo>
                    <a:pt x="651" y="1117"/>
                  </a:moveTo>
                  <a:lnTo>
                    <a:pt x="717" y="1221"/>
                  </a:lnTo>
                  <a:cubicBezTo>
                    <a:pt x="740" y="1256"/>
                    <a:pt x="762" y="1276"/>
                    <a:pt x="784" y="1283"/>
                  </a:cubicBezTo>
                  <a:cubicBezTo>
                    <a:pt x="806" y="1289"/>
                    <a:pt x="829" y="1285"/>
                    <a:pt x="852" y="1270"/>
                  </a:cubicBezTo>
                  <a:cubicBezTo>
                    <a:pt x="869" y="1259"/>
                    <a:pt x="881" y="1246"/>
                    <a:pt x="887" y="1229"/>
                  </a:cubicBezTo>
                  <a:cubicBezTo>
                    <a:pt x="894" y="1213"/>
                    <a:pt x="895" y="1197"/>
                    <a:pt x="890" y="1180"/>
                  </a:cubicBezTo>
                  <a:cubicBezTo>
                    <a:pt x="886" y="1170"/>
                    <a:pt x="877" y="1152"/>
                    <a:pt x="861" y="1128"/>
                  </a:cubicBezTo>
                  <a:lnTo>
                    <a:pt x="795" y="1025"/>
                  </a:lnTo>
                  <a:lnTo>
                    <a:pt x="651" y="1117"/>
                  </a:lnTo>
                  <a:close/>
                  <a:moveTo>
                    <a:pt x="660" y="1601"/>
                  </a:moveTo>
                  <a:lnTo>
                    <a:pt x="1050" y="1321"/>
                  </a:lnTo>
                  <a:lnTo>
                    <a:pt x="1155" y="1469"/>
                  </a:lnTo>
                  <a:cubicBezTo>
                    <a:pt x="1174" y="1495"/>
                    <a:pt x="1187" y="1515"/>
                    <a:pt x="1194" y="1531"/>
                  </a:cubicBezTo>
                  <a:cubicBezTo>
                    <a:pt x="1205" y="1552"/>
                    <a:pt x="1210" y="1573"/>
                    <a:pt x="1210" y="1592"/>
                  </a:cubicBezTo>
                  <a:cubicBezTo>
                    <a:pt x="1211" y="1611"/>
                    <a:pt x="1206" y="1631"/>
                    <a:pt x="1195" y="1650"/>
                  </a:cubicBezTo>
                  <a:cubicBezTo>
                    <a:pt x="1185" y="1670"/>
                    <a:pt x="1170" y="1686"/>
                    <a:pt x="1151" y="1700"/>
                  </a:cubicBezTo>
                  <a:cubicBezTo>
                    <a:pt x="1118" y="1724"/>
                    <a:pt x="1082" y="1733"/>
                    <a:pt x="1044" y="1729"/>
                  </a:cubicBezTo>
                  <a:cubicBezTo>
                    <a:pt x="1006" y="1724"/>
                    <a:pt x="967" y="1694"/>
                    <a:pt x="927" y="1639"/>
                  </a:cubicBezTo>
                  <a:lnTo>
                    <a:pt x="856" y="1539"/>
                  </a:lnTo>
                  <a:lnTo>
                    <a:pt x="697" y="1653"/>
                  </a:lnTo>
                  <a:lnTo>
                    <a:pt x="660" y="1601"/>
                  </a:lnTo>
                  <a:close/>
                  <a:moveTo>
                    <a:pt x="902" y="1506"/>
                  </a:moveTo>
                  <a:lnTo>
                    <a:pt x="974" y="1607"/>
                  </a:lnTo>
                  <a:cubicBezTo>
                    <a:pt x="998" y="1640"/>
                    <a:pt x="1021" y="1659"/>
                    <a:pt x="1043" y="1664"/>
                  </a:cubicBezTo>
                  <a:cubicBezTo>
                    <a:pt x="1066" y="1669"/>
                    <a:pt x="1088" y="1664"/>
                    <a:pt x="1111" y="1648"/>
                  </a:cubicBezTo>
                  <a:cubicBezTo>
                    <a:pt x="1127" y="1636"/>
                    <a:pt x="1138" y="1622"/>
                    <a:pt x="1144" y="1605"/>
                  </a:cubicBezTo>
                  <a:cubicBezTo>
                    <a:pt x="1150" y="1589"/>
                    <a:pt x="1149" y="1572"/>
                    <a:pt x="1144" y="1556"/>
                  </a:cubicBezTo>
                  <a:cubicBezTo>
                    <a:pt x="1140" y="1546"/>
                    <a:pt x="1129" y="1529"/>
                    <a:pt x="1113" y="1506"/>
                  </a:cubicBezTo>
                  <a:lnTo>
                    <a:pt x="1041" y="1406"/>
                  </a:lnTo>
                  <a:lnTo>
                    <a:pt x="902" y="1506"/>
                  </a:lnTo>
                  <a:close/>
                  <a:moveTo>
                    <a:pt x="938" y="1984"/>
                  </a:moveTo>
                  <a:lnTo>
                    <a:pt x="1315" y="1687"/>
                  </a:lnTo>
                  <a:lnTo>
                    <a:pt x="1354" y="1737"/>
                  </a:lnTo>
                  <a:lnTo>
                    <a:pt x="1022" y="1999"/>
                  </a:lnTo>
                  <a:lnTo>
                    <a:pt x="1167" y="2184"/>
                  </a:lnTo>
                  <a:lnTo>
                    <a:pt x="1123" y="2219"/>
                  </a:lnTo>
                  <a:lnTo>
                    <a:pt x="938" y="1984"/>
                  </a:lnTo>
                  <a:close/>
                  <a:moveTo>
                    <a:pt x="1247" y="2364"/>
                  </a:moveTo>
                  <a:lnTo>
                    <a:pt x="1401" y="2232"/>
                  </a:lnTo>
                  <a:lnTo>
                    <a:pt x="1490" y="1911"/>
                  </a:lnTo>
                  <a:lnTo>
                    <a:pt x="1540" y="1969"/>
                  </a:lnTo>
                  <a:lnTo>
                    <a:pt x="1492" y="2136"/>
                  </a:lnTo>
                  <a:cubicBezTo>
                    <a:pt x="1483" y="2166"/>
                    <a:pt x="1473" y="2196"/>
                    <a:pt x="1463" y="2225"/>
                  </a:cubicBezTo>
                  <a:cubicBezTo>
                    <a:pt x="1491" y="2220"/>
                    <a:pt x="1524" y="2215"/>
                    <a:pt x="1561" y="2210"/>
                  </a:cubicBezTo>
                  <a:lnTo>
                    <a:pt x="1729" y="2189"/>
                  </a:lnTo>
                  <a:lnTo>
                    <a:pt x="1777" y="2245"/>
                  </a:lnTo>
                  <a:lnTo>
                    <a:pt x="1443" y="2280"/>
                  </a:lnTo>
                  <a:lnTo>
                    <a:pt x="1289" y="2412"/>
                  </a:lnTo>
                  <a:lnTo>
                    <a:pt x="1247" y="2364"/>
                  </a:lnTo>
                  <a:close/>
                  <a:moveTo>
                    <a:pt x="1956" y="2861"/>
                  </a:moveTo>
                  <a:lnTo>
                    <a:pt x="1990" y="2917"/>
                  </a:lnTo>
                  <a:cubicBezTo>
                    <a:pt x="1945" y="2945"/>
                    <a:pt x="1900" y="2958"/>
                    <a:pt x="1856" y="2954"/>
                  </a:cubicBezTo>
                  <a:cubicBezTo>
                    <a:pt x="1812" y="2949"/>
                    <a:pt x="1772" y="2930"/>
                    <a:pt x="1736" y="2896"/>
                  </a:cubicBezTo>
                  <a:cubicBezTo>
                    <a:pt x="1699" y="2860"/>
                    <a:pt x="1676" y="2823"/>
                    <a:pt x="1667" y="2786"/>
                  </a:cubicBezTo>
                  <a:cubicBezTo>
                    <a:pt x="1658" y="2748"/>
                    <a:pt x="1662" y="2709"/>
                    <a:pt x="1677" y="2669"/>
                  </a:cubicBezTo>
                  <a:cubicBezTo>
                    <a:pt x="1692" y="2628"/>
                    <a:pt x="1716" y="2591"/>
                    <a:pt x="1747" y="2558"/>
                  </a:cubicBezTo>
                  <a:cubicBezTo>
                    <a:pt x="1782" y="2522"/>
                    <a:pt x="1819" y="2497"/>
                    <a:pt x="1858" y="2484"/>
                  </a:cubicBezTo>
                  <a:cubicBezTo>
                    <a:pt x="1898" y="2470"/>
                    <a:pt x="1937" y="2468"/>
                    <a:pt x="1976" y="2479"/>
                  </a:cubicBezTo>
                  <a:cubicBezTo>
                    <a:pt x="2015" y="2489"/>
                    <a:pt x="2049" y="2509"/>
                    <a:pt x="2080" y="2538"/>
                  </a:cubicBezTo>
                  <a:cubicBezTo>
                    <a:pt x="2115" y="2571"/>
                    <a:pt x="2135" y="2608"/>
                    <a:pt x="2142" y="2648"/>
                  </a:cubicBezTo>
                  <a:cubicBezTo>
                    <a:pt x="2149" y="2688"/>
                    <a:pt x="2141" y="2729"/>
                    <a:pt x="2120" y="2770"/>
                  </a:cubicBezTo>
                  <a:lnTo>
                    <a:pt x="2065" y="2737"/>
                  </a:lnTo>
                  <a:cubicBezTo>
                    <a:pt x="2081" y="2704"/>
                    <a:pt x="2087" y="2675"/>
                    <a:pt x="2083" y="2649"/>
                  </a:cubicBezTo>
                  <a:cubicBezTo>
                    <a:pt x="2078" y="2623"/>
                    <a:pt x="2065" y="2599"/>
                    <a:pt x="2042" y="2576"/>
                  </a:cubicBezTo>
                  <a:cubicBezTo>
                    <a:pt x="2015" y="2551"/>
                    <a:pt x="1987" y="2536"/>
                    <a:pt x="1957" y="2532"/>
                  </a:cubicBezTo>
                  <a:cubicBezTo>
                    <a:pt x="1927" y="2527"/>
                    <a:pt x="1898" y="2533"/>
                    <a:pt x="1870" y="2547"/>
                  </a:cubicBezTo>
                  <a:cubicBezTo>
                    <a:pt x="1842" y="2562"/>
                    <a:pt x="1817" y="2580"/>
                    <a:pt x="1795" y="2603"/>
                  </a:cubicBezTo>
                  <a:cubicBezTo>
                    <a:pt x="1767" y="2633"/>
                    <a:pt x="1747" y="2663"/>
                    <a:pt x="1734" y="2693"/>
                  </a:cubicBezTo>
                  <a:cubicBezTo>
                    <a:pt x="1722" y="2723"/>
                    <a:pt x="1719" y="2752"/>
                    <a:pt x="1727" y="2780"/>
                  </a:cubicBezTo>
                  <a:cubicBezTo>
                    <a:pt x="1735" y="2809"/>
                    <a:pt x="1749" y="2833"/>
                    <a:pt x="1770" y="2853"/>
                  </a:cubicBezTo>
                  <a:cubicBezTo>
                    <a:pt x="1796" y="2877"/>
                    <a:pt x="1824" y="2891"/>
                    <a:pt x="1856" y="2893"/>
                  </a:cubicBezTo>
                  <a:cubicBezTo>
                    <a:pt x="1888" y="2895"/>
                    <a:pt x="1921" y="2885"/>
                    <a:pt x="1956" y="2861"/>
                  </a:cubicBezTo>
                  <a:close/>
                  <a:moveTo>
                    <a:pt x="1966" y="3102"/>
                  </a:moveTo>
                  <a:lnTo>
                    <a:pt x="2281" y="2739"/>
                  </a:lnTo>
                  <a:lnTo>
                    <a:pt x="2329" y="2781"/>
                  </a:lnTo>
                  <a:lnTo>
                    <a:pt x="2200" y="2930"/>
                  </a:lnTo>
                  <a:lnTo>
                    <a:pt x="2387" y="3093"/>
                  </a:lnTo>
                  <a:lnTo>
                    <a:pt x="2516" y="2944"/>
                  </a:lnTo>
                  <a:lnTo>
                    <a:pt x="2565" y="2985"/>
                  </a:lnTo>
                  <a:lnTo>
                    <a:pt x="2250" y="3348"/>
                  </a:lnTo>
                  <a:lnTo>
                    <a:pt x="2202" y="3306"/>
                  </a:lnTo>
                  <a:lnTo>
                    <a:pt x="2350" y="3135"/>
                  </a:lnTo>
                  <a:lnTo>
                    <a:pt x="2163" y="2973"/>
                  </a:lnTo>
                  <a:lnTo>
                    <a:pt x="2015" y="3143"/>
                  </a:lnTo>
                  <a:lnTo>
                    <a:pt x="1966" y="3102"/>
                  </a:lnTo>
                  <a:close/>
                  <a:moveTo>
                    <a:pt x="2316" y="3397"/>
                  </a:moveTo>
                  <a:lnTo>
                    <a:pt x="2756" y="3132"/>
                  </a:lnTo>
                  <a:lnTo>
                    <a:pt x="2811" y="3174"/>
                  </a:lnTo>
                  <a:lnTo>
                    <a:pt x="2671" y="3673"/>
                  </a:lnTo>
                  <a:lnTo>
                    <a:pt x="2614" y="3629"/>
                  </a:lnTo>
                  <a:lnTo>
                    <a:pt x="2659" y="3480"/>
                  </a:lnTo>
                  <a:lnTo>
                    <a:pt x="2500" y="3356"/>
                  </a:lnTo>
                  <a:lnTo>
                    <a:pt x="2369" y="3438"/>
                  </a:lnTo>
                  <a:lnTo>
                    <a:pt x="2316" y="3397"/>
                  </a:lnTo>
                  <a:close/>
                  <a:moveTo>
                    <a:pt x="2546" y="3326"/>
                  </a:moveTo>
                  <a:lnTo>
                    <a:pt x="2675" y="3427"/>
                  </a:lnTo>
                  <a:lnTo>
                    <a:pt x="2718" y="3291"/>
                  </a:lnTo>
                  <a:cubicBezTo>
                    <a:pt x="2731" y="3250"/>
                    <a:pt x="2742" y="3217"/>
                    <a:pt x="2752" y="3191"/>
                  </a:cubicBezTo>
                  <a:cubicBezTo>
                    <a:pt x="2728" y="3212"/>
                    <a:pt x="2702" y="3230"/>
                    <a:pt x="2674" y="3248"/>
                  </a:cubicBezTo>
                  <a:lnTo>
                    <a:pt x="2546" y="3326"/>
                  </a:lnTo>
                  <a:close/>
                  <a:moveTo>
                    <a:pt x="2749" y="3719"/>
                  </a:moveTo>
                  <a:lnTo>
                    <a:pt x="3027" y="3329"/>
                  </a:lnTo>
                  <a:lnTo>
                    <a:pt x="3079" y="3366"/>
                  </a:lnTo>
                  <a:lnTo>
                    <a:pt x="2801" y="3756"/>
                  </a:lnTo>
                  <a:lnTo>
                    <a:pt x="2749" y="3719"/>
                  </a:lnTo>
                  <a:close/>
                  <a:moveTo>
                    <a:pt x="2917" y="3835"/>
                  </a:moveTo>
                  <a:lnTo>
                    <a:pt x="3178" y="3432"/>
                  </a:lnTo>
                  <a:lnTo>
                    <a:pt x="3232" y="3467"/>
                  </a:lnTo>
                  <a:lnTo>
                    <a:pt x="3240" y="3920"/>
                  </a:lnTo>
                  <a:lnTo>
                    <a:pt x="3444" y="3604"/>
                  </a:lnTo>
                  <a:lnTo>
                    <a:pt x="3495" y="3637"/>
                  </a:lnTo>
                  <a:lnTo>
                    <a:pt x="3235" y="4040"/>
                  </a:lnTo>
                  <a:lnTo>
                    <a:pt x="3180" y="4004"/>
                  </a:lnTo>
                  <a:lnTo>
                    <a:pt x="3173" y="3551"/>
                  </a:lnTo>
                  <a:lnTo>
                    <a:pt x="2968" y="3868"/>
                  </a:lnTo>
                  <a:lnTo>
                    <a:pt x="2917" y="3835"/>
                  </a:lnTo>
                  <a:close/>
                  <a:moveTo>
                    <a:pt x="3361" y="4109"/>
                  </a:moveTo>
                  <a:lnTo>
                    <a:pt x="3395" y="4051"/>
                  </a:lnTo>
                  <a:lnTo>
                    <a:pt x="3453" y="4084"/>
                  </a:lnTo>
                  <a:lnTo>
                    <a:pt x="3419" y="4142"/>
                  </a:lnTo>
                  <a:cubicBezTo>
                    <a:pt x="3407" y="4163"/>
                    <a:pt x="3393" y="4179"/>
                    <a:pt x="3378" y="4187"/>
                  </a:cubicBezTo>
                  <a:cubicBezTo>
                    <a:pt x="3363" y="4196"/>
                    <a:pt x="3345" y="4199"/>
                    <a:pt x="3324" y="4197"/>
                  </a:cubicBezTo>
                  <a:lnTo>
                    <a:pt x="3323" y="4167"/>
                  </a:lnTo>
                  <a:cubicBezTo>
                    <a:pt x="3337" y="4168"/>
                    <a:pt x="3349" y="4166"/>
                    <a:pt x="3359" y="4160"/>
                  </a:cubicBezTo>
                  <a:cubicBezTo>
                    <a:pt x="3369" y="4154"/>
                    <a:pt x="3380" y="4142"/>
                    <a:pt x="3390" y="4125"/>
                  </a:cubicBezTo>
                  <a:lnTo>
                    <a:pt x="3361" y="4109"/>
                  </a:lnTo>
                  <a:close/>
                  <a:moveTo>
                    <a:pt x="3783" y="4081"/>
                  </a:moveTo>
                  <a:cubicBezTo>
                    <a:pt x="3815" y="4008"/>
                    <a:pt x="3860" y="3960"/>
                    <a:pt x="3918" y="3937"/>
                  </a:cubicBezTo>
                  <a:cubicBezTo>
                    <a:pt x="3975" y="3913"/>
                    <a:pt x="4035" y="3915"/>
                    <a:pt x="4096" y="3943"/>
                  </a:cubicBezTo>
                  <a:cubicBezTo>
                    <a:pt x="4137" y="3961"/>
                    <a:pt x="4169" y="3987"/>
                    <a:pt x="4193" y="4021"/>
                  </a:cubicBezTo>
                  <a:cubicBezTo>
                    <a:pt x="4217" y="4055"/>
                    <a:pt x="4229" y="4093"/>
                    <a:pt x="4231" y="4135"/>
                  </a:cubicBezTo>
                  <a:cubicBezTo>
                    <a:pt x="4232" y="4177"/>
                    <a:pt x="4223" y="4220"/>
                    <a:pt x="4204" y="4264"/>
                  </a:cubicBezTo>
                  <a:cubicBezTo>
                    <a:pt x="4184" y="4308"/>
                    <a:pt x="4157" y="4344"/>
                    <a:pt x="4123" y="4371"/>
                  </a:cubicBezTo>
                  <a:cubicBezTo>
                    <a:pt x="4090" y="4398"/>
                    <a:pt x="4052" y="4413"/>
                    <a:pt x="4011" y="4416"/>
                  </a:cubicBezTo>
                  <a:cubicBezTo>
                    <a:pt x="3970" y="4419"/>
                    <a:pt x="3931" y="4412"/>
                    <a:pt x="3893" y="4395"/>
                  </a:cubicBezTo>
                  <a:cubicBezTo>
                    <a:pt x="3852" y="4377"/>
                    <a:pt x="3819" y="4350"/>
                    <a:pt x="3796" y="4316"/>
                  </a:cubicBezTo>
                  <a:cubicBezTo>
                    <a:pt x="3772" y="4281"/>
                    <a:pt x="3760" y="4243"/>
                    <a:pt x="3759" y="4201"/>
                  </a:cubicBezTo>
                  <a:cubicBezTo>
                    <a:pt x="3757" y="4159"/>
                    <a:pt x="3765" y="4119"/>
                    <a:pt x="3783" y="4081"/>
                  </a:cubicBezTo>
                  <a:close/>
                  <a:moveTo>
                    <a:pt x="3842" y="4109"/>
                  </a:moveTo>
                  <a:cubicBezTo>
                    <a:pt x="3818" y="4162"/>
                    <a:pt x="3814" y="4209"/>
                    <a:pt x="3829" y="4252"/>
                  </a:cubicBezTo>
                  <a:cubicBezTo>
                    <a:pt x="3843" y="4295"/>
                    <a:pt x="3872" y="4327"/>
                    <a:pt x="3915" y="4346"/>
                  </a:cubicBezTo>
                  <a:cubicBezTo>
                    <a:pt x="3959" y="4365"/>
                    <a:pt x="4001" y="4366"/>
                    <a:pt x="4043" y="4348"/>
                  </a:cubicBezTo>
                  <a:cubicBezTo>
                    <a:pt x="4085" y="4330"/>
                    <a:pt x="4119" y="4293"/>
                    <a:pt x="4144" y="4237"/>
                  </a:cubicBezTo>
                  <a:cubicBezTo>
                    <a:pt x="4160" y="4201"/>
                    <a:pt x="4168" y="4168"/>
                    <a:pt x="4168" y="4136"/>
                  </a:cubicBezTo>
                  <a:cubicBezTo>
                    <a:pt x="4167" y="4104"/>
                    <a:pt x="4159" y="4075"/>
                    <a:pt x="4142" y="4050"/>
                  </a:cubicBezTo>
                  <a:cubicBezTo>
                    <a:pt x="4126" y="4025"/>
                    <a:pt x="4103" y="4006"/>
                    <a:pt x="4074" y="3993"/>
                  </a:cubicBezTo>
                  <a:cubicBezTo>
                    <a:pt x="4033" y="3975"/>
                    <a:pt x="3992" y="3973"/>
                    <a:pt x="3950" y="3988"/>
                  </a:cubicBezTo>
                  <a:cubicBezTo>
                    <a:pt x="3907" y="4003"/>
                    <a:pt x="3872" y="4043"/>
                    <a:pt x="3842" y="4109"/>
                  </a:cubicBezTo>
                  <a:close/>
                  <a:moveTo>
                    <a:pt x="4284" y="4559"/>
                  </a:moveTo>
                  <a:lnTo>
                    <a:pt x="4344" y="4066"/>
                  </a:lnTo>
                  <a:lnTo>
                    <a:pt x="4405" y="4090"/>
                  </a:lnTo>
                  <a:lnTo>
                    <a:pt x="4355" y="4409"/>
                  </a:lnTo>
                  <a:cubicBezTo>
                    <a:pt x="4351" y="4443"/>
                    <a:pt x="4345" y="4476"/>
                    <a:pt x="4338" y="4508"/>
                  </a:cubicBezTo>
                  <a:cubicBezTo>
                    <a:pt x="4369" y="4465"/>
                    <a:pt x="4387" y="4441"/>
                    <a:pt x="4392" y="4434"/>
                  </a:cubicBezTo>
                  <a:lnTo>
                    <a:pt x="4596" y="4167"/>
                  </a:lnTo>
                  <a:lnTo>
                    <a:pt x="4667" y="4195"/>
                  </a:lnTo>
                  <a:lnTo>
                    <a:pt x="4641" y="4446"/>
                  </a:lnTo>
                  <a:cubicBezTo>
                    <a:pt x="4634" y="4508"/>
                    <a:pt x="4625" y="4566"/>
                    <a:pt x="4613" y="4618"/>
                  </a:cubicBezTo>
                  <a:cubicBezTo>
                    <a:pt x="4630" y="4592"/>
                    <a:pt x="4650" y="4563"/>
                    <a:pt x="4674" y="4530"/>
                  </a:cubicBezTo>
                  <a:lnTo>
                    <a:pt x="4858" y="4271"/>
                  </a:lnTo>
                  <a:lnTo>
                    <a:pt x="4917" y="4295"/>
                  </a:lnTo>
                  <a:lnTo>
                    <a:pt x="4618" y="4692"/>
                  </a:lnTo>
                  <a:lnTo>
                    <a:pt x="4560" y="4669"/>
                  </a:lnTo>
                  <a:lnTo>
                    <a:pt x="4602" y="4292"/>
                  </a:lnTo>
                  <a:cubicBezTo>
                    <a:pt x="4606" y="4260"/>
                    <a:pt x="4608" y="4241"/>
                    <a:pt x="4609" y="4234"/>
                  </a:cubicBezTo>
                  <a:cubicBezTo>
                    <a:pt x="4595" y="4252"/>
                    <a:pt x="4584" y="4268"/>
                    <a:pt x="4574" y="4281"/>
                  </a:cubicBezTo>
                  <a:lnTo>
                    <a:pt x="4345" y="4583"/>
                  </a:lnTo>
                  <a:lnTo>
                    <a:pt x="4284" y="4559"/>
                  </a:lnTo>
                  <a:close/>
                  <a:moveTo>
                    <a:pt x="4824" y="4766"/>
                  </a:moveTo>
                  <a:lnTo>
                    <a:pt x="4954" y="4304"/>
                  </a:lnTo>
                  <a:lnTo>
                    <a:pt x="5016" y="4322"/>
                  </a:lnTo>
                  <a:lnTo>
                    <a:pt x="5157" y="4752"/>
                  </a:lnTo>
                  <a:lnTo>
                    <a:pt x="5259" y="4390"/>
                  </a:lnTo>
                  <a:lnTo>
                    <a:pt x="5318" y="4406"/>
                  </a:lnTo>
                  <a:lnTo>
                    <a:pt x="5188" y="4868"/>
                  </a:lnTo>
                  <a:lnTo>
                    <a:pt x="5125" y="4851"/>
                  </a:lnTo>
                  <a:lnTo>
                    <a:pt x="4984" y="4420"/>
                  </a:lnTo>
                  <a:lnTo>
                    <a:pt x="4882" y="4782"/>
                  </a:lnTo>
                  <a:lnTo>
                    <a:pt x="4824" y="4766"/>
                  </a:lnTo>
                  <a:close/>
                  <a:moveTo>
                    <a:pt x="5534" y="4716"/>
                  </a:moveTo>
                  <a:cubicBezTo>
                    <a:pt x="5552" y="4639"/>
                    <a:pt x="5587" y="4583"/>
                    <a:pt x="5638" y="4549"/>
                  </a:cubicBezTo>
                  <a:cubicBezTo>
                    <a:pt x="5690" y="4515"/>
                    <a:pt x="5749" y="4505"/>
                    <a:pt x="5815" y="4521"/>
                  </a:cubicBezTo>
                  <a:cubicBezTo>
                    <a:pt x="5858" y="4531"/>
                    <a:pt x="5895" y="4550"/>
                    <a:pt x="5925" y="4579"/>
                  </a:cubicBezTo>
                  <a:cubicBezTo>
                    <a:pt x="5954" y="4607"/>
                    <a:pt x="5974" y="4642"/>
                    <a:pt x="5984" y="4683"/>
                  </a:cubicBezTo>
                  <a:cubicBezTo>
                    <a:pt x="5993" y="4724"/>
                    <a:pt x="5993" y="4768"/>
                    <a:pt x="5982" y="4815"/>
                  </a:cubicBezTo>
                  <a:cubicBezTo>
                    <a:pt x="5971" y="4862"/>
                    <a:pt x="5952" y="4902"/>
                    <a:pt x="5924" y="4935"/>
                  </a:cubicBezTo>
                  <a:cubicBezTo>
                    <a:pt x="5896" y="4968"/>
                    <a:pt x="5862" y="4990"/>
                    <a:pt x="5823" y="5001"/>
                  </a:cubicBezTo>
                  <a:cubicBezTo>
                    <a:pt x="5783" y="5012"/>
                    <a:pt x="5743" y="5013"/>
                    <a:pt x="5702" y="5004"/>
                  </a:cubicBezTo>
                  <a:cubicBezTo>
                    <a:pt x="5658" y="4993"/>
                    <a:pt x="5622" y="4974"/>
                    <a:pt x="5592" y="4944"/>
                  </a:cubicBezTo>
                  <a:cubicBezTo>
                    <a:pt x="5562" y="4915"/>
                    <a:pt x="5543" y="4880"/>
                    <a:pt x="5533" y="4839"/>
                  </a:cubicBezTo>
                  <a:cubicBezTo>
                    <a:pt x="5524" y="4798"/>
                    <a:pt x="5524" y="4757"/>
                    <a:pt x="5534" y="4716"/>
                  </a:cubicBezTo>
                  <a:close/>
                  <a:moveTo>
                    <a:pt x="5597" y="4732"/>
                  </a:moveTo>
                  <a:cubicBezTo>
                    <a:pt x="5584" y="4788"/>
                    <a:pt x="5589" y="4836"/>
                    <a:pt x="5612" y="4876"/>
                  </a:cubicBezTo>
                  <a:cubicBezTo>
                    <a:pt x="5634" y="4915"/>
                    <a:pt x="5669" y="4940"/>
                    <a:pt x="5714" y="4951"/>
                  </a:cubicBezTo>
                  <a:cubicBezTo>
                    <a:pt x="5761" y="4961"/>
                    <a:pt x="5803" y="4954"/>
                    <a:pt x="5841" y="4928"/>
                  </a:cubicBezTo>
                  <a:cubicBezTo>
                    <a:pt x="5878" y="4903"/>
                    <a:pt x="5904" y="4860"/>
                    <a:pt x="5918" y="4800"/>
                  </a:cubicBezTo>
                  <a:cubicBezTo>
                    <a:pt x="5927" y="4762"/>
                    <a:pt x="5928" y="4727"/>
                    <a:pt x="5922" y="4696"/>
                  </a:cubicBezTo>
                  <a:cubicBezTo>
                    <a:pt x="5916" y="4665"/>
                    <a:pt x="5902" y="4638"/>
                    <a:pt x="5881" y="4617"/>
                  </a:cubicBezTo>
                  <a:cubicBezTo>
                    <a:pt x="5860" y="4596"/>
                    <a:pt x="5834" y="4581"/>
                    <a:pt x="5803" y="4574"/>
                  </a:cubicBezTo>
                  <a:cubicBezTo>
                    <a:pt x="5759" y="4564"/>
                    <a:pt x="5718" y="4570"/>
                    <a:pt x="5679" y="4593"/>
                  </a:cubicBezTo>
                  <a:cubicBezTo>
                    <a:pt x="5641" y="4616"/>
                    <a:pt x="5614" y="4662"/>
                    <a:pt x="5597" y="4732"/>
                  </a:cubicBezTo>
                  <a:close/>
                  <a:moveTo>
                    <a:pt x="6038" y="5063"/>
                  </a:moveTo>
                  <a:lnTo>
                    <a:pt x="6097" y="4587"/>
                  </a:lnTo>
                  <a:lnTo>
                    <a:pt x="6277" y="4609"/>
                  </a:lnTo>
                  <a:cubicBezTo>
                    <a:pt x="6308" y="4613"/>
                    <a:pt x="6332" y="4617"/>
                    <a:pt x="6349" y="4623"/>
                  </a:cubicBezTo>
                  <a:cubicBezTo>
                    <a:pt x="6371" y="4629"/>
                    <a:pt x="6390" y="4639"/>
                    <a:pt x="6405" y="4652"/>
                  </a:cubicBezTo>
                  <a:cubicBezTo>
                    <a:pt x="6419" y="4665"/>
                    <a:pt x="6430" y="4682"/>
                    <a:pt x="6437" y="4703"/>
                  </a:cubicBezTo>
                  <a:cubicBezTo>
                    <a:pt x="6444" y="4723"/>
                    <a:pt x="6447" y="4746"/>
                    <a:pt x="6444" y="4769"/>
                  </a:cubicBezTo>
                  <a:cubicBezTo>
                    <a:pt x="6439" y="4810"/>
                    <a:pt x="6422" y="4842"/>
                    <a:pt x="6392" y="4867"/>
                  </a:cubicBezTo>
                  <a:cubicBezTo>
                    <a:pt x="6363" y="4892"/>
                    <a:pt x="6315" y="4900"/>
                    <a:pt x="6247" y="4892"/>
                  </a:cubicBezTo>
                  <a:lnTo>
                    <a:pt x="6125" y="4877"/>
                  </a:lnTo>
                  <a:lnTo>
                    <a:pt x="6101" y="5071"/>
                  </a:lnTo>
                  <a:lnTo>
                    <a:pt x="6038" y="5063"/>
                  </a:lnTo>
                  <a:close/>
                  <a:moveTo>
                    <a:pt x="6132" y="4821"/>
                  </a:moveTo>
                  <a:lnTo>
                    <a:pt x="6255" y="4836"/>
                  </a:lnTo>
                  <a:cubicBezTo>
                    <a:pt x="6296" y="4841"/>
                    <a:pt x="6326" y="4837"/>
                    <a:pt x="6345" y="4824"/>
                  </a:cubicBezTo>
                  <a:cubicBezTo>
                    <a:pt x="6364" y="4811"/>
                    <a:pt x="6375" y="4791"/>
                    <a:pt x="6378" y="4763"/>
                  </a:cubicBezTo>
                  <a:cubicBezTo>
                    <a:pt x="6381" y="4743"/>
                    <a:pt x="6378" y="4726"/>
                    <a:pt x="6369" y="4710"/>
                  </a:cubicBezTo>
                  <a:cubicBezTo>
                    <a:pt x="6361" y="4695"/>
                    <a:pt x="6349" y="4684"/>
                    <a:pt x="6333" y="4677"/>
                  </a:cubicBezTo>
                  <a:cubicBezTo>
                    <a:pt x="6323" y="4673"/>
                    <a:pt x="6303" y="4669"/>
                    <a:pt x="6275" y="4666"/>
                  </a:cubicBezTo>
                  <a:lnTo>
                    <a:pt x="6153" y="4651"/>
                  </a:lnTo>
                  <a:lnTo>
                    <a:pt x="6132" y="4821"/>
                  </a:lnTo>
                  <a:close/>
                  <a:moveTo>
                    <a:pt x="6512" y="5122"/>
                  </a:moveTo>
                  <a:lnTo>
                    <a:pt x="6549" y="4644"/>
                  </a:lnTo>
                  <a:lnTo>
                    <a:pt x="6894" y="4670"/>
                  </a:lnTo>
                  <a:lnTo>
                    <a:pt x="6890" y="4726"/>
                  </a:lnTo>
                  <a:lnTo>
                    <a:pt x="6608" y="4705"/>
                  </a:lnTo>
                  <a:lnTo>
                    <a:pt x="6597" y="4852"/>
                  </a:lnTo>
                  <a:lnTo>
                    <a:pt x="6861" y="4872"/>
                  </a:lnTo>
                  <a:lnTo>
                    <a:pt x="6856" y="4928"/>
                  </a:lnTo>
                  <a:lnTo>
                    <a:pt x="6592" y="4908"/>
                  </a:lnTo>
                  <a:lnTo>
                    <a:pt x="6580" y="5071"/>
                  </a:lnTo>
                  <a:lnTo>
                    <a:pt x="6873" y="5093"/>
                  </a:lnTo>
                  <a:lnTo>
                    <a:pt x="6869" y="5150"/>
                  </a:lnTo>
                  <a:lnTo>
                    <a:pt x="6512" y="5122"/>
                  </a:lnTo>
                  <a:close/>
                  <a:moveTo>
                    <a:pt x="6987" y="5156"/>
                  </a:moveTo>
                  <a:lnTo>
                    <a:pt x="7001" y="4677"/>
                  </a:lnTo>
                  <a:lnTo>
                    <a:pt x="7214" y="4683"/>
                  </a:lnTo>
                  <a:cubicBezTo>
                    <a:pt x="7257" y="4684"/>
                    <a:pt x="7289" y="4689"/>
                    <a:pt x="7311" y="4699"/>
                  </a:cubicBezTo>
                  <a:cubicBezTo>
                    <a:pt x="7333" y="4708"/>
                    <a:pt x="7350" y="4724"/>
                    <a:pt x="7363" y="4746"/>
                  </a:cubicBezTo>
                  <a:cubicBezTo>
                    <a:pt x="7376" y="4768"/>
                    <a:pt x="7381" y="4792"/>
                    <a:pt x="7381" y="4819"/>
                  </a:cubicBezTo>
                  <a:cubicBezTo>
                    <a:pt x="7380" y="4853"/>
                    <a:pt x="7368" y="4881"/>
                    <a:pt x="7345" y="4904"/>
                  </a:cubicBezTo>
                  <a:cubicBezTo>
                    <a:pt x="7322" y="4927"/>
                    <a:pt x="7288" y="4940"/>
                    <a:pt x="7242" y="4945"/>
                  </a:cubicBezTo>
                  <a:cubicBezTo>
                    <a:pt x="7258" y="4954"/>
                    <a:pt x="7271" y="4962"/>
                    <a:pt x="7279" y="4970"/>
                  </a:cubicBezTo>
                  <a:cubicBezTo>
                    <a:pt x="7297" y="4988"/>
                    <a:pt x="7314" y="5010"/>
                    <a:pt x="7330" y="5036"/>
                  </a:cubicBezTo>
                  <a:lnTo>
                    <a:pt x="7409" y="5169"/>
                  </a:lnTo>
                  <a:lnTo>
                    <a:pt x="7330" y="5166"/>
                  </a:lnTo>
                  <a:lnTo>
                    <a:pt x="7269" y="5065"/>
                  </a:lnTo>
                  <a:cubicBezTo>
                    <a:pt x="7252" y="5035"/>
                    <a:pt x="7237" y="5013"/>
                    <a:pt x="7226" y="4997"/>
                  </a:cubicBezTo>
                  <a:cubicBezTo>
                    <a:pt x="7214" y="4982"/>
                    <a:pt x="7204" y="4971"/>
                    <a:pt x="7194" y="4964"/>
                  </a:cubicBezTo>
                  <a:cubicBezTo>
                    <a:pt x="7185" y="4958"/>
                    <a:pt x="7175" y="4953"/>
                    <a:pt x="7166" y="4951"/>
                  </a:cubicBezTo>
                  <a:cubicBezTo>
                    <a:pt x="7159" y="4949"/>
                    <a:pt x="7147" y="4948"/>
                    <a:pt x="7131" y="4947"/>
                  </a:cubicBezTo>
                  <a:lnTo>
                    <a:pt x="7057" y="4945"/>
                  </a:lnTo>
                  <a:lnTo>
                    <a:pt x="7051" y="5158"/>
                  </a:lnTo>
                  <a:lnTo>
                    <a:pt x="6987" y="5156"/>
                  </a:lnTo>
                  <a:close/>
                  <a:moveTo>
                    <a:pt x="7059" y="4890"/>
                  </a:moveTo>
                  <a:lnTo>
                    <a:pt x="7195" y="4894"/>
                  </a:lnTo>
                  <a:cubicBezTo>
                    <a:pt x="7224" y="4895"/>
                    <a:pt x="7247" y="4893"/>
                    <a:pt x="7263" y="4887"/>
                  </a:cubicBezTo>
                  <a:cubicBezTo>
                    <a:pt x="7280" y="4882"/>
                    <a:pt x="7292" y="4873"/>
                    <a:pt x="7301" y="4859"/>
                  </a:cubicBezTo>
                  <a:cubicBezTo>
                    <a:pt x="7310" y="4847"/>
                    <a:pt x="7314" y="4832"/>
                    <a:pt x="7315" y="4817"/>
                  </a:cubicBezTo>
                  <a:cubicBezTo>
                    <a:pt x="7316" y="4794"/>
                    <a:pt x="7308" y="4775"/>
                    <a:pt x="7292" y="4760"/>
                  </a:cubicBezTo>
                  <a:cubicBezTo>
                    <a:pt x="7276" y="4745"/>
                    <a:pt x="7250" y="4737"/>
                    <a:pt x="7215" y="4736"/>
                  </a:cubicBezTo>
                  <a:lnTo>
                    <a:pt x="7063" y="4731"/>
                  </a:lnTo>
                  <a:lnTo>
                    <a:pt x="7059" y="4890"/>
                  </a:lnTo>
                  <a:close/>
                  <a:moveTo>
                    <a:pt x="7446" y="5164"/>
                  </a:moveTo>
                  <a:lnTo>
                    <a:pt x="7616" y="4679"/>
                  </a:lnTo>
                  <a:lnTo>
                    <a:pt x="7686" y="4677"/>
                  </a:lnTo>
                  <a:lnTo>
                    <a:pt x="7895" y="5151"/>
                  </a:lnTo>
                  <a:lnTo>
                    <a:pt x="7823" y="5153"/>
                  </a:lnTo>
                  <a:lnTo>
                    <a:pt x="7763" y="5010"/>
                  </a:lnTo>
                  <a:lnTo>
                    <a:pt x="7561" y="5016"/>
                  </a:lnTo>
                  <a:lnTo>
                    <a:pt x="7514" y="5162"/>
                  </a:lnTo>
                  <a:lnTo>
                    <a:pt x="7446" y="5164"/>
                  </a:lnTo>
                  <a:close/>
                  <a:moveTo>
                    <a:pt x="7578" y="4963"/>
                  </a:moveTo>
                  <a:lnTo>
                    <a:pt x="7742" y="4959"/>
                  </a:lnTo>
                  <a:lnTo>
                    <a:pt x="7688" y="4827"/>
                  </a:lnTo>
                  <a:cubicBezTo>
                    <a:pt x="7672" y="4787"/>
                    <a:pt x="7659" y="4754"/>
                    <a:pt x="7651" y="4728"/>
                  </a:cubicBezTo>
                  <a:cubicBezTo>
                    <a:pt x="7645" y="4759"/>
                    <a:pt x="7637" y="4790"/>
                    <a:pt x="7627" y="4821"/>
                  </a:cubicBezTo>
                  <a:lnTo>
                    <a:pt x="7578" y="4963"/>
                  </a:lnTo>
                  <a:close/>
                  <a:moveTo>
                    <a:pt x="8046" y="5134"/>
                  </a:moveTo>
                  <a:lnTo>
                    <a:pt x="8014" y="4711"/>
                  </a:lnTo>
                  <a:lnTo>
                    <a:pt x="7857" y="4723"/>
                  </a:lnTo>
                  <a:lnTo>
                    <a:pt x="7852" y="4667"/>
                  </a:lnTo>
                  <a:lnTo>
                    <a:pt x="8231" y="4638"/>
                  </a:lnTo>
                  <a:lnTo>
                    <a:pt x="8236" y="4695"/>
                  </a:lnTo>
                  <a:lnTo>
                    <a:pt x="8078" y="4707"/>
                  </a:lnTo>
                  <a:lnTo>
                    <a:pt x="8110" y="5129"/>
                  </a:lnTo>
                  <a:lnTo>
                    <a:pt x="8046" y="5134"/>
                  </a:lnTo>
                  <a:close/>
                  <a:moveTo>
                    <a:pt x="8372" y="5100"/>
                  </a:moveTo>
                  <a:lnTo>
                    <a:pt x="8313" y="4624"/>
                  </a:lnTo>
                  <a:lnTo>
                    <a:pt x="8377" y="4616"/>
                  </a:lnTo>
                  <a:lnTo>
                    <a:pt x="8435" y="5092"/>
                  </a:lnTo>
                  <a:lnTo>
                    <a:pt x="8372" y="5100"/>
                  </a:lnTo>
                  <a:close/>
                  <a:moveTo>
                    <a:pt x="8514" y="4849"/>
                  </a:moveTo>
                  <a:cubicBezTo>
                    <a:pt x="8500" y="4771"/>
                    <a:pt x="8510" y="4706"/>
                    <a:pt x="8544" y="4654"/>
                  </a:cubicBezTo>
                  <a:cubicBezTo>
                    <a:pt x="8578" y="4602"/>
                    <a:pt x="8628" y="4570"/>
                    <a:pt x="8694" y="4557"/>
                  </a:cubicBezTo>
                  <a:cubicBezTo>
                    <a:pt x="8738" y="4549"/>
                    <a:pt x="8779" y="4553"/>
                    <a:pt x="8818" y="4567"/>
                  </a:cubicBezTo>
                  <a:cubicBezTo>
                    <a:pt x="8857" y="4581"/>
                    <a:pt x="8889" y="4606"/>
                    <a:pt x="8914" y="4639"/>
                  </a:cubicBezTo>
                  <a:cubicBezTo>
                    <a:pt x="8939" y="4673"/>
                    <a:pt x="8956" y="4714"/>
                    <a:pt x="8965" y="4761"/>
                  </a:cubicBezTo>
                  <a:cubicBezTo>
                    <a:pt x="8973" y="4809"/>
                    <a:pt x="8972" y="4853"/>
                    <a:pt x="8959" y="4895"/>
                  </a:cubicBezTo>
                  <a:cubicBezTo>
                    <a:pt x="8947" y="4936"/>
                    <a:pt x="8925" y="4970"/>
                    <a:pt x="8893" y="4995"/>
                  </a:cubicBezTo>
                  <a:cubicBezTo>
                    <a:pt x="8861" y="5021"/>
                    <a:pt x="8824" y="5038"/>
                    <a:pt x="8783" y="5045"/>
                  </a:cubicBezTo>
                  <a:cubicBezTo>
                    <a:pt x="8739" y="5054"/>
                    <a:pt x="8697" y="5050"/>
                    <a:pt x="8658" y="5035"/>
                  </a:cubicBezTo>
                  <a:cubicBezTo>
                    <a:pt x="8619" y="5020"/>
                    <a:pt x="8587" y="4996"/>
                    <a:pt x="8563" y="4962"/>
                  </a:cubicBezTo>
                  <a:cubicBezTo>
                    <a:pt x="8538" y="4928"/>
                    <a:pt x="8522" y="4890"/>
                    <a:pt x="8514" y="4849"/>
                  </a:cubicBezTo>
                  <a:close/>
                  <a:moveTo>
                    <a:pt x="8579" y="4838"/>
                  </a:moveTo>
                  <a:cubicBezTo>
                    <a:pt x="8589" y="4895"/>
                    <a:pt x="8613" y="4937"/>
                    <a:pt x="8649" y="4964"/>
                  </a:cubicBezTo>
                  <a:cubicBezTo>
                    <a:pt x="8686" y="4991"/>
                    <a:pt x="8727" y="5001"/>
                    <a:pt x="8773" y="4992"/>
                  </a:cubicBezTo>
                  <a:cubicBezTo>
                    <a:pt x="8820" y="4983"/>
                    <a:pt x="8856" y="4960"/>
                    <a:pt x="8880" y="4921"/>
                  </a:cubicBezTo>
                  <a:cubicBezTo>
                    <a:pt x="8905" y="4883"/>
                    <a:pt x="8911" y="4833"/>
                    <a:pt x="8900" y="4773"/>
                  </a:cubicBezTo>
                  <a:cubicBezTo>
                    <a:pt x="8893" y="4734"/>
                    <a:pt x="8880" y="4702"/>
                    <a:pt x="8862" y="4676"/>
                  </a:cubicBezTo>
                  <a:cubicBezTo>
                    <a:pt x="8844" y="4650"/>
                    <a:pt x="8821" y="4631"/>
                    <a:pt x="8793" y="4620"/>
                  </a:cubicBezTo>
                  <a:cubicBezTo>
                    <a:pt x="8765" y="4609"/>
                    <a:pt x="8736" y="4606"/>
                    <a:pt x="8705" y="4611"/>
                  </a:cubicBezTo>
                  <a:cubicBezTo>
                    <a:pt x="8661" y="4620"/>
                    <a:pt x="8625" y="4642"/>
                    <a:pt x="8599" y="4678"/>
                  </a:cubicBezTo>
                  <a:cubicBezTo>
                    <a:pt x="8573" y="4714"/>
                    <a:pt x="8566" y="4767"/>
                    <a:pt x="8579" y="4838"/>
                  </a:cubicBezTo>
                  <a:close/>
                  <a:moveTo>
                    <a:pt x="9115" y="4970"/>
                  </a:moveTo>
                  <a:lnTo>
                    <a:pt x="9007" y="4503"/>
                  </a:lnTo>
                  <a:lnTo>
                    <a:pt x="9071" y="4488"/>
                  </a:lnTo>
                  <a:lnTo>
                    <a:pt x="9401" y="4798"/>
                  </a:lnTo>
                  <a:lnTo>
                    <a:pt x="9316" y="4431"/>
                  </a:lnTo>
                  <a:lnTo>
                    <a:pt x="9375" y="4417"/>
                  </a:lnTo>
                  <a:lnTo>
                    <a:pt x="9483" y="4885"/>
                  </a:lnTo>
                  <a:lnTo>
                    <a:pt x="9420" y="4900"/>
                  </a:lnTo>
                  <a:lnTo>
                    <a:pt x="9090" y="4589"/>
                  </a:lnTo>
                  <a:lnTo>
                    <a:pt x="9174" y="4956"/>
                  </a:lnTo>
                  <a:lnTo>
                    <a:pt x="9115" y="4970"/>
                  </a:lnTo>
                  <a:close/>
                  <a:moveTo>
                    <a:pt x="9545" y="4713"/>
                  </a:moveTo>
                  <a:lnTo>
                    <a:pt x="9600" y="4688"/>
                  </a:lnTo>
                  <a:cubicBezTo>
                    <a:pt x="9610" y="4710"/>
                    <a:pt x="9623" y="4726"/>
                    <a:pt x="9638" y="4738"/>
                  </a:cubicBezTo>
                  <a:cubicBezTo>
                    <a:pt x="9653" y="4749"/>
                    <a:pt x="9672" y="4755"/>
                    <a:pt x="9696" y="4757"/>
                  </a:cubicBezTo>
                  <a:cubicBezTo>
                    <a:pt x="9720" y="4759"/>
                    <a:pt x="9744" y="4756"/>
                    <a:pt x="9770" y="4747"/>
                  </a:cubicBezTo>
                  <a:cubicBezTo>
                    <a:pt x="9793" y="4739"/>
                    <a:pt x="9812" y="4728"/>
                    <a:pt x="9827" y="4715"/>
                  </a:cubicBezTo>
                  <a:cubicBezTo>
                    <a:pt x="9842" y="4702"/>
                    <a:pt x="9852" y="4688"/>
                    <a:pt x="9856" y="4674"/>
                  </a:cubicBezTo>
                  <a:cubicBezTo>
                    <a:pt x="9861" y="4659"/>
                    <a:pt x="9861" y="4644"/>
                    <a:pt x="9856" y="4630"/>
                  </a:cubicBezTo>
                  <a:cubicBezTo>
                    <a:pt x="9851" y="4616"/>
                    <a:pt x="9842" y="4605"/>
                    <a:pt x="9831" y="4597"/>
                  </a:cubicBezTo>
                  <a:cubicBezTo>
                    <a:pt x="9819" y="4590"/>
                    <a:pt x="9802" y="4586"/>
                    <a:pt x="9780" y="4585"/>
                  </a:cubicBezTo>
                  <a:cubicBezTo>
                    <a:pt x="9767" y="4584"/>
                    <a:pt x="9737" y="4586"/>
                    <a:pt x="9692" y="4591"/>
                  </a:cubicBezTo>
                  <a:cubicBezTo>
                    <a:pt x="9647" y="4595"/>
                    <a:pt x="9614" y="4596"/>
                    <a:pt x="9595" y="4593"/>
                  </a:cubicBezTo>
                  <a:cubicBezTo>
                    <a:pt x="9569" y="4589"/>
                    <a:pt x="9548" y="4580"/>
                    <a:pt x="9532" y="4567"/>
                  </a:cubicBezTo>
                  <a:cubicBezTo>
                    <a:pt x="9515" y="4554"/>
                    <a:pt x="9503" y="4537"/>
                    <a:pt x="9496" y="4516"/>
                  </a:cubicBezTo>
                  <a:cubicBezTo>
                    <a:pt x="9488" y="4493"/>
                    <a:pt x="9487" y="4470"/>
                    <a:pt x="9493" y="4445"/>
                  </a:cubicBezTo>
                  <a:cubicBezTo>
                    <a:pt x="9500" y="4421"/>
                    <a:pt x="9513" y="4399"/>
                    <a:pt x="9535" y="4380"/>
                  </a:cubicBezTo>
                  <a:cubicBezTo>
                    <a:pt x="9556" y="4361"/>
                    <a:pt x="9582" y="4346"/>
                    <a:pt x="9612" y="4336"/>
                  </a:cubicBezTo>
                  <a:cubicBezTo>
                    <a:pt x="9646" y="4324"/>
                    <a:pt x="9677" y="4319"/>
                    <a:pt x="9707" y="4321"/>
                  </a:cubicBezTo>
                  <a:cubicBezTo>
                    <a:pt x="9736" y="4323"/>
                    <a:pt x="9762" y="4332"/>
                    <a:pt x="9783" y="4349"/>
                  </a:cubicBezTo>
                  <a:cubicBezTo>
                    <a:pt x="9804" y="4365"/>
                    <a:pt x="9819" y="4386"/>
                    <a:pt x="9830" y="4412"/>
                  </a:cubicBezTo>
                  <a:lnTo>
                    <a:pt x="9774" y="4437"/>
                  </a:lnTo>
                  <a:cubicBezTo>
                    <a:pt x="9761" y="4409"/>
                    <a:pt x="9743" y="4391"/>
                    <a:pt x="9720" y="4383"/>
                  </a:cubicBezTo>
                  <a:cubicBezTo>
                    <a:pt x="9697" y="4374"/>
                    <a:pt x="9668" y="4376"/>
                    <a:pt x="9633" y="4388"/>
                  </a:cubicBezTo>
                  <a:cubicBezTo>
                    <a:pt x="9597" y="4401"/>
                    <a:pt x="9573" y="4417"/>
                    <a:pt x="9561" y="4436"/>
                  </a:cubicBezTo>
                  <a:cubicBezTo>
                    <a:pt x="9549" y="4455"/>
                    <a:pt x="9546" y="4474"/>
                    <a:pt x="9553" y="4493"/>
                  </a:cubicBezTo>
                  <a:cubicBezTo>
                    <a:pt x="9558" y="4509"/>
                    <a:pt x="9569" y="4520"/>
                    <a:pt x="9584" y="4527"/>
                  </a:cubicBezTo>
                  <a:cubicBezTo>
                    <a:pt x="9599" y="4533"/>
                    <a:pt x="9633" y="4533"/>
                    <a:pt x="9686" y="4528"/>
                  </a:cubicBezTo>
                  <a:cubicBezTo>
                    <a:pt x="9738" y="4522"/>
                    <a:pt x="9775" y="4520"/>
                    <a:pt x="9796" y="4522"/>
                  </a:cubicBezTo>
                  <a:cubicBezTo>
                    <a:pt x="9827" y="4525"/>
                    <a:pt x="9851" y="4533"/>
                    <a:pt x="9871" y="4547"/>
                  </a:cubicBezTo>
                  <a:cubicBezTo>
                    <a:pt x="9890" y="4562"/>
                    <a:pt x="9903" y="4581"/>
                    <a:pt x="9912" y="4605"/>
                  </a:cubicBezTo>
                  <a:cubicBezTo>
                    <a:pt x="9920" y="4629"/>
                    <a:pt x="9921" y="4654"/>
                    <a:pt x="9915" y="4680"/>
                  </a:cubicBezTo>
                  <a:cubicBezTo>
                    <a:pt x="9908" y="4707"/>
                    <a:pt x="9894" y="4730"/>
                    <a:pt x="9872" y="4751"/>
                  </a:cubicBezTo>
                  <a:cubicBezTo>
                    <a:pt x="9851" y="4772"/>
                    <a:pt x="9824" y="4788"/>
                    <a:pt x="9791" y="4799"/>
                  </a:cubicBezTo>
                  <a:cubicBezTo>
                    <a:pt x="9750" y="4813"/>
                    <a:pt x="9714" y="4819"/>
                    <a:pt x="9682" y="4817"/>
                  </a:cubicBezTo>
                  <a:cubicBezTo>
                    <a:pt x="9650" y="4814"/>
                    <a:pt x="9622" y="4804"/>
                    <a:pt x="9598" y="4785"/>
                  </a:cubicBezTo>
                  <a:cubicBezTo>
                    <a:pt x="9574" y="4767"/>
                    <a:pt x="9557" y="4743"/>
                    <a:pt x="9545" y="4713"/>
                  </a:cubicBezTo>
                  <a:close/>
                  <a:moveTo>
                    <a:pt x="10156" y="4662"/>
                  </a:moveTo>
                  <a:lnTo>
                    <a:pt x="10154" y="4148"/>
                  </a:lnTo>
                  <a:lnTo>
                    <a:pt x="10219" y="4123"/>
                  </a:lnTo>
                  <a:lnTo>
                    <a:pt x="10575" y="4499"/>
                  </a:lnTo>
                  <a:lnTo>
                    <a:pt x="10508" y="4526"/>
                  </a:lnTo>
                  <a:lnTo>
                    <a:pt x="10403" y="4410"/>
                  </a:lnTo>
                  <a:lnTo>
                    <a:pt x="10215" y="4484"/>
                  </a:lnTo>
                  <a:lnTo>
                    <a:pt x="10219" y="4638"/>
                  </a:lnTo>
                  <a:lnTo>
                    <a:pt x="10156" y="4662"/>
                  </a:lnTo>
                  <a:close/>
                  <a:moveTo>
                    <a:pt x="10213" y="4429"/>
                  </a:moveTo>
                  <a:lnTo>
                    <a:pt x="10366" y="4369"/>
                  </a:lnTo>
                  <a:lnTo>
                    <a:pt x="10271" y="4263"/>
                  </a:lnTo>
                  <a:cubicBezTo>
                    <a:pt x="10242" y="4231"/>
                    <a:pt x="10219" y="4204"/>
                    <a:pt x="10202" y="4183"/>
                  </a:cubicBezTo>
                  <a:cubicBezTo>
                    <a:pt x="10208" y="4214"/>
                    <a:pt x="10211" y="4246"/>
                    <a:pt x="10211" y="4278"/>
                  </a:cubicBezTo>
                  <a:lnTo>
                    <a:pt x="10213" y="4429"/>
                  </a:lnTo>
                  <a:close/>
                  <a:moveTo>
                    <a:pt x="10645" y="4463"/>
                  </a:moveTo>
                  <a:lnTo>
                    <a:pt x="10447" y="4025"/>
                  </a:lnTo>
                  <a:lnTo>
                    <a:pt x="10507" y="3998"/>
                  </a:lnTo>
                  <a:lnTo>
                    <a:pt x="10891" y="4238"/>
                  </a:lnTo>
                  <a:lnTo>
                    <a:pt x="10736" y="3895"/>
                  </a:lnTo>
                  <a:lnTo>
                    <a:pt x="10792" y="3869"/>
                  </a:lnTo>
                  <a:lnTo>
                    <a:pt x="10989" y="4307"/>
                  </a:lnTo>
                  <a:lnTo>
                    <a:pt x="10930" y="4334"/>
                  </a:lnTo>
                  <a:lnTo>
                    <a:pt x="10545" y="4094"/>
                  </a:lnTo>
                  <a:lnTo>
                    <a:pt x="10701" y="4437"/>
                  </a:lnTo>
                  <a:lnTo>
                    <a:pt x="10645" y="4463"/>
                  </a:lnTo>
                  <a:close/>
                  <a:moveTo>
                    <a:pt x="11111" y="4245"/>
                  </a:moveTo>
                  <a:lnTo>
                    <a:pt x="10870" y="3830"/>
                  </a:lnTo>
                  <a:lnTo>
                    <a:pt x="11013" y="3747"/>
                  </a:lnTo>
                  <a:cubicBezTo>
                    <a:pt x="11045" y="3728"/>
                    <a:pt x="11071" y="3716"/>
                    <a:pt x="11090" y="3710"/>
                  </a:cubicBezTo>
                  <a:cubicBezTo>
                    <a:pt x="11117" y="3702"/>
                    <a:pt x="11143" y="3700"/>
                    <a:pt x="11168" y="3704"/>
                  </a:cubicBezTo>
                  <a:cubicBezTo>
                    <a:pt x="11201" y="3710"/>
                    <a:pt x="11231" y="3724"/>
                    <a:pt x="11259" y="3747"/>
                  </a:cubicBezTo>
                  <a:cubicBezTo>
                    <a:pt x="11286" y="3769"/>
                    <a:pt x="11311" y="3799"/>
                    <a:pt x="11332" y="3836"/>
                  </a:cubicBezTo>
                  <a:cubicBezTo>
                    <a:pt x="11351" y="3868"/>
                    <a:pt x="11363" y="3898"/>
                    <a:pt x="11370" y="3926"/>
                  </a:cubicBezTo>
                  <a:cubicBezTo>
                    <a:pt x="11377" y="3955"/>
                    <a:pt x="11379" y="3981"/>
                    <a:pt x="11377" y="4003"/>
                  </a:cubicBezTo>
                  <a:cubicBezTo>
                    <a:pt x="11374" y="4026"/>
                    <a:pt x="11369" y="4046"/>
                    <a:pt x="11361" y="4063"/>
                  </a:cubicBezTo>
                  <a:cubicBezTo>
                    <a:pt x="11352" y="4080"/>
                    <a:pt x="11340" y="4096"/>
                    <a:pt x="11323" y="4112"/>
                  </a:cubicBezTo>
                  <a:cubicBezTo>
                    <a:pt x="11307" y="4128"/>
                    <a:pt x="11286" y="4144"/>
                    <a:pt x="11261" y="4158"/>
                  </a:cubicBezTo>
                  <a:lnTo>
                    <a:pt x="11111" y="4245"/>
                  </a:lnTo>
                  <a:close/>
                  <a:moveTo>
                    <a:pt x="11138" y="4164"/>
                  </a:moveTo>
                  <a:lnTo>
                    <a:pt x="11226" y="4113"/>
                  </a:lnTo>
                  <a:cubicBezTo>
                    <a:pt x="11253" y="4097"/>
                    <a:pt x="11273" y="4082"/>
                    <a:pt x="11286" y="4068"/>
                  </a:cubicBezTo>
                  <a:cubicBezTo>
                    <a:pt x="11299" y="4054"/>
                    <a:pt x="11307" y="4040"/>
                    <a:pt x="11311" y="4025"/>
                  </a:cubicBezTo>
                  <a:cubicBezTo>
                    <a:pt x="11316" y="4004"/>
                    <a:pt x="11316" y="3981"/>
                    <a:pt x="11311" y="3955"/>
                  </a:cubicBezTo>
                  <a:cubicBezTo>
                    <a:pt x="11305" y="3928"/>
                    <a:pt x="11293" y="3900"/>
                    <a:pt x="11275" y="3868"/>
                  </a:cubicBezTo>
                  <a:cubicBezTo>
                    <a:pt x="11250" y="3825"/>
                    <a:pt x="11223" y="3795"/>
                    <a:pt x="11195" y="3780"/>
                  </a:cubicBezTo>
                  <a:cubicBezTo>
                    <a:pt x="11168" y="3765"/>
                    <a:pt x="11141" y="3759"/>
                    <a:pt x="11116" y="3763"/>
                  </a:cubicBezTo>
                  <a:cubicBezTo>
                    <a:pt x="11098" y="3766"/>
                    <a:pt x="11073" y="3777"/>
                    <a:pt x="11040" y="3796"/>
                  </a:cubicBezTo>
                  <a:lnTo>
                    <a:pt x="10953" y="3847"/>
                  </a:lnTo>
                  <a:lnTo>
                    <a:pt x="11138" y="4164"/>
                  </a:lnTo>
                  <a:close/>
                  <a:moveTo>
                    <a:pt x="11804" y="3827"/>
                  </a:moveTo>
                  <a:lnTo>
                    <a:pt x="11576" y="3470"/>
                  </a:lnTo>
                  <a:lnTo>
                    <a:pt x="11443" y="3555"/>
                  </a:lnTo>
                  <a:lnTo>
                    <a:pt x="11413" y="3508"/>
                  </a:lnTo>
                  <a:lnTo>
                    <a:pt x="11733" y="3303"/>
                  </a:lnTo>
                  <a:lnTo>
                    <a:pt x="11763" y="3351"/>
                  </a:lnTo>
                  <a:lnTo>
                    <a:pt x="11630" y="3436"/>
                  </a:lnTo>
                  <a:lnTo>
                    <a:pt x="11858" y="3793"/>
                  </a:lnTo>
                  <a:lnTo>
                    <a:pt x="11804" y="3827"/>
                  </a:lnTo>
                  <a:close/>
                  <a:moveTo>
                    <a:pt x="12068" y="3650"/>
                  </a:moveTo>
                  <a:lnTo>
                    <a:pt x="11772" y="3273"/>
                  </a:lnTo>
                  <a:lnTo>
                    <a:pt x="12044" y="3059"/>
                  </a:lnTo>
                  <a:lnTo>
                    <a:pt x="12079" y="3103"/>
                  </a:lnTo>
                  <a:lnTo>
                    <a:pt x="11856" y="3278"/>
                  </a:lnTo>
                  <a:lnTo>
                    <a:pt x="11948" y="3394"/>
                  </a:lnTo>
                  <a:lnTo>
                    <a:pt x="12156" y="3230"/>
                  </a:lnTo>
                  <a:lnTo>
                    <a:pt x="12191" y="3275"/>
                  </a:lnTo>
                  <a:lnTo>
                    <a:pt x="11982" y="3438"/>
                  </a:lnTo>
                  <a:lnTo>
                    <a:pt x="12084" y="3567"/>
                  </a:lnTo>
                  <a:lnTo>
                    <a:pt x="12315" y="3385"/>
                  </a:lnTo>
                  <a:lnTo>
                    <a:pt x="12350" y="3429"/>
                  </a:lnTo>
                  <a:lnTo>
                    <a:pt x="12068" y="3650"/>
                  </a:lnTo>
                  <a:close/>
                  <a:moveTo>
                    <a:pt x="12592" y="3008"/>
                  </a:moveTo>
                  <a:lnTo>
                    <a:pt x="12651" y="2978"/>
                  </a:lnTo>
                  <a:cubicBezTo>
                    <a:pt x="12675" y="3027"/>
                    <a:pt x="12683" y="3072"/>
                    <a:pt x="12674" y="3116"/>
                  </a:cubicBezTo>
                  <a:cubicBezTo>
                    <a:pt x="12666" y="3159"/>
                    <a:pt x="12643" y="3197"/>
                    <a:pt x="12605" y="3229"/>
                  </a:cubicBezTo>
                  <a:cubicBezTo>
                    <a:pt x="12566" y="3263"/>
                    <a:pt x="12527" y="3282"/>
                    <a:pt x="12489" y="3288"/>
                  </a:cubicBezTo>
                  <a:cubicBezTo>
                    <a:pt x="12451" y="3293"/>
                    <a:pt x="12412" y="3286"/>
                    <a:pt x="12374" y="3267"/>
                  </a:cubicBezTo>
                  <a:cubicBezTo>
                    <a:pt x="12335" y="3247"/>
                    <a:pt x="12300" y="3220"/>
                    <a:pt x="12270" y="3186"/>
                  </a:cubicBezTo>
                  <a:cubicBezTo>
                    <a:pt x="12238" y="3148"/>
                    <a:pt x="12217" y="3109"/>
                    <a:pt x="12207" y="3068"/>
                  </a:cubicBezTo>
                  <a:cubicBezTo>
                    <a:pt x="12197" y="3027"/>
                    <a:pt x="12199" y="2988"/>
                    <a:pt x="12213" y="2950"/>
                  </a:cubicBezTo>
                  <a:cubicBezTo>
                    <a:pt x="12227" y="2913"/>
                    <a:pt x="12251" y="2880"/>
                    <a:pt x="12283" y="2853"/>
                  </a:cubicBezTo>
                  <a:cubicBezTo>
                    <a:pt x="12319" y="2821"/>
                    <a:pt x="12357" y="2804"/>
                    <a:pt x="12398" y="2802"/>
                  </a:cubicBezTo>
                  <a:cubicBezTo>
                    <a:pt x="12439" y="2799"/>
                    <a:pt x="12479" y="2810"/>
                    <a:pt x="12517" y="2835"/>
                  </a:cubicBezTo>
                  <a:lnTo>
                    <a:pt x="12479" y="2887"/>
                  </a:lnTo>
                  <a:cubicBezTo>
                    <a:pt x="12448" y="2868"/>
                    <a:pt x="12419" y="2859"/>
                    <a:pt x="12393" y="2861"/>
                  </a:cubicBezTo>
                  <a:cubicBezTo>
                    <a:pt x="12367" y="2862"/>
                    <a:pt x="12341" y="2874"/>
                    <a:pt x="12317" y="2895"/>
                  </a:cubicBezTo>
                  <a:cubicBezTo>
                    <a:pt x="12289" y="2919"/>
                    <a:pt x="12272" y="2945"/>
                    <a:pt x="12264" y="2975"/>
                  </a:cubicBezTo>
                  <a:cubicBezTo>
                    <a:pt x="12257" y="3004"/>
                    <a:pt x="12260" y="3034"/>
                    <a:pt x="12271" y="3063"/>
                  </a:cubicBezTo>
                  <a:cubicBezTo>
                    <a:pt x="12283" y="3092"/>
                    <a:pt x="12299" y="3119"/>
                    <a:pt x="12320" y="3142"/>
                  </a:cubicBezTo>
                  <a:cubicBezTo>
                    <a:pt x="12347" y="3173"/>
                    <a:pt x="12374" y="3197"/>
                    <a:pt x="12403" y="3212"/>
                  </a:cubicBezTo>
                  <a:cubicBezTo>
                    <a:pt x="12432" y="3227"/>
                    <a:pt x="12461" y="3232"/>
                    <a:pt x="12490" y="3228"/>
                  </a:cubicBezTo>
                  <a:cubicBezTo>
                    <a:pt x="12518" y="3223"/>
                    <a:pt x="12544" y="3211"/>
                    <a:pt x="12566" y="3192"/>
                  </a:cubicBezTo>
                  <a:cubicBezTo>
                    <a:pt x="12593" y="3168"/>
                    <a:pt x="12609" y="3141"/>
                    <a:pt x="12614" y="3110"/>
                  </a:cubicBezTo>
                  <a:cubicBezTo>
                    <a:pt x="12619" y="3078"/>
                    <a:pt x="12612" y="3044"/>
                    <a:pt x="12592" y="3008"/>
                  </a:cubicBezTo>
                  <a:close/>
                  <a:moveTo>
                    <a:pt x="12831" y="3019"/>
                  </a:moveTo>
                  <a:lnTo>
                    <a:pt x="12500" y="2672"/>
                  </a:lnTo>
                  <a:lnTo>
                    <a:pt x="12546" y="2628"/>
                  </a:lnTo>
                  <a:lnTo>
                    <a:pt x="12682" y="2771"/>
                  </a:lnTo>
                  <a:lnTo>
                    <a:pt x="12861" y="2599"/>
                  </a:lnTo>
                  <a:lnTo>
                    <a:pt x="12725" y="2457"/>
                  </a:lnTo>
                  <a:lnTo>
                    <a:pt x="12771" y="2413"/>
                  </a:lnTo>
                  <a:lnTo>
                    <a:pt x="13103" y="2759"/>
                  </a:lnTo>
                  <a:lnTo>
                    <a:pt x="13057" y="2803"/>
                  </a:lnTo>
                  <a:lnTo>
                    <a:pt x="12900" y="2640"/>
                  </a:lnTo>
                  <a:lnTo>
                    <a:pt x="12721" y="2812"/>
                  </a:lnTo>
                  <a:lnTo>
                    <a:pt x="12877" y="2975"/>
                  </a:lnTo>
                  <a:lnTo>
                    <a:pt x="12831" y="3019"/>
                  </a:lnTo>
                  <a:close/>
                  <a:moveTo>
                    <a:pt x="13200" y="2666"/>
                  </a:moveTo>
                  <a:lnTo>
                    <a:pt x="12838" y="2352"/>
                  </a:lnTo>
                  <a:lnTo>
                    <a:pt x="12881" y="2302"/>
                  </a:lnTo>
                  <a:lnTo>
                    <a:pt x="13330" y="2359"/>
                  </a:lnTo>
                  <a:lnTo>
                    <a:pt x="13046" y="2112"/>
                  </a:lnTo>
                  <a:lnTo>
                    <a:pt x="13086" y="2066"/>
                  </a:lnTo>
                  <a:lnTo>
                    <a:pt x="13448" y="2381"/>
                  </a:lnTo>
                  <a:lnTo>
                    <a:pt x="13405" y="2430"/>
                  </a:lnTo>
                  <a:lnTo>
                    <a:pt x="12956" y="2373"/>
                  </a:lnTo>
                  <a:lnTo>
                    <a:pt x="13240" y="2620"/>
                  </a:lnTo>
                  <a:lnTo>
                    <a:pt x="13200" y="2666"/>
                  </a:lnTo>
                  <a:close/>
                  <a:moveTo>
                    <a:pt x="13343" y="2152"/>
                  </a:moveTo>
                  <a:cubicBezTo>
                    <a:pt x="13280" y="2103"/>
                    <a:pt x="13244" y="2048"/>
                    <a:pt x="13235" y="1986"/>
                  </a:cubicBezTo>
                  <a:cubicBezTo>
                    <a:pt x="13226" y="1925"/>
                    <a:pt x="13242" y="1868"/>
                    <a:pt x="13284" y="1814"/>
                  </a:cubicBezTo>
                  <a:cubicBezTo>
                    <a:pt x="13311" y="1779"/>
                    <a:pt x="13344" y="1754"/>
                    <a:pt x="13382" y="1739"/>
                  </a:cubicBezTo>
                  <a:cubicBezTo>
                    <a:pt x="13421" y="1724"/>
                    <a:pt x="13461" y="1721"/>
                    <a:pt x="13502" y="1729"/>
                  </a:cubicBezTo>
                  <a:cubicBezTo>
                    <a:pt x="13543" y="1738"/>
                    <a:pt x="13583" y="1757"/>
                    <a:pt x="13621" y="1786"/>
                  </a:cubicBezTo>
                  <a:cubicBezTo>
                    <a:pt x="13659" y="1816"/>
                    <a:pt x="13688" y="1850"/>
                    <a:pt x="13706" y="1890"/>
                  </a:cubicBezTo>
                  <a:cubicBezTo>
                    <a:pt x="13724" y="1929"/>
                    <a:pt x="13730" y="1968"/>
                    <a:pt x="13723" y="2009"/>
                  </a:cubicBezTo>
                  <a:cubicBezTo>
                    <a:pt x="13717" y="2050"/>
                    <a:pt x="13701" y="2086"/>
                    <a:pt x="13675" y="2119"/>
                  </a:cubicBezTo>
                  <a:cubicBezTo>
                    <a:pt x="13647" y="2155"/>
                    <a:pt x="13614" y="2180"/>
                    <a:pt x="13575" y="2195"/>
                  </a:cubicBezTo>
                  <a:cubicBezTo>
                    <a:pt x="13536" y="2209"/>
                    <a:pt x="13496" y="2212"/>
                    <a:pt x="13454" y="2204"/>
                  </a:cubicBezTo>
                  <a:cubicBezTo>
                    <a:pt x="13414" y="2195"/>
                    <a:pt x="13376" y="2178"/>
                    <a:pt x="13343" y="2152"/>
                  </a:cubicBezTo>
                  <a:close/>
                  <a:moveTo>
                    <a:pt x="13384" y="2101"/>
                  </a:moveTo>
                  <a:cubicBezTo>
                    <a:pt x="13430" y="2136"/>
                    <a:pt x="13475" y="2152"/>
                    <a:pt x="13521" y="2148"/>
                  </a:cubicBezTo>
                  <a:cubicBezTo>
                    <a:pt x="13566" y="2144"/>
                    <a:pt x="13603" y="2123"/>
                    <a:pt x="13632" y="2086"/>
                  </a:cubicBezTo>
                  <a:cubicBezTo>
                    <a:pt x="13661" y="2048"/>
                    <a:pt x="13672" y="2007"/>
                    <a:pt x="13665" y="1962"/>
                  </a:cubicBezTo>
                  <a:cubicBezTo>
                    <a:pt x="13657" y="1917"/>
                    <a:pt x="13629" y="1876"/>
                    <a:pt x="13580" y="1838"/>
                  </a:cubicBezTo>
                  <a:cubicBezTo>
                    <a:pt x="13550" y="1814"/>
                    <a:pt x="13519" y="1798"/>
                    <a:pt x="13488" y="1791"/>
                  </a:cubicBezTo>
                  <a:cubicBezTo>
                    <a:pt x="13457" y="1783"/>
                    <a:pt x="13427" y="1785"/>
                    <a:pt x="13399" y="1795"/>
                  </a:cubicBezTo>
                  <a:cubicBezTo>
                    <a:pt x="13371" y="1805"/>
                    <a:pt x="13347" y="1823"/>
                    <a:pt x="13327" y="1848"/>
                  </a:cubicBezTo>
                  <a:cubicBezTo>
                    <a:pt x="13300" y="1883"/>
                    <a:pt x="13288" y="1923"/>
                    <a:pt x="13293" y="1968"/>
                  </a:cubicBezTo>
                  <a:cubicBezTo>
                    <a:pt x="13297" y="2012"/>
                    <a:pt x="13328" y="2056"/>
                    <a:pt x="13384" y="2101"/>
                  </a:cubicBezTo>
                  <a:close/>
                  <a:moveTo>
                    <a:pt x="13873" y="1845"/>
                  </a:moveTo>
                  <a:lnTo>
                    <a:pt x="13482" y="1567"/>
                  </a:lnTo>
                  <a:lnTo>
                    <a:pt x="13519" y="1515"/>
                  </a:lnTo>
                  <a:lnTo>
                    <a:pt x="13864" y="1761"/>
                  </a:lnTo>
                  <a:lnTo>
                    <a:pt x="14001" y="1568"/>
                  </a:lnTo>
                  <a:lnTo>
                    <a:pt x="14046" y="1601"/>
                  </a:lnTo>
                  <a:lnTo>
                    <a:pt x="13873" y="1845"/>
                  </a:lnTo>
                  <a:close/>
                  <a:moveTo>
                    <a:pt x="13896" y="1402"/>
                  </a:moveTo>
                  <a:cubicBezTo>
                    <a:pt x="13829" y="1359"/>
                    <a:pt x="13789" y="1307"/>
                    <a:pt x="13774" y="1247"/>
                  </a:cubicBezTo>
                  <a:cubicBezTo>
                    <a:pt x="13759" y="1186"/>
                    <a:pt x="13770" y="1128"/>
                    <a:pt x="13807" y="1071"/>
                  </a:cubicBezTo>
                  <a:cubicBezTo>
                    <a:pt x="13831" y="1034"/>
                    <a:pt x="13862" y="1006"/>
                    <a:pt x="13899" y="987"/>
                  </a:cubicBezTo>
                  <a:cubicBezTo>
                    <a:pt x="13936" y="969"/>
                    <a:pt x="13975" y="962"/>
                    <a:pt x="14017" y="967"/>
                  </a:cubicBezTo>
                  <a:cubicBezTo>
                    <a:pt x="14059" y="972"/>
                    <a:pt x="14100" y="987"/>
                    <a:pt x="14141" y="1013"/>
                  </a:cubicBezTo>
                  <a:cubicBezTo>
                    <a:pt x="14181" y="1040"/>
                    <a:pt x="14213" y="1072"/>
                    <a:pt x="14234" y="1109"/>
                  </a:cubicBezTo>
                  <a:cubicBezTo>
                    <a:pt x="14256" y="1146"/>
                    <a:pt x="14265" y="1185"/>
                    <a:pt x="14262" y="1226"/>
                  </a:cubicBezTo>
                  <a:cubicBezTo>
                    <a:pt x="14259" y="1267"/>
                    <a:pt x="14246" y="1305"/>
                    <a:pt x="14224" y="1340"/>
                  </a:cubicBezTo>
                  <a:cubicBezTo>
                    <a:pt x="14199" y="1378"/>
                    <a:pt x="14168" y="1406"/>
                    <a:pt x="14130" y="1424"/>
                  </a:cubicBezTo>
                  <a:cubicBezTo>
                    <a:pt x="14093" y="1442"/>
                    <a:pt x="14053" y="1449"/>
                    <a:pt x="14012" y="1444"/>
                  </a:cubicBezTo>
                  <a:cubicBezTo>
                    <a:pt x="13970" y="1439"/>
                    <a:pt x="13932" y="1425"/>
                    <a:pt x="13896" y="1402"/>
                  </a:cubicBezTo>
                  <a:close/>
                  <a:moveTo>
                    <a:pt x="13933" y="1348"/>
                  </a:moveTo>
                  <a:cubicBezTo>
                    <a:pt x="13981" y="1379"/>
                    <a:pt x="14028" y="1390"/>
                    <a:pt x="14073" y="1382"/>
                  </a:cubicBezTo>
                  <a:cubicBezTo>
                    <a:pt x="14117" y="1374"/>
                    <a:pt x="14152" y="1351"/>
                    <a:pt x="14178" y="1311"/>
                  </a:cubicBezTo>
                  <a:cubicBezTo>
                    <a:pt x="14204" y="1271"/>
                    <a:pt x="14211" y="1229"/>
                    <a:pt x="14200" y="1185"/>
                  </a:cubicBezTo>
                  <a:cubicBezTo>
                    <a:pt x="14188" y="1141"/>
                    <a:pt x="14157" y="1102"/>
                    <a:pt x="14105" y="1068"/>
                  </a:cubicBezTo>
                  <a:cubicBezTo>
                    <a:pt x="14072" y="1047"/>
                    <a:pt x="14040" y="1034"/>
                    <a:pt x="14008" y="1030"/>
                  </a:cubicBezTo>
                  <a:cubicBezTo>
                    <a:pt x="13977" y="1025"/>
                    <a:pt x="13947" y="1029"/>
                    <a:pt x="13920" y="1042"/>
                  </a:cubicBezTo>
                  <a:cubicBezTo>
                    <a:pt x="13893" y="1054"/>
                    <a:pt x="13871" y="1074"/>
                    <a:pt x="13854" y="1101"/>
                  </a:cubicBezTo>
                  <a:cubicBezTo>
                    <a:pt x="13829" y="1138"/>
                    <a:pt x="13821" y="1179"/>
                    <a:pt x="13830" y="1223"/>
                  </a:cubicBezTo>
                  <a:cubicBezTo>
                    <a:pt x="13838" y="1267"/>
                    <a:pt x="13872" y="1308"/>
                    <a:pt x="13933" y="1348"/>
                  </a:cubicBezTo>
                  <a:close/>
                  <a:moveTo>
                    <a:pt x="14328" y="760"/>
                  </a:moveTo>
                  <a:lnTo>
                    <a:pt x="14278" y="734"/>
                  </a:lnTo>
                  <a:lnTo>
                    <a:pt x="14370" y="553"/>
                  </a:lnTo>
                  <a:lnTo>
                    <a:pt x="14529" y="634"/>
                  </a:lnTo>
                  <a:cubicBezTo>
                    <a:pt x="14537" y="673"/>
                    <a:pt x="14539" y="710"/>
                    <a:pt x="14535" y="745"/>
                  </a:cubicBezTo>
                  <a:cubicBezTo>
                    <a:pt x="14531" y="781"/>
                    <a:pt x="14521" y="814"/>
                    <a:pt x="14506" y="845"/>
                  </a:cubicBezTo>
                  <a:cubicBezTo>
                    <a:pt x="14484" y="887"/>
                    <a:pt x="14456" y="921"/>
                    <a:pt x="14421" y="946"/>
                  </a:cubicBezTo>
                  <a:cubicBezTo>
                    <a:pt x="14385" y="971"/>
                    <a:pt x="14346" y="984"/>
                    <a:pt x="14303" y="984"/>
                  </a:cubicBezTo>
                  <a:cubicBezTo>
                    <a:pt x="14260" y="984"/>
                    <a:pt x="14218" y="974"/>
                    <a:pt x="14176" y="952"/>
                  </a:cubicBezTo>
                  <a:cubicBezTo>
                    <a:pt x="14134" y="931"/>
                    <a:pt x="14100" y="903"/>
                    <a:pt x="14072" y="867"/>
                  </a:cubicBezTo>
                  <a:cubicBezTo>
                    <a:pt x="14045" y="831"/>
                    <a:pt x="14031" y="793"/>
                    <a:pt x="14030" y="751"/>
                  </a:cubicBezTo>
                  <a:cubicBezTo>
                    <a:pt x="14029" y="709"/>
                    <a:pt x="14039" y="667"/>
                    <a:pt x="14061" y="625"/>
                  </a:cubicBezTo>
                  <a:cubicBezTo>
                    <a:pt x="14077" y="594"/>
                    <a:pt x="14096" y="568"/>
                    <a:pt x="14119" y="549"/>
                  </a:cubicBezTo>
                  <a:cubicBezTo>
                    <a:pt x="14141" y="529"/>
                    <a:pt x="14165" y="516"/>
                    <a:pt x="14190" y="511"/>
                  </a:cubicBezTo>
                  <a:cubicBezTo>
                    <a:pt x="14216" y="506"/>
                    <a:pt x="14244" y="507"/>
                    <a:pt x="14277" y="514"/>
                  </a:cubicBezTo>
                  <a:lnTo>
                    <a:pt x="14265" y="572"/>
                  </a:lnTo>
                  <a:cubicBezTo>
                    <a:pt x="14240" y="568"/>
                    <a:pt x="14219" y="567"/>
                    <a:pt x="14201" y="570"/>
                  </a:cubicBezTo>
                  <a:cubicBezTo>
                    <a:pt x="14184" y="573"/>
                    <a:pt x="14167" y="582"/>
                    <a:pt x="14151" y="596"/>
                  </a:cubicBezTo>
                  <a:cubicBezTo>
                    <a:pt x="14134" y="610"/>
                    <a:pt x="14121" y="627"/>
                    <a:pt x="14110" y="649"/>
                  </a:cubicBezTo>
                  <a:cubicBezTo>
                    <a:pt x="14097" y="675"/>
                    <a:pt x="14089" y="699"/>
                    <a:pt x="14088" y="722"/>
                  </a:cubicBezTo>
                  <a:cubicBezTo>
                    <a:pt x="14086" y="745"/>
                    <a:pt x="14089" y="765"/>
                    <a:pt x="14096" y="784"/>
                  </a:cubicBezTo>
                  <a:cubicBezTo>
                    <a:pt x="14103" y="802"/>
                    <a:pt x="14112" y="818"/>
                    <a:pt x="14124" y="832"/>
                  </a:cubicBezTo>
                  <a:cubicBezTo>
                    <a:pt x="14145" y="856"/>
                    <a:pt x="14171" y="876"/>
                    <a:pt x="14202" y="892"/>
                  </a:cubicBezTo>
                  <a:cubicBezTo>
                    <a:pt x="14240" y="911"/>
                    <a:pt x="14276" y="921"/>
                    <a:pt x="14308" y="921"/>
                  </a:cubicBezTo>
                  <a:cubicBezTo>
                    <a:pt x="14341" y="921"/>
                    <a:pt x="14369" y="912"/>
                    <a:pt x="14395" y="893"/>
                  </a:cubicBezTo>
                  <a:cubicBezTo>
                    <a:pt x="14420" y="874"/>
                    <a:pt x="14440" y="851"/>
                    <a:pt x="14454" y="823"/>
                  </a:cubicBezTo>
                  <a:cubicBezTo>
                    <a:pt x="14466" y="798"/>
                    <a:pt x="14474" y="772"/>
                    <a:pt x="14476" y="744"/>
                  </a:cubicBezTo>
                  <a:cubicBezTo>
                    <a:pt x="14478" y="715"/>
                    <a:pt x="14477" y="693"/>
                    <a:pt x="14472" y="675"/>
                  </a:cubicBezTo>
                  <a:lnTo>
                    <a:pt x="14392" y="634"/>
                  </a:lnTo>
                  <a:lnTo>
                    <a:pt x="14328" y="760"/>
                  </a:lnTo>
                  <a:close/>
                  <a:moveTo>
                    <a:pt x="14697" y="430"/>
                  </a:moveTo>
                  <a:lnTo>
                    <a:pt x="14512" y="347"/>
                  </a:lnTo>
                  <a:lnTo>
                    <a:pt x="14184" y="402"/>
                  </a:lnTo>
                  <a:lnTo>
                    <a:pt x="14215" y="332"/>
                  </a:lnTo>
                  <a:lnTo>
                    <a:pt x="14386" y="305"/>
                  </a:lnTo>
                  <a:cubicBezTo>
                    <a:pt x="14418" y="300"/>
                    <a:pt x="14449" y="296"/>
                    <a:pt x="14480" y="294"/>
                  </a:cubicBezTo>
                  <a:cubicBezTo>
                    <a:pt x="14463" y="270"/>
                    <a:pt x="14445" y="242"/>
                    <a:pt x="14425" y="211"/>
                  </a:cubicBezTo>
                  <a:lnTo>
                    <a:pt x="14334" y="68"/>
                  </a:lnTo>
                  <a:lnTo>
                    <a:pt x="14364" y="0"/>
                  </a:lnTo>
                  <a:lnTo>
                    <a:pt x="14538" y="289"/>
                  </a:lnTo>
                  <a:lnTo>
                    <a:pt x="14723" y="372"/>
                  </a:lnTo>
                  <a:lnTo>
                    <a:pt x="14697" y="430"/>
                  </a:lnTo>
                  <a:close/>
                </a:path>
              </a:pathLst>
            </a:custGeom>
            <a:solidFill>
              <a:srgbClr val="50B94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Tekstiruutu 48">
              <a:extLst>
                <a:ext uri="{FF2B5EF4-FFF2-40B4-BE49-F238E27FC236}">
                  <a16:creationId xmlns:a16="http://schemas.microsoft.com/office/drawing/2014/main" id="{17D3A164-D4E5-4D91-B01A-2003F561011D}"/>
                </a:ext>
              </a:extLst>
            </p:cNvPr>
            <p:cNvSpPr txBox="1"/>
            <p:nvPr/>
          </p:nvSpPr>
          <p:spPr>
            <a:xfrm>
              <a:off x="3569964" y="5113984"/>
              <a:ext cx="1300203" cy="45742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-2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Sustainable supply chain</a:t>
              </a:r>
            </a:p>
          </p:txBody>
        </p:sp>
        <p:sp>
          <p:nvSpPr>
            <p:cNvPr id="188" name="Tekstiruutu 49">
              <a:extLst>
                <a:ext uri="{FF2B5EF4-FFF2-40B4-BE49-F238E27FC236}">
                  <a16:creationId xmlns:a16="http://schemas.microsoft.com/office/drawing/2014/main" id="{C8A3CB46-E7C0-4DE6-BAA2-197512A02E99}"/>
                </a:ext>
              </a:extLst>
            </p:cNvPr>
            <p:cNvSpPr txBox="1"/>
            <p:nvPr/>
          </p:nvSpPr>
          <p:spPr>
            <a:xfrm>
              <a:off x="2691999" y="2049806"/>
              <a:ext cx="1698838" cy="45742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Environmental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efficiency</a:t>
              </a:r>
              <a:endParaRPr kumimoji="0" lang="en-US" sz="14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Tekstiruutu 99">
              <a:extLst>
                <a:ext uri="{FF2B5EF4-FFF2-40B4-BE49-F238E27FC236}">
                  <a16:creationId xmlns:a16="http://schemas.microsoft.com/office/drawing/2014/main" id="{32AAFFD5-7860-4B1A-860B-0FFA22FE6BBB}"/>
                </a:ext>
              </a:extLst>
            </p:cNvPr>
            <p:cNvSpPr txBox="1"/>
            <p:nvPr/>
          </p:nvSpPr>
          <p:spPr>
            <a:xfrm>
              <a:off x="4540853" y="4749359"/>
              <a:ext cx="1542534" cy="45742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Transparent reporting</a:t>
              </a:r>
              <a:endParaRPr kumimoji="0" lang="en-US" sz="14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Tekstiruutu 100">
              <a:extLst>
                <a:ext uri="{FF2B5EF4-FFF2-40B4-BE49-F238E27FC236}">
                  <a16:creationId xmlns:a16="http://schemas.microsoft.com/office/drawing/2014/main" id="{3DCB064D-EDB3-4D65-8EC2-399C0BD65A93}"/>
                </a:ext>
              </a:extLst>
            </p:cNvPr>
            <p:cNvSpPr txBox="1"/>
            <p:nvPr/>
          </p:nvSpPr>
          <p:spPr>
            <a:xfrm>
              <a:off x="4931263" y="2874624"/>
              <a:ext cx="1304507" cy="45742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Health and safety</a:t>
              </a:r>
            </a:p>
          </p:txBody>
        </p:sp>
        <p:sp>
          <p:nvSpPr>
            <p:cNvPr id="191" name="Tekstiruutu 100">
              <a:extLst>
                <a:ext uri="{FF2B5EF4-FFF2-40B4-BE49-F238E27FC236}">
                  <a16:creationId xmlns:a16="http://schemas.microsoft.com/office/drawing/2014/main" id="{4BA5233B-B70F-47F0-A5AD-DB603D5FD682}"/>
                </a:ext>
              </a:extLst>
            </p:cNvPr>
            <p:cNvSpPr txBox="1"/>
            <p:nvPr/>
          </p:nvSpPr>
          <p:spPr>
            <a:xfrm>
              <a:off x="5184236" y="3847140"/>
              <a:ext cx="1037309" cy="45742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Corporate citizenship</a:t>
              </a:r>
              <a:endParaRPr kumimoji="0" lang="en-US" sz="14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92" name="Suora yhdysviiva 53">
              <a:extLst>
                <a:ext uri="{FF2B5EF4-FFF2-40B4-BE49-F238E27FC236}">
                  <a16:creationId xmlns:a16="http://schemas.microsoft.com/office/drawing/2014/main" id="{FCB98197-BFFF-4E0B-B699-1D96BD6FE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8377" y="3506826"/>
              <a:ext cx="1873320" cy="283330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kstiruutu 54">
              <a:extLst>
                <a:ext uri="{FF2B5EF4-FFF2-40B4-BE49-F238E27FC236}">
                  <a16:creationId xmlns:a16="http://schemas.microsoft.com/office/drawing/2014/main" id="{40402D7E-CEE5-4A61-837F-8E2CF2D5C36A}"/>
                </a:ext>
              </a:extLst>
            </p:cNvPr>
            <p:cNvSpPr txBox="1"/>
            <p:nvPr/>
          </p:nvSpPr>
          <p:spPr>
            <a:xfrm>
              <a:off x="1991578" y="2955426"/>
              <a:ext cx="1698838" cy="26506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C</a:t>
              </a:r>
              <a:r>
                <a:rPr kumimoji="0" lang="en-US" sz="1400" i="0" u="none" strike="noStrike" kern="1200" cap="none" spc="-2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limate </a:t>
              </a:r>
            </a:p>
          </p:txBody>
        </p:sp>
        <p:grpSp>
          <p:nvGrpSpPr>
            <p:cNvPr id="194" name="Ryhmä 55">
              <a:extLst>
                <a:ext uri="{FF2B5EF4-FFF2-40B4-BE49-F238E27FC236}">
                  <a16:creationId xmlns:a16="http://schemas.microsoft.com/office/drawing/2014/main" id="{2BCAC008-D18E-4998-8B26-CCB76BFBBCB1}"/>
                </a:ext>
              </a:extLst>
            </p:cNvPr>
            <p:cNvGrpSpPr/>
            <p:nvPr/>
          </p:nvGrpSpPr>
          <p:grpSpPr>
            <a:xfrm>
              <a:off x="3395913" y="3002685"/>
              <a:ext cx="1601866" cy="1600804"/>
              <a:chOff x="5291060" y="3008008"/>
              <a:chExt cx="1601866" cy="1600804"/>
            </a:xfrm>
          </p:grpSpPr>
          <p:sp>
            <p:nvSpPr>
              <p:cNvPr id="199" name="Freeform 16">
                <a:extLst>
                  <a:ext uri="{FF2B5EF4-FFF2-40B4-BE49-F238E27FC236}">
                    <a16:creationId xmlns:a16="http://schemas.microsoft.com/office/drawing/2014/main" id="{7D4CBDCC-8347-4D39-884C-3D2750F05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2524" y="3008008"/>
                <a:ext cx="800402" cy="1200603"/>
              </a:xfrm>
              <a:custGeom>
                <a:avLst/>
                <a:gdLst>
                  <a:gd name="T0" fmla="*/ 0 w 7137"/>
                  <a:gd name="T1" fmla="*/ 0 h 10710"/>
                  <a:gd name="T2" fmla="*/ 182 w 7137"/>
                  <a:gd name="T3" fmla="*/ 4 h 10710"/>
                  <a:gd name="T4" fmla="*/ 368 w 7137"/>
                  <a:gd name="T5" fmla="*/ 8 h 10710"/>
                  <a:gd name="T6" fmla="*/ 550 w 7137"/>
                  <a:gd name="T7" fmla="*/ 21 h 10710"/>
                  <a:gd name="T8" fmla="*/ 728 w 7137"/>
                  <a:gd name="T9" fmla="*/ 38 h 10710"/>
                  <a:gd name="T10" fmla="*/ 910 w 7137"/>
                  <a:gd name="T11" fmla="*/ 59 h 10710"/>
                  <a:gd name="T12" fmla="*/ 1088 w 7137"/>
                  <a:gd name="T13" fmla="*/ 85 h 10710"/>
                  <a:gd name="T14" fmla="*/ 1261 w 7137"/>
                  <a:gd name="T15" fmla="*/ 114 h 10710"/>
                  <a:gd name="T16" fmla="*/ 1439 w 7137"/>
                  <a:gd name="T17" fmla="*/ 144 h 10710"/>
                  <a:gd name="T18" fmla="*/ 1613 w 7137"/>
                  <a:gd name="T19" fmla="*/ 182 h 10710"/>
                  <a:gd name="T20" fmla="*/ 1782 w 7137"/>
                  <a:gd name="T21" fmla="*/ 224 h 10710"/>
                  <a:gd name="T22" fmla="*/ 2121 w 7137"/>
                  <a:gd name="T23" fmla="*/ 322 h 10710"/>
                  <a:gd name="T24" fmla="*/ 2455 w 7137"/>
                  <a:gd name="T25" fmla="*/ 436 h 10710"/>
                  <a:gd name="T26" fmla="*/ 2777 w 7137"/>
                  <a:gd name="T27" fmla="*/ 563 h 10710"/>
                  <a:gd name="T28" fmla="*/ 3094 w 7137"/>
                  <a:gd name="T29" fmla="*/ 703 h 10710"/>
                  <a:gd name="T30" fmla="*/ 3403 w 7137"/>
                  <a:gd name="T31" fmla="*/ 864 h 10710"/>
                  <a:gd name="T32" fmla="*/ 3700 w 7137"/>
                  <a:gd name="T33" fmla="*/ 1033 h 10710"/>
                  <a:gd name="T34" fmla="*/ 3992 w 7137"/>
                  <a:gd name="T35" fmla="*/ 1219 h 10710"/>
                  <a:gd name="T36" fmla="*/ 4271 w 7137"/>
                  <a:gd name="T37" fmla="*/ 1418 h 10710"/>
                  <a:gd name="T38" fmla="*/ 4542 w 7137"/>
                  <a:gd name="T39" fmla="*/ 1630 h 10710"/>
                  <a:gd name="T40" fmla="*/ 4800 w 7137"/>
                  <a:gd name="T41" fmla="*/ 1854 h 10710"/>
                  <a:gd name="T42" fmla="*/ 5046 w 7137"/>
                  <a:gd name="T43" fmla="*/ 2091 h 10710"/>
                  <a:gd name="T44" fmla="*/ 5283 w 7137"/>
                  <a:gd name="T45" fmla="*/ 2341 h 10710"/>
                  <a:gd name="T46" fmla="*/ 5507 w 7137"/>
                  <a:gd name="T47" fmla="*/ 2599 h 10710"/>
                  <a:gd name="T48" fmla="*/ 5719 w 7137"/>
                  <a:gd name="T49" fmla="*/ 2870 h 10710"/>
                  <a:gd name="T50" fmla="*/ 5918 w 7137"/>
                  <a:gd name="T51" fmla="*/ 3150 h 10710"/>
                  <a:gd name="T52" fmla="*/ 6104 w 7137"/>
                  <a:gd name="T53" fmla="*/ 3437 h 10710"/>
                  <a:gd name="T54" fmla="*/ 6278 w 7137"/>
                  <a:gd name="T55" fmla="*/ 3738 h 10710"/>
                  <a:gd name="T56" fmla="*/ 6434 w 7137"/>
                  <a:gd name="T57" fmla="*/ 4047 h 10710"/>
                  <a:gd name="T58" fmla="*/ 6578 w 7137"/>
                  <a:gd name="T59" fmla="*/ 4360 h 10710"/>
                  <a:gd name="T60" fmla="*/ 6705 w 7137"/>
                  <a:gd name="T61" fmla="*/ 4686 h 10710"/>
                  <a:gd name="T62" fmla="*/ 6820 w 7137"/>
                  <a:gd name="T63" fmla="*/ 5016 h 10710"/>
                  <a:gd name="T64" fmla="*/ 6913 w 7137"/>
                  <a:gd name="T65" fmla="*/ 5355 h 10710"/>
                  <a:gd name="T66" fmla="*/ 6955 w 7137"/>
                  <a:gd name="T67" fmla="*/ 5529 h 10710"/>
                  <a:gd name="T68" fmla="*/ 6993 w 7137"/>
                  <a:gd name="T69" fmla="*/ 5702 h 10710"/>
                  <a:gd name="T70" fmla="*/ 7027 w 7137"/>
                  <a:gd name="T71" fmla="*/ 5876 h 10710"/>
                  <a:gd name="T72" fmla="*/ 7057 w 7137"/>
                  <a:gd name="T73" fmla="*/ 6054 h 10710"/>
                  <a:gd name="T74" fmla="*/ 7082 w 7137"/>
                  <a:gd name="T75" fmla="*/ 6231 h 10710"/>
                  <a:gd name="T76" fmla="*/ 7103 w 7137"/>
                  <a:gd name="T77" fmla="*/ 6409 h 10710"/>
                  <a:gd name="T78" fmla="*/ 7116 w 7137"/>
                  <a:gd name="T79" fmla="*/ 6591 h 10710"/>
                  <a:gd name="T80" fmla="*/ 7129 w 7137"/>
                  <a:gd name="T81" fmla="*/ 6773 h 10710"/>
                  <a:gd name="T82" fmla="*/ 7137 w 7137"/>
                  <a:gd name="T83" fmla="*/ 6955 h 10710"/>
                  <a:gd name="T84" fmla="*/ 7137 w 7137"/>
                  <a:gd name="T85" fmla="*/ 7141 h 10710"/>
                  <a:gd name="T86" fmla="*/ 7133 w 7137"/>
                  <a:gd name="T87" fmla="*/ 7374 h 10710"/>
                  <a:gd name="T88" fmla="*/ 7124 w 7137"/>
                  <a:gd name="T89" fmla="*/ 7607 h 10710"/>
                  <a:gd name="T90" fmla="*/ 7103 w 7137"/>
                  <a:gd name="T91" fmla="*/ 7844 h 10710"/>
                  <a:gd name="T92" fmla="*/ 7078 w 7137"/>
                  <a:gd name="T93" fmla="*/ 8073 h 10710"/>
                  <a:gd name="T94" fmla="*/ 7044 w 7137"/>
                  <a:gd name="T95" fmla="*/ 8306 h 10710"/>
                  <a:gd name="T96" fmla="*/ 7002 w 7137"/>
                  <a:gd name="T97" fmla="*/ 8534 h 10710"/>
                  <a:gd name="T98" fmla="*/ 6951 w 7137"/>
                  <a:gd name="T99" fmla="*/ 8763 h 10710"/>
                  <a:gd name="T100" fmla="*/ 6896 w 7137"/>
                  <a:gd name="T101" fmla="*/ 8987 h 10710"/>
                  <a:gd name="T102" fmla="*/ 6832 w 7137"/>
                  <a:gd name="T103" fmla="*/ 9211 h 10710"/>
                  <a:gd name="T104" fmla="*/ 6760 w 7137"/>
                  <a:gd name="T105" fmla="*/ 9436 h 10710"/>
                  <a:gd name="T106" fmla="*/ 6680 w 7137"/>
                  <a:gd name="T107" fmla="*/ 9656 h 10710"/>
                  <a:gd name="T108" fmla="*/ 6595 w 7137"/>
                  <a:gd name="T109" fmla="*/ 9872 h 10710"/>
                  <a:gd name="T110" fmla="*/ 6502 w 7137"/>
                  <a:gd name="T111" fmla="*/ 10084 h 10710"/>
                  <a:gd name="T112" fmla="*/ 6405 w 7137"/>
                  <a:gd name="T113" fmla="*/ 10295 h 10710"/>
                  <a:gd name="T114" fmla="*/ 6295 w 7137"/>
                  <a:gd name="T115" fmla="*/ 10507 h 10710"/>
                  <a:gd name="T116" fmla="*/ 6180 w 7137"/>
                  <a:gd name="T117" fmla="*/ 10710 h 10710"/>
                  <a:gd name="T118" fmla="*/ 0 w 7137"/>
                  <a:gd name="T119" fmla="*/ 7141 h 10710"/>
                  <a:gd name="T120" fmla="*/ 0 w 7137"/>
                  <a:gd name="T121" fmla="*/ 0 h 10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137" h="10710">
                    <a:moveTo>
                      <a:pt x="0" y="0"/>
                    </a:moveTo>
                    <a:lnTo>
                      <a:pt x="182" y="4"/>
                    </a:lnTo>
                    <a:lnTo>
                      <a:pt x="368" y="8"/>
                    </a:lnTo>
                    <a:lnTo>
                      <a:pt x="550" y="21"/>
                    </a:lnTo>
                    <a:lnTo>
                      <a:pt x="728" y="38"/>
                    </a:lnTo>
                    <a:lnTo>
                      <a:pt x="910" y="59"/>
                    </a:lnTo>
                    <a:lnTo>
                      <a:pt x="1088" y="85"/>
                    </a:lnTo>
                    <a:lnTo>
                      <a:pt x="1261" y="114"/>
                    </a:lnTo>
                    <a:lnTo>
                      <a:pt x="1439" y="144"/>
                    </a:lnTo>
                    <a:lnTo>
                      <a:pt x="1613" y="182"/>
                    </a:lnTo>
                    <a:lnTo>
                      <a:pt x="1782" y="224"/>
                    </a:lnTo>
                    <a:lnTo>
                      <a:pt x="2121" y="322"/>
                    </a:lnTo>
                    <a:lnTo>
                      <a:pt x="2455" y="436"/>
                    </a:lnTo>
                    <a:lnTo>
                      <a:pt x="2777" y="563"/>
                    </a:lnTo>
                    <a:lnTo>
                      <a:pt x="3094" y="703"/>
                    </a:lnTo>
                    <a:lnTo>
                      <a:pt x="3403" y="864"/>
                    </a:lnTo>
                    <a:lnTo>
                      <a:pt x="3700" y="1033"/>
                    </a:lnTo>
                    <a:lnTo>
                      <a:pt x="3992" y="1219"/>
                    </a:lnTo>
                    <a:lnTo>
                      <a:pt x="4271" y="1418"/>
                    </a:lnTo>
                    <a:lnTo>
                      <a:pt x="4542" y="1630"/>
                    </a:lnTo>
                    <a:lnTo>
                      <a:pt x="4800" y="1854"/>
                    </a:lnTo>
                    <a:lnTo>
                      <a:pt x="5046" y="2091"/>
                    </a:lnTo>
                    <a:lnTo>
                      <a:pt x="5283" y="2341"/>
                    </a:lnTo>
                    <a:lnTo>
                      <a:pt x="5507" y="2599"/>
                    </a:lnTo>
                    <a:lnTo>
                      <a:pt x="5719" y="2870"/>
                    </a:lnTo>
                    <a:lnTo>
                      <a:pt x="5918" y="3150"/>
                    </a:lnTo>
                    <a:lnTo>
                      <a:pt x="6104" y="3437"/>
                    </a:lnTo>
                    <a:lnTo>
                      <a:pt x="6278" y="3738"/>
                    </a:lnTo>
                    <a:lnTo>
                      <a:pt x="6434" y="4047"/>
                    </a:lnTo>
                    <a:lnTo>
                      <a:pt x="6578" y="4360"/>
                    </a:lnTo>
                    <a:lnTo>
                      <a:pt x="6705" y="4686"/>
                    </a:lnTo>
                    <a:lnTo>
                      <a:pt x="6820" y="5016"/>
                    </a:lnTo>
                    <a:lnTo>
                      <a:pt x="6913" y="5355"/>
                    </a:lnTo>
                    <a:lnTo>
                      <a:pt x="6955" y="5529"/>
                    </a:lnTo>
                    <a:lnTo>
                      <a:pt x="6993" y="5702"/>
                    </a:lnTo>
                    <a:lnTo>
                      <a:pt x="7027" y="5876"/>
                    </a:lnTo>
                    <a:lnTo>
                      <a:pt x="7057" y="6054"/>
                    </a:lnTo>
                    <a:lnTo>
                      <a:pt x="7082" y="6231"/>
                    </a:lnTo>
                    <a:lnTo>
                      <a:pt x="7103" y="6409"/>
                    </a:lnTo>
                    <a:lnTo>
                      <a:pt x="7116" y="6591"/>
                    </a:lnTo>
                    <a:lnTo>
                      <a:pt x="7129" y="6773"/>
                    </a:lnTo>
                    <a:lnTo>
                      <a:pt x="7137" y="6955"/>
                    </a:lnTo>
                    <a:lnTo>
                      <a:pt x="7137" y="7141"/>
                    </a:lnTo>
                    <a:lnTo>
                      <a:pt x="7133" y="7374"/>
                    </a:lnTo>
                    <a:lnTo>
                      <a:pt x="7124" y="7607"/>
                    </a:lnTo>
                    <a:lnTo>
                      <a:pt x="7103" y="7844"/>
                    </a:lnTo>
                    <a:lnTo>
                      <a:pt x="7078" y="8073"/>
                    </a:lnTo>
                    <a:lnTo>
                      <a:pt x="7044" y="8306"/>
                    </a:lnTo>
                    <a:lnTo>
                      <a:pt x="7002" y="8534"/>
                    </a:lnTo>
                    <a:lnTo>
                      <a:pt x="6951" y="8763"/>
                    </a:lnTo>
                    <a:lnTo>
                      <a:pt x="6896" y="8987"/>
                    </a:lnTo>
                    <a:lnTo>
                      <a:pt x="6832" y="9211"/>
                    </a:lnTo>
                    <a:lnTo>
                      <a:pt x="6760" y="9436"/>
                    </a:lnTo>
                    <a:lnTo>
                      <a:pt x="6680" y="9656"/>
                    </a:lnTo>
                    <a:lnTo>
                      <a:pt x="6595" y="9872"/>
                    </a:lnTo>
                    <a:lnTo>
                      <a:pt x="6502" y="10084"/>
                    </a:lnTo>
                    <a:lnTo>
                      <a:pt x="6405" y="10295"/>
                    </a:lnTo>
                    <a:lnTo>
                      <a:pt x="6295" y="10507"/>
                    </a:lnTo>
                    <a:lnTo>
                      <a:pt x="6180" y="10710"/>
                    </a:lnTo>
                    <a:lnTo>
                      <a:pt x="0" y="7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8">
                <a:extLst>
                  <a:ext uri="{FF2B5EF4-FFF2-40B4-BE49-F238E27FC236}">
                    <a16:creationId xmlns:a16="http://schemas.microsoft.com/office/drawing/2014/main" id="{1E0E62CF-108C-4787-8B67-68595158B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276" y="3808410"/>
                <a:ext cx="1387434" cy="800402"/>
              </a:xfrm>
              <a:custGeom>
                <a:avLst/>
                <a:gdLst>
                  <a:gd name="T0" fmla="*/ 12365 w 12365"/>
                  <a:gd name="T1" fmla="*/ 3569 h 7138"/>
                  <a:gd name="T2" fmla="*/ 12175 w 12365"/>
                  <a:gd name="T3" fmla="*/ 3882 h 7138"/>
                  <a:gd name="T4" fmla="*/ 11972 w 12365"/>
                  <a:gd name="T5" fmla="*/ 4183 h 7138"/>
                  <a:gd name="T6" fmla="*/ 11752 w 12365"/>
                  <a:gd name="T7" fmla="*/ 4471 h 7138"/>
                  <a:gd name="T8" fmla="*/ 11523 w 12365"/>
                  <a:gd name="T9" fmla="*/ 4742 h 7138"/>
                  <a:gd name="T10" fmla="*/ 11282 w 12365"/>
                  <a:gd name="T11" fmla="*/ 5004 h 7138"/>
                  <a:gd name="T12" fmla="*/ 11028 w 12365"/>
                  <a:gd name="T13" fmla="*/ 5250 h 7138"/>
                  <a:gd name="T14" fmla="*/ 10765 w 12365"/>
                  <a:gd name="T15" fmla="*/ 5478 h 7138"/>
                  <a:gd name="T16" fmla="*/ 10490 w 12365"/>
                  <a:gd name="T17" fmla="*/ 5694 h 7138"/>
                  <a:gd name="T18" fmla="*/ 10211 w 12365"/>
                  <a:gd name="T19" fmla="*/ 5897 h 7138"/>
                  <a:gd name="T20" fmla="*/ 9919 w 12365"/>
                  <a:gd name="T21" fmla="*/ 6084 h 7138"/>
                  <a:gd name="T22" fmla="*/ 9622 w 12365"/>
                  <a:gd name="T23" fmla="*/ 6257 h 7138"/>
                  <a:gd name="T24" fmla="*/ 9313 w 12365"/>
                  <a:gd name="T25" fmla="*/ 6418 h 7138"/>
                  <a:gd name="T26" fmla="*/ 9004 w 12365"/>
                  <a:gd name="T27" fmla="*/ 6558 h 7138"/>
                  <a:gd name="T28" fmla="*/ 8683 w 12365"/>
                  <a:gd name="T29" fmla="*/ 6689 h 7138"/>
                  <a:gd name="T30" fmla="*/ 8361 w 12365"/>
                  <a:gd name="T31" fmla="*/ 6799 h 7138"/>
                  <a:gd name="T32" fmla="*/ 8031 w 12365"/>
                  <a:gd name="T33" fmla="*/ 6896 h 7138"/>
                  <a:gd name="T34" fmla="*/ 7700 w 12365"/>
                  <a:gd name="T35" fmla="*/ 6977 h 7138"/>
                  <a:gd name="T36" fmla="*/ 7362 w 12365"/>
                  <a:gd name="T37" fmla="*/ 7040 h 7138"/>
                  <a:gd name="T38" fmla="*/ 7023 w 12365"/>
                  <a:gd name="T39" fmla="*/ 7091 h 7138"/>
                  <a:gd name="T40" fmla="*/ 6680 w 12365"/>
                  <a:gd name="T41" fmla="*/ 7121 h 7138"/>
                  <a:gd name="T42" fmla="*/ 6337 w 12365"/>
                  <a:gd name="T43" fmla="*/ 7138 h 7138"/>
                  <a:gd name="T44" fmla="*/ 5990 w 12365"/>
                  <a:gd name="T45" fmla="*/ 7138 h 7138"/>
                  <a:gd name="T46" fmla="*/ 5647 w 12365"/>
                  <a:gd name="T47" fmla="*/ 7121 h 7138"/>
                  <a:gd name="T48" fmla="*/ 5474 w 12365"/>
                  <a:gd name="T49" fmla="*/ 7104 h 7138"/>
                  <a:gd name="T50" fmla="*/ 5300 w 12365"/>
                  <a:gd name="T51" fmla="*/ 7087 h 7138"/>
                  <a:gd name="T52" fmla="*/ 5131 w 12365"/>
                  <a:gd name="T53" fmla="*/ 7061 h 7138"/>
                  <a:gd name="T54" fmla="*/ 4957 w 12365"/>
                  <a:gd name="T55" fmla="*/ 7036 h 7138"/>
                  <a:gd name="T56" fmla="*/ 4784 w 12365"/>
                  <a:gd name="T57" fmla="*/ 7002 h 7138"/>
                  <a:gd name="T58" fmla="*/ 4614 w 12365"/>
                  <a:gd name="T59" fmla="*/ 6968 h 7138"/>
                  <a:gd name="T60" fmla="*/ 4441 w 12365"/>
                  <a:gd name="T61" fmla="*/ 6926 h 7138"/>
                  <a:gd name="T62" fmla="*/ 4272 w 12365"/>
                  <a:gd name="T63" fmla="*/ 6879 h 7138"/>
                  <a:gd name="T64" fmla="*/ 4102 w 12365"/>
                  <a:gd name="T65" fmla="*/ 6829 h 7138"/>
                  <a:gd name="T66" fmla="*/ 3933 w 12365"/>
                  <a:gd name="T67" fmla="*/ 6778 h 7138"/>
                  <a:gd name="T68" fmla="*/ 3764 w 12365"/>
                  <a:gd name="T69" fmla="*/ 6719 h 7138"/>
                  <a:gd name="T70" fmla="*/ 3598 w 12365"/>
                  <a:gd name="T71" fmla="*/ 6655 h 7138"/>
                  <a:gd name="T72" fmla="*/ 3429 w 12365"/>
                  <a:gd name="T73" fmla="*/ 6587 h 7138"/>
                  <a:gd name="T74" fmla="*/ 3264 w 12365"/>
                  <a:gd name="T75" fmla="*/ 6515 h 7138"/>
                  <a:gd name="T76" fmla="*/ 3099 w 12365"/>
                  <a:gd name="T77" fmla="*/ 6439 h 7138"/>
                  <a:gd name="T78" fmla="*/ 2938 w 12365"/>
                  <a:gd name="T79" fmla="*/ 6359 h 7138"/>
                  <a:gd name="T80" fmla="*/ 2773 w 12365"/>
                  <a:gd name="T81" fmla="*/ 6274 h 7138"/>
                  <a:gd name="T82" fmla="*/ 2612 w 12365"/>
                  <a:gd name="T83" fmla="*/ 6181 h 7138"/>
                  <a:gd name="T84" fmla="*/ 2413 w 12365"/>
                  <a:gd name="T85" fmla="*/ 6062 h 7138"/>
                  <a:gd name="T86" fmla="*/ 2214 w 12365"/>
                  <a:gd name="T87" fmla="*/ 5935 h 7138"/>
                  <a:gd name="T88" fmla="*/ 2024 w 12365"/>
                  <a:gd name="T89" fmla="*/ 5800 h 7138"/>
                  <a:gd name="T90" fmla="*/ 1837 w 12365"/>
                  <a:gd name="T91" fmla="*/ 5665 h 7138"/>
                  <a:gd name="T92" fmla="*/ 1655 w 12365"/>
                  <a:gd name="T93" fmla="*/ 5516 h 7138"/>
                  <a:gd name="T94" fmla="*/ 1478 w 12365"/>
                  <a:gd name="T95" fmla="*/ 5368 h 7138"/>
                  <a:gd name="T96" fmla="*/ 1304 w 12365"/>
                  <a:gd name="T97" fmla="*/ 5212 h 7138"/>
                  <a:gd name="T98" fmla="*/ 1135 w 12365"/>
                  <a:gd name="T99" fmla="*/ 5046 h 7138"/>
                  <a:gd name="T100" fmla="*/ 974 w 12365"/>
                  <a:gd name="T101" fmla="*/ 4881 h 7138"/>
                  <a:gd name="T102" fmla="*/ 817 w 12365"/>
                  <a:gd name="T103" fmla="*/ 4708 h 7138"/>
                  <a:gd name="T104" fmla="*/ 665 w 12365"/>
                  <a:gd name="T105" fmla="*/ 4530 h 7138"/>
                  <a:gd name="T106" fmla="*/ 521 w 12365"/>
                  <a:gd name="T107" fmla="*/ 4348 h 7138"/>
                  <a:gd name="T108" fmla="*/ 381 w 12365"/>
                  <a:gd name="T109" fmla="*/ 4162 h 7138"/>
                  <a:gd name="T110" fmla="*/ 250 w 12365"/>
                  <a:gd name="T111" fmla="*/ 3967 h 7138"/>
                  <a:gd name="T112" fmla="*/ 123 w 12365"/>
                  <a:gd name="T113" fmla="*/ 3772 h 7138"/>
                  <a:gd name="T114" fmla="*/ 0 w 12365"/>
                  <a:gd name="T115" fmla="*/ 3569 h 7138"/>
                  <a:gd name="T116" fmla="*/ 6185 w 12365"/>
                  <a:gd name="T117" fmla="*/ 0 h 7138"/>
                  <a:gd name="T118" fmla="*/ 12365 w 12365"/>
                  <a:gd name="T119" fmla="*/ 3569 h 7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65" h="7138">
                    <a:moveTo>
                      <a:pt x="12365" y="3569"/>
                    </a:moveTo>
                    <a:lnTo>
                      <a:pt x="12175" y="3882"/>
                    </a:lnTo>
                    <a:lnTo>
                      <a:pt x="11972" y="4183"/>
                    </a:lnTo>
                    <a:lnTo>
                      <a:pt x="11752" y="4471"/>
                    </a:lnTo>
                    <a:lnTo>
                      <a:pt x="11523" y="4742"/>
                    </a:lnTo>
                    <a:lnTo>
                      <a:pt x="11282" y="5004"/>
                    </a:lnTo>
                    <a:lnTo>
                      <a:pt x="11028" y="5250"/>
                    </a:lnTo>
                    <a:lnTo>
                      <a:pt x="10765" y="5478"/>
                    </a:lnTo>
                    <a:lnTo>
                      <a:pt x="10490" y="5694"/>
                    </a:lnTo>
                    <a:lnTo>
                      <a:pt x="10211" y="5897"/>
                    </a:lnTo>
                    <a:lnTo>
                      <a:pt x="9919" y="6084"/>
                    </a:lnTo>
                    <a:lnTo>
                      <a:pt x="9622" y="6257"/>
                    </a:lnTo>
                    <a:lnTo>
                      <a:pt x="9313" y="6418"/>
                    </a:lnTo>
                    <a:lnTo>
                      <a:pt x="9004" y="6558"/>
                    </a:lnTo>
                    <a:lnTo>
                      <a:pt x="8683" y="6689"/>
                    </a:lnTo>
                    <a:lnTo>
                      <a:pt x="8361" y="6799"/>
                    </a:lnTo>
                    <a:lnTo>
                      <a:pt x="8031" y="6896"/>
                    </a:lnTo>
                    <a:lnTo>
                      <a:pt x="7700" y="6977"/>
                    </a:lnTo>
                    <a:lnTo>
                      <a:pt x="7362" y="7040"/>
                    </a:lnTo>
                    <a:lnTo>
                      <a:pt x="7023" y="7091"/>
                    </a:lnTo>
                    <a:lnTo>
                      <a:pt x="6680" y="7121"/>
                    </a:lnTo>
                    <a:lnTo>
                      <a:pt x="6337" y="7138"/>
                    </a:lnTo>
                    <a:lnTo>
                      <a:pt x="5990" y="7138"/>
                    </a:lnTo>
                    <a:lnTo>
                      <a:pt x="5647" y="7121"/>
                    </a:lnTo>
                    <a:lnTo>
                      <a:pt x="5474" y="7104"/>
                    </a:lnTo>
                    <a:lnTo>
                      <a:pt x="5300" y="7087"/>
                    </a:lnTo>
                    <a:lnTo>
                      <a:pt x="5131" y="7061"/>
                    </a:lnTo>
                    <a:lnTo>
                      <a:pt x="4957" y="7036"/>
                    </a:lnTo>
                    <a:lnTo>
                      <a:pt x="4784" y="7002"/>
                    </a:lnTo>
                    <a:lnTo>
                      <a:pt x="4614" y="6968"/>
                    </a:lnTo>
                    <a:lnTo>
                      <a:pt x="4441" y="6926"/>
                    </a:lnTo>
                    <a:lnTo>
                      <a:pt x="4272" y="6879"/>
                    </a:lnTo>
                    <a:lnTo>
                      <a:pt x="4102" y="6829"/>
                    </a:lnTo>
                    <a:lnTo>
                      <a:pt x="3933" y="6778"/>
                    </a:lnTo>
                    <a:lnTo>
                      <a:pt x="3764" y="6719"/>
                    </a:lnTo>
                    <a:lnTo>
                      <a:pt x="3598" y="6655"/>
                    </a:lnTo>
                    <a:lnTo>
                      <a:pt x="3429" y="6587"/>
                    </a:lnTo>
                    <a:lnTo>
                      <a:pt x="3264" y="6515"/>
                    </a:lnTo>
                    <a:lnTo>
                      <a:pt x="3099" y="6439"/>
                    </a:lnTo>
                    <a:lnTo>
                      <a:pt x="2938" y="6359"/>
                    </a:lnTo>
                    <a:lnTo>
                      <a:pt x="2773" y="6274"/>
                    </a:lnTo>
                    <a:lnTo>
                      <a:pt x="2612" y="6181"/>
                    </a:lnTo>
                    <a:lnTo>
                      <a:pt x="2413" y="6062"/>
                    </a:lnTo>
                    <a:lnTo>
                      <a:pt x="2214" y="5935"/>
                    </a:lnTo>
                    <a:lnTo>
                      <a:pt x="2024" y="5800"/>
                    </a:lnTo>
                    <a:lnTo>
                      <a:pt x="1837" y="5665"/>
                    </a:lnTo>
                    <a:lnTo>
                      <a:pt x="1655" y="5516"/>
                    </a:lnTo>
                    <a:lnTo>
                      <a:pt x="1478" y="5368"/>
                    </a:lnTo>
                    <a:lnTo>
                      <a:pt x="1304" y="5212"/>
                    </a:lnTo>
                    <a:lnTo>
                      <a:pt x="1135" y="5046"/>
                    </a:lnTo>
                    <a:lnTo>
                      <a:pt x="974" y="4881"/>
                    </a:lnTo>
                    <a:lnTo>
                      <a:pt x="817" y="4708"/>
                    </a:lnTo>
                    <a:lnTo>
                      <a:pt x="665" y="4530"/>
                    </a:lnTo>
                    <a:lnTo>
                      <a:pt x="521" y="4348"/>
                    </a:lnTo>
                    <a:lnTo>
                      <a:pt x="381" y="4162"/>
                    </a:lnTo>
                    <a:lnTo>
                      <a:pt x="250" y="3967"/>
                    </a:lnTo>
                    <a:lnTo>
                      <a:pt x="123" y="3772"/>
                    </a:lnTo>
                    <a:lnTo>
                      <a:pt x="0" y="3569"/>
                    </a:lnTo>
                    <a:lnTo>
                      <a:pt x="6185" y="0"/>
                    </a:lnTo>
                    <a:lnTo>
                      <a:pt x="12365" y="3569"/>
                    </a:lnTo>
                    <a:close/>
                  </a:path>
                </a:pathLst>
              </a:custGeom>
              <a:solidFill>
                <a:srgbClr val="8DD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20">
                <a:extLst>
                  <a:ext uri="{FF2B5EF4-FFF2-40B4-BE49-F238E27FC236}">
                    <a16:creationId xmlns:a16="http://schemas.microsoft.com/office/drawing/2014/main" id="{881AF5FF-FB29-4E85-AA34-458E5857D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060" y="3008008"/>
                <a:ext cx="801463" cy="1200603"/>
              </a:xfrm>
              <a:custGeom>
                <a:avLst/>
                <a:gdLst>
                  <a:gd name="T0" fmla="*/ 956 w 7141"/>
                  <a:gd name="T1" fmla="*/ 10710 h 10710"/>
                  <a:gd name="T2" fmla="*/ 867 w 7141"/>
                  <a:gd name="T3" fmla="*/ 10549 h 10710"/>
                  <a:gd name="T4" fmla="*/ 783 w 7141"/>
                  <a:gd name="T5" fmla="*/ 10388 h 10710"/>
                  <a:gd name="T6" fmla="*/ 698 w 7141"/>
                  <a:gd name="T7" fmla="*/ 10223 h 10710"/>
                  <a:gd name="T8" fmla="*/ 622 w 7141"/>
                  <a:gd name="T9" fmla="*/ 10058 h 10710"/>
                  <a:gd name="T10" fmla="*/ 550 w 7141"/>
                  <a:gd name="T11" fmla="*/ 9893 h 10710"/>
                  <a:gd name="T12" fmla="*/ 482 w 7141"/>
                  <a:gd name="T13" fmla="*/ 9728 h 10710"/>
                  <a:gd name="T14" fmla="*/ 423 w 7141"/>
                  <a:gd name="T15" fmla="*/ 9559 h 10710"/>
                  <a:gd name="T16" fmla="*/ 364 w 7141"/>
                  <a:gd name="T17" fmla="*/ 9389 h 10710"/>
                  <a:gd name="T18" fmla="*/ 309 w 7141"/>
                  <a:gd name="T19" fmla="*/ 9220 h 10710"/>
                  <a:gd name="T20" fmla="*/ 258 w 7141"/>
                  <a:gd name="T21" fmla="*/ 9051 h 10710"/>
                  <a:gd name="T22" fmla="*/ 215 w 7141"/>
                  <a:gd name="T23" fmla="*/ 8881 h 10710"/>
                  <a:gd name="T24" fmla="*/ 173 w 7141"/>
                  <a:gd name="T25" fmla="*/ 8712 h 10710"/>
                  <a:gd name="T26" fmla="*/ 135 w 7141"/>
                  <a:gd name="T27" fmla="*/ 8538 h 10710"/>
                  <a:gd name="T28" fmla="*/ 105 w 7141"/>
                  <a:gd name="T29" fmla="*/ 8369 h 10710"/>
                  <a:gd name="T30" fmla="*/ 76 w 7141"/>
                  <a:gd name="T31" fmla="*/ 8196 h 10710"/>
                  <a:gd name="T32" fmla="*/ 55 w 7141"/>
                  <a:gd name="T33" fmla="*/ 8022 h 10710"/>
                  <a:gd name="T34" fmla="*/ 33 w 7141"/>
                  <a:gd name="T35" fmla="*/ 7848 h 10710"/>
                  <a:gd name="T36" fmla="*/ 21 w 7141"/>
                  <a:gd name="T37" fmla="*/ 7679 h 10710"/>
                  <a:gd name="T38" fmla="*/ 0 w 7141"/>
                  <a:gd name="T39" fmla="*/ 7332 h 10710"/>
                  <a:gd name="T40" fmla="*/ 0 w 7141"/>
                  <a:gd name="T41" fmla="*/ 6985 h 10710"/>
                  <a:gd name="T42" fmla="*/ 16 w 7141"/>
                  <a:gd name="T43" fmla="*/ 6642 h 10710"/>
                  <a:gd name="T44" fmla="*/ 50 w 7141"/>
                  <a:gd name="T45" fmla="*/ 6299 h 10710"/>
                  <a:gd name="T46" fmla="*/ 97 w 7141"/>
                  <a:gd name="T47" fmla="*/ 5960 h 10710"/>
                  <a:gd name="T48" fmla="*/ 165 w 7141"/>
                  <a:gd name="T49" fmla="*/ 5626 h 10710"/>
                  <a:gd name="T50" fmla="*/ 245 w 7141"/>
                  <a:gd name="T51" fmla="*/ 5292 h 10710"/>
                  <a:gd name="T52" fmla="*/ 338 w 7141"/>
                  <a:gd name="T53" fmla="*/ 4961 h 10710"/>
                  <a:gd name="T54" fmla="*/ 452 w 7141"/>
                  <a:gd name="T55" fmla="*/ 4640 h 10710"/>
                  <a:gd name="T56" fmla="*/ 579 w 7141"/>
                  <a:gd name="T57" fmla="*/ 4322 h 10710"/>
                  <a:gd name="T58" fmla="*/ 723 w 7141"/>
                  <a:gd name="T59" fmla="*/ 4009 h 10710"/>
                  <a:gd name="T60" fmla="*/ 880 w 7141"/>
                  <a:gd name="T61" fmla="*/ 3704 h 10710"/>
                  <a:gd name="T62" fmla="*/ 1054 w 7141"/>
                  <a:gd name="T63" fmla="*/ 3404 h 10710"/>
                  <a:gd name="T64" fmla="*/ 1240 w 7141"/>
                  <a:gd name="T65" fmla="*/ 3116 h 10710"/>
                  <a:gd name="T66" fmla="*/ 1443 w 7141"/>
                  <a:gd name="T67" fmla="*/ 2832 h 10710"/>
                  <a:gd name="T68" fmla="*/ 1659 w 7141"/>
                  <a:gd name="T69" fmla="*/ 2561 h 10710"/>
                  <a:gd name="T70" fmla="*/ 1892 w 7141"/>
                  <a:gd name="T71" fmla="*/ 2294 h 10710"/>
                  <a:gd name="T72" fmla="*/ 2137 w 7141"/>
                  <a:gd name="T73" fmla="*/ 2045 h 10710"/>
                  <a:gd name="T74" fmla="*/ 2396 w 7141"/>
                  <a:gd name="T75" fmla="*/ 1803 h 10710"/>
                  <a:gd name="T76" fmla="*/ 2671 w 7141"/>
                  <a:gd name="T77" fmla="*/ 1571 h 10710"/>
                  <a:gd name="T78" fmla="*/ 2954 w 7141"/>
                  <a:gd name="T79" fmla="*/ 1355 h 10710"/>
                  <a:gd name="T80" fmla="*/ 3255 w 7141"/>
                  <a:gd name="T81" fmla="*/ 1147 h 10710"/>
                  <a:gd name="T82" fmla="*/ 3568 w 7141"/>
                  <a:gd name="T83" fmla="*/ 957 h 10710"/>
                  <a:gd name="T84" fmla="*/ 3776 w 7141"/>
                  <a:gd name="T85" fmla="*/ 842 h 10710"/>
                  <a:gd name="T86" fmla="*/ 3983 w 7141"/>
                  <a:gd name="T87" fmla="*/ 737 h 10710"/>
                  <a:gd name="T88" fmla="*/ 4195 w 7141"/>
                  <a:gd name="T89" fmla="*/ 635 h 10710"/>
                  <a:gd name="T90" fmla="*/ 4411 w 7141"/>
                  <a:gd name="T91" fmla="*/ 542 h 10710"/>
                  <a:gd name="T92" fmla="*/ 4626 w 7141"/>
                  <a:gd name="T93" fmla="*/ 457 h 10710"/>
                  <a:gd name="T94" fmla="*/ 4847 w 7141"/>
                  <a:gd name="T95" fmla="*/ 377 h 10710"/>
                  <a:gd name="T96" fmla="*/ 5067 w 7141"/>
                  <a:gd name="T97" fmla="*/ 309 h 10710"/>
                  <a:gd name="T98" fmla="*/ 5291 w 7141"/>
                  <a:gd name="T99" fmla="*/ 246 h 10710"/>
                  <a:gd name="T100" fmla="*/ 5520 w 7141"/>
                  <a:gd name="T101" fmla="*/ 186 h 10710"/>
                  <a:gd name="T102" fmla="*/ 5744 w 7141"/>
                  <a:gd name="T103" fmla="*/ 140 h 10710"/>
                  <a:gd name="T104" fmla="*/ 5977 w 7141"/>
                  <a:gd name="T105" fmla="*/ 97 h 10710"/>
                  <a:gd name="T106" fmla="*/ 6205 w 7141"/>
                  <a:gd name="T107" fmla="*/ 64 h 10710"/>
                  <a:gd name="T108" fmla="*/ 6438 w 7141"/>
                  <a:gd name="T109" fmla="*/ 34 h 10710"/>
                  <a:gd name="T110" fmla="*/ 6671 w 7141"/>
                  <a:gd name="T111" fmla="*/ 17 h 10710"/>
                  <a:gd name="T112" fmla="*/ 6904 w 7141"/>
                  <a:gd name="T113" fmla="*/ 4 h 10710"/>
                  <a:gd name="T114" fmla="*/ 7141 w 7141"/>
                  <a:gd name="T115" fmla="*/ 0 h 10710"/>
                  <a:gd name="T116" fmla="*/ 7141 w 7141"/>
                  <a:gd name="T117" fmla="*/ 7141 h 10710"/>
                  <a:gd name="T118" fmla="*/ 956 w 7141"/>
                  <a:gd name="T119" fmla="*/ 10710 h 10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141" h="10710">
                    <a:moveTo>
                      <a:pt x="956" y="10710"/>
                    </a:moveTo>
                    <a:lnTo>
                      <a:pt x="867" y="10549"/>
                    </a:lnTo>
                    <a:lnTo>
                      <a:pt x="783" y="10388"/>
                    </a:lnTo>
                    <a:lnTo>
                      <a:pt x="698" y="10223"/>
                    </a:lnTo>
                    <a:lnTo>
                      <a:pt x="622" y="10058"/>
                    </a:lnTo>
                    <a:lnTo>
                      <a:pt x="550" y="9893"/>
                    </a:lnTo>
                    <a:lnTo>
                      <a:pt x="482" y="9728"/>
                    </a:lnTo>
                    <a:lnTo>
                      <a:pt x="423" y="9559"/>
                    </a:lnTo>
                    <a:lnTo>
                      <a:pt x="364" y="9389"/>
                    </a:lnTo>
                    <a:lnTo>
                      <a:pt x="309" y="9220"/>
                    </a:lnTo>
                    <a:lnTo>
                      <a:pt x="258" y="9051"/>
                    </a:lnTo>
                    <a:lnTo>
                      <a:pt x="215" y="8881"/>
                    </a:lnTo>
                    <a:lnTo>
                      <a:pt x="173" y="8712"/>
                    </a:lnTo>
                    <a:lnTo>
                      <a:pt x="135" y="8538"/>
                    </a:lnTo>
                    <a:lnTo>
                      <a:pt x="105" y="8369"/>
                    </a:lnTo>
                    <a:lnTo>
                      <a:pt x="76" y="8196"/>
                    </a:lnTo>
                    <a:lnTo>
                      <a:pt x="55" y="8022"/>
                    </a:lnTo>
                    <a:lnTo>
                      <a:pt x="33" y="7848"/>
                    </a:lnTo>
                    <a:lnTo>
                      <a:pt x="21" y="7679"/>
                    </a:lnTo>
                    <a:lnTo>
                      <a:pt x="0" y="7332"/>
                    </a:lnTo>
                    <a:lnTo>
                      <a:pt x="0" y="6985"/>
                    </a:lnTo>
                    <a:lnTo>
                      <a:pt x="16" y="6642"/>
                    </a:lnTo>
                    <a:lnTo>
                      <a:pt x="50" y="6299"/>
                    </a:lnTo>
                    <a:lnTo>
                      <a:pt x="97" y="5960"/>
                    </a:lnTo>
                    <a:lnTo>
                      <a:pt x="165" y="5626"/>
                    </a:lnTo>
                    <a:lnTo>
                      <a:pt x="245" y="5292"/>
                    </a:lnTo>
                    <a:lnTo>
                      <a:pt x="338" y="4961"/>
                    </a:lnTo>
                    <a:lnTo>
                      <a:pt x="452" y="4640"/>
                    </a:lnTo>
                    <a:lnTo>
                      <a:pt x="579" y="4322"/>
                    </a:lnTo>
                    <a:lnTo>
                      <a:pt x="723" y="4009"/>
                    </a:lnTo>
                    <a:lnTo>
                      <a:pt x="880" y="3704"/>
                    </a:lnTo>
                    <a:lnTo>
                      <a:pt x="1054" y="3404"/>
                    </a:lnTo>
                    <a:lnTo>
                      <a:pt x="1240" y="3116"/>
                    </a:lnTo>
                    <a:lnTo>
                      <a:pt x="1443" y="2832"/>
                    </a:lnTo>
                    <a:lnTo>
                      <a:pt x="1659" y="2561"/>
                    </a:lnTo>
                    <a:lnTo>
                      <a:pt x="1892" y="2294"/>
                    </a:lnTo>
                    <a:lnTo>
                      <a:pt x="2137" y="2045"/>
                    </a:lnTo>
                    <a:lnTo>
                      <a:pt x="2396" y="1803"/>
                    </a:lnTo>
                    <a:lnTo>
                      <a:pt x="2671" y="1571"/>
                    </a:lnTo>
                    <a:lnTo>
                      <a:pt x="2954" y="1355"/>
                    </a:lnTo>
                    <a:lnTo>
                      <a:pt x="3255" y="1147"/>
                    </a:lnTo>
                    <a:lnTo>
                      <a:pt x="3568" y="957"/>
                    </a:lnTo>
                    <a:lnTo>
                      <a:pt x="3776" y="842"/>
                    </a:lnTo>
                    <a:lnTo>
                      <a:pt x="3983" y="737"/>
                    </a:lnTo>
                    <a:lnTo>
                      <a:pt x="4195" y="635"/>
                    </a:lnTo>
                    <a:lnTo>
                      <a:pt x="4411" y="542"/>
                    </a:lnTo>
                    <a:lnTo>
                      <a:pt x="4626" y="457"/>
                    </a:lnTo>
                    <a:lnTo>
                      <a:pt x="4847" y="377"/>
                    </a:lnTo>
                    <a:lnTo>
                      <a:pt x="5067" y="309"/>
                    </a:lnTo>
                    <a:lnTo>
                      <a:pt x="5291" y="246"/>
                    </a:lnTo>
                    <a:lnTo>
                      <a:pt x="5520" y="186"/>
                    </a:lnTo>
                    <a:lnTo>
                      <a:pt x="5744" y="140"/>
                    </a:lnTo>
                    <a:lnTo>
                      <a:pt x="5977" y="97"/>
                    </a:lnTo>
                    <a:lnTo>
                      <a:pt x="6205" y="64"/>
                    </a:lnTo>
                    <a:lnTo>
                      <a:pt x="6438" y="34"/>
                    </a:lnTo>
                    <a:lnTo>
                      <a:pt x="6671" y="17"/>
                    </a:lnTo>
                    <a:lnTo>
                      <a:pt x="6904" y="4"/>
                    </a:lnTo>
                    <a:lnTo>
                      <a:pt x="7141" y="0"/>
                    </a:lnTo>
                    <a:lnTo>
                      <a:pt x="7141" y="7141"/>
                    </a:lnTo>
                    <a:lnTo>
                      <a:pt x="956" y="1071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Oval 8">
                <a:extLst>
                  <a:ext uri="{FF2B5EF4-FFF2-40B4-BE49-F238E27FC236}">
                    <a16:creationId xmlns:a16="http://schemas.microsoft.com/office/drawing/2014/main" id="{256EC5FE-79F3-45E2-8BA5-617843ECB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2913" y="3230563"/>
                <a:ext cx="1150938" cy="1149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AutoShape 23">
                <a:extLst>
                  <a:ext uri="{FF2B5EF4-FFF2-40B4-BE49-F238E27FC236}">
                    <a16:creationId xmlns:a16="http://schemas.microsoft.com/office/drawing/2014/main" id="{D77D5AA6-4760-4FF3-B6AB-434127D2A8F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 rot="21078785">
                <a:off x="5373687" y="3098976"/>
                <a:ext cx="1449384" cy="1449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04" name="Ryhmä 65">
                <a:extLst>
                  <a:ext uri="{FF2B5EF4-FFF2-40B4-BE49-F238E27FC236}">
                    <a16:creationId xmlns:a16="http://schemas.microsoft.com/office/drawing/2014/main" id="{C80458D9-723A-476F-992C-98E59AD93AC5}"/>
                  </a:ext>
                </a:extLst>
              </p:cNvPr>
              <p:cNvGrpSpPr/>
              <p:nvPr/>
            </p:nvGrpSpPr>
            <p:grpSpPr>
              <a:xfrm rot="21078785">
                <a:off x="6543510" y="3247988"/>
                <a:ext cx="240819" cy="523112"/>
                <a:chOff x="6584454" y="3336841"/>
                <a:chExt cx="240819" cy="523112"/>
              </a:xfrm>
              <a:solidFill>
                <a:schemeClr val="bg1"/>
              </a:solidFill>
            </p:grpSpPr>
            <p:sp>
              <p:nvSpPr>
                <p:cNvPr id="220" name="Freeform 25">
                  <a:extLst>
                    <a:ext uri="{FF2B5EF4-FFF2-40B4-BE49-F238E27FC236}">
                      <a16:creationId xmlns:a16="http://schemas.microsoft.com/office/drawing/2014/main" id="{D6EE012F-113B-46F8-9EB0-7F4B83034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6723673" y="3793278"/>
                  <a:ext cx="101600" cy="66675"/>
                </a:xfrm>
                <a:custGeom>
                  <a:avLst/>
                  <a:gdLst>
                    <a:gd name="T0" fmla="*/ 0 w 323"/>
                    <a:gd name="T1" fmla="*/ 9 h 210"/>
                    <a:gd name="T2" fmla="*/ 322 w 323"/>
                    <a:gd name="T3" fmla="*/ 0 h 210"/>
                    <a:gd name="T4" fmla="*/ 323 w 323"/>
                    <a:gd name="T5" fmla="*/ 43 h 210"/>
                    <a:gd name="T6" fmla="*/ 39 w 323"/>
                    <a:gd name="T7" fmla="*/ 51 h 210"/>
                    <a:gd name="T8" fmla="*/ 43 w 323"/>
                    <a:gd name="T9" fmla="*/ 209 h 210"/>
                    <a:gd name="T10" fmla="*/ 6 w 323"/>
                    <a:gd name="T11" fmla="*/ 210 h 210"/>
                    <a:gd name="T12" fmla="*/ 0 w 323"/>
                    <a:gd name="T13" fmla="*/ 9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3" h="210">
                      <a:moveTo>
                        <a:pt x="0" y="9"/>
                      </a:moveTo>
                      <a:lnTo>
                        <a:pt x="322" y="0"/>
                      </a:lnTo>
                      <a:lnTo>
                        <a:pt x="323" y="43"/>
                      </a:lnTo>
                      <a:lnTo>
                        <a:pt x="39" y="51"/>
                      </a:lnTo>
                      <a:lnTo>
                        <a:pt x="43" y="209"/>
                      </a:lnTo>
                      <a:lnTo>
                        <a:pt x="6" y="21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26">
                  <a:extLst>
                    <a:ext uri="{FF2B5EF4-FFF2-40B4-BE49-F238E27FC236}">
                      <a16:creationId xmlns:a16="http://schemas.microsoft.com/office/drawing/2014/main" id="{A36A2032-C800-45DB-9EAB-82D174C559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94602">
                  <a:off x="6713598" y="3694013"/>
                  <a:ext cx="109537" cy="92075"/>
                </a:xfrm>
                <a:custGeom>
                  <a:avLst/>
                  <a:gdLst>
                    <a:gd name="T0" fmla="*/ 0 w 347"/>
                    <a:gd name="T1" fmla="*/ 0 h 296"/>
                    <a:gd name="T2" fmla="*/ 339 w 347"/>
                    <a:gd name="T3" fmla="*/ 64 h 296"/>
                    <a:gd name="T4" fmla="*/ 347 w 347"/>
                    <a:gd name="T5" fmla="*/ 110 h 296"/>
                    <a:gd name="T6" fmla="*/ 54 w 347"/>
                    <a:gd name="T7" fmla="*/ 296 h 296"/>
                    <a:gd name="T8" fmla="*/ 45 w 347"/>
                    <a:gd name="T9" fmla="*/ 248 h 296"/>
                    <a:gd name="T10" fmla="*/ 134 w 347"/>
                    <a:gd name="T11" fmla="*/ 194 h 296"/>
                    <a:gd name="T12" fmla="*/ 110 w 347"/>
                    <a:gd name="T13" fmla="*/ 61 h 296"/>
                    <a:gd name="T14" fmla="*/ 8 w 347"/>
                    <a:gd name="T15" fmla="*/ 44 h 296"/>
                    <a:gd name="T16" fmla="*/ 0 w 347"/>
                    <a:gd name="T17" fmla="*/ 0 h 296"/>
                    <a:gd name="T18" fmla="*/ 146 w 347"/>
                    <a:gd name="T19" fmla="*/ 67 h 296"/>
                    <a:gd name="T20" fmla="*/ 166 w 347"/>
                    <a:gd name="T21" fmla="*/ 175 h 296"/>
                    <a:gd name="T22" fmla="*/ 248 w 347"/>
                    <a:gd name="T23" fmla="*/ 126 h 296"/>
                    <a:gd name="T24" fmla="*/ 310 w 347"/>
                    <a:gd name="T25" fmla="*/ 92 h 296"/>
                    <a:gd name="T26" fmla="*/ 246 w 347"/>
                    <a:gd name="T27" fmla="*/ 85 h 296"/>
                    <a:gd name="T28" fmla="*/ 146 w 347"/>
                    <a:gd name="T29" fmla="*/ 67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47" h="296">
                      <a:moveTo>
                        <a:pt x="0" y="0"/>
                      </a:moveTo>
                      <a:lnTo>
                        <a:pt x="339" y="64"/>
                      </a:lnTo>
                      <a:lnTo>
                        <a:pt x="347" y="110"/>
                      </a:lnTo>
                      <a:lnTo>
                        <a:pt x="54" y="296"/>
                      </a:lnTo>
                      <a:lnTo>
                        <a:pt x="45" y="248"/>
                      </a:lnTo>
                      <a:lnTo>
                        <a:pt x="134" y="194"/>
                      </a:lnTo>
                      <a:lnTo>
                        <a:pt x="110" y="61"/>
                      </a:lnTo>
                      <a:lnTo>
                        <a:pt x="8" y="44"/>
                      </a:lnTo>
                      <a:lnTo>
                        <a:pt x="0" y="0"/>
                      </a:lnTo>
                      <a:close/>
                      <a:moveTo>
                        <a:pt x="146" y="67"/>
                      </a:moveTo>
                      <a:lnTo>
                        <a:pt x="166" y="175"/>
                      </a:lnTo>
                      <a:lnTo>
                        <a:pt x="248" y="126"/>
                      </a:lnTo>
                      <a:cubicBezTo>
                        <a:pt x="273" y="111"/>
                        <a:pt x="293" y="100"/>
                        <a:pt x="310" y="92"/>
                      </a:cubicBezTo>
                      <a:cubicBezTo>
                        <a:pt x="288" y="91"/>
                        <a:pt x="267" y="89"/>
                        <a:pt x="246" y="85"/>
                      </a:cubicBezTo>
                      <a:lnTo>
                        <a:pt x="146" y="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27">
                  <a:extLst>
                    <a:ext uri="{FF2B5EF4-FFF2-40B4-BE49-F238E27FC236}">
                      <a16:creationId xmlns:a16="http://schemas.microsoft.com/office/drawing/2014/main" id="{B5E236C4-D384-449A-9392-F7DB483D1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6710848" y="3640759"/>
                  <a:ext cx="101600" cy="39688"/>
                </a:xfrm>
                <a:custGeom>
                  <a:avLst/>
                  <a:gdLst>
                    <a:gd name="T0" fmla="*/ 0 w 321"/>
                    <a:gd name="T1" fmla="*/ 88 h 129"/>
                    <a:gd name="T2" fmla="*/ 309 w 321"/>
                    <a:gd name="T3" fmla="*/ 0 h 129"/>
                    <a:gd name="T4" fmla="*/ 321 w 321"/>
                    <a:gd name="T5" fmla="*/ 41 h 129"/>
                    <a:gd name="T6" fmla="*/ 11 w 321"/>
                    <a:gd name="T7" fmla="*/ 129 h 129"/>
                    <a:gd name="T8" fmla="*/ 0 w 321"/>
                    <a:gd name="T9" fmla="*/ 8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129">
                      <a:moveTo>
                        <a:pt x="0" y="88"/>
                      </a:moveTo>
                      <a:lnTo>
                        <a:pt x="309" y="0"/>
                      </a:lnTo>
                      <a:lnTo>
                        <a:pt x="321" y="41"/>
                      </a:lnTo>
                      <a:lnTo>
                        <a:pt x="11" y="129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28">
                  <a:extLst>
                    <a:ext uri="{FF2B5EF4-FFF2-40B4-BE49-F238E27FC236}">
                      <a16:creationId xmlns:a16="http://schemas.microsoft.com/office/drawing/2014/main" id="{5002B113-413D-4B97-AB3A-32D17A1FE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6688484" y="3538767"/>
                  <a:ext cx="106362" cy="96838"/>
                </a:xfrm>
                <a:custGeom>
                  <a:avLst/>
                  <a:gdLst>
                    <a:gd name="T0" fmla="*/ 164 w 340"/>
                    <a:gd name="T1" fmla="*/ 261 h 310"/>
                    <a:gd name="T2" fmla="*/ 172 w 340"/>
                    <a:gd name="T3" fmla="*/ 304 h 310"/>
                    <a:gd name="T4" fmla="*/ 80 w 340"/>
                    <a:gd name="T5" fmla="*/ 293 h 310"/>
                    <a:gd name="T6" fmla="*/ 19 w 340"/>
                    <a:gd name="T7" fmla="*/ 227 h 310"/>
                    <a:gd name="T8" fmla="*/ 4 w 340"/>
                    <a:gd name="T9" fmla="*/ 141 h 310"/>
                    <a:gd name="T10" fmla="*/ 39 w 340"/>
                    <a:gd name="T11" fmla="*/ 71 h 310"/>
                    <a:gd name="T12" fmla="*/ 111 w 340"/>
                    <a:gd name="T13" fmla="*/ 20 h 310"/>
                    <a:gd name="T14" fmla="*/ 199 w 340"/>
                    <a:gd name="T15" fmla="*/ 1 h 310"/>
                    <a:gd name="T16" fmla="*/ 273 w 340"/>
                    <a:gd name="T17" fmla="*/ 28 h 310"/>
                    <a:gd name="T18" fmla="*/ 323 w 340"/>
                    <a:gd name="T19" fmla="*/ 91 h 310"/>
                    <a:gd name="T20" fmla="*/ 334 w 340"/>
                    <a:gd name="T21" fmla="*/ 175 h 310"/>
                    <a:gd name="T22" fmla="*/ 290 w 340"/>
                    <a:gd name="T23" fmla="*/ 245 h 310"/>
                    <a:gd name="T24" fmla="*/ 264 w 340"/>
                    <a:gd name="T25" fmla="*/ 211 h 310"/>
                    <a:gd name="T26" fmla="*/ 297 w 340"/>
                    <a:gd name="T27" fmla="*/ 160 h 310"/>
                    <a:gd name="T28" fmla="*/ 289 w 340"/>
                    <a:gd name="T29" fmla="*/ 105 h 310"/>
                    <a:gd name="T30" fmla="*/ 248 w 340"/>
                    <a:gd name="T31" fmla="*/ 56 h 310"/>
                    <a:gd name="T32" fmla="*/ 190 w 340"/>
                    <a:gd name="T33" fmla="*/ 44 h 310"/>
                    <a:gd name="T34" fmla="*/ 129 w 340"/>
                    <a:gd name="T35" fmla="*/ 60 h 310"/>
                    <a:gd name="T36" fmla="*/ 69 w 340"/>
                    <a:gd name="T37" fmla="*/ 100 h 310"/>
                    <a:gd name="T38" fmla="*/ 42 w 340"/>
                    <a:gd name="T39" fmla="*/ 153 h 310"/>
                    <a:gd name="T40" fmla="*/ 51 w 340"/>
                    <a:gd name="T41" fmla="*/ 209 h 310"/>
                    <a:gd name="T42" fmla="*/ 95 w 340"/>
                    <a:gd name="T43" fmla="*/ 256 h 310"/>
                    <a:gd name="T44" fmla="*/ 164 w 340"/>
                    <a:gd name="T45" fmla="*/ 261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40" h="310">
                      <a:moveTo>
                        <a:pt x="164" y="261"/>
                      </a:moveTo>
                      <a:lnTo>
                        <a:pt x="172" y="304"/>
                      </a:lnTo>
                      <a:cubicBezTo>
                        <a:pt x="137" y="310"/>
                        <a:pt x="106" y="307"/>
                        <a:pt x="80" y="293"/>
                      </a:cubicBezTo>
                      <a:cubicBezTo>
                        <a:pt x="53" y="280"/>
                        <a:pt x="33" y="258"/>
                        <a:pt x="19" y="227"/>
                      </a:cubicBezTo>
                      <a:cubicBezTo>
                        <a:pt x="5" y="196"/>
                        <a:pt x="0" y="167"/>
                        <a:pt x="4" y="141"/>
                      </a:cubicBezTo>
                      <a:cubicBezTo>
                        <a:pt x="8" y="116"/>
                        <a:pt x="20" y="92"/>
                        <a:pt x="39" y="71"/>
                      </a:cubicBezTo>
                      <a:cubicBezTo>
                        <a:pt x="59" y="50"/>
                        <a:pt x="83" y="33"/>
                        <a:pt x="111" y="20"/>
                      </a:cubicBezTo>
                      <a:cubicBezTo>
                        <a:pt x="141" y="6"/>
                        <a:pt x="171" y="0"/>
                        <a:pt x="199" y="1"/>
                      </a:cubicBezTo>
                      <a:cubicBezTo>
                        <a:pt x="227" y="3"/>
                        <a:pt x="251" y="12"/>
                        <a:pt x="273" y="28"/>
                      </a:cubicBezTo>
                      <a:cubicBezTo>
                        <a:pt x="295" y="44"/>
                        <a:pt x="311" y="65"/>
                        <a:pt x="323" y="91"/>
                      </a:cubicBezTo>
                      <a:cubicBezTo>
                        <a:pt x="336" y="120"/>
                        <a:pt x="340" y="148"/>
                        <a:pt x="334" y="175"/>
                      </a:cubicBezTo>
                      <a:cubicBezTo>
                        <a:pt x="328" y="202"/>
                        <a:pt x="313" y="225"/>
                        <a:pt x="290" y="245"/>
                      </a:cubicBezTo>
                      <a:lnTo>
                        <a:pt x="264" y="211"/>
                      </a:lnTo>
                      <a:cubicBezTo>
                        <a:pt x="282" y="195"/>
                        <a:pt x="293" y="178"/>
                        <a:pt x="297" y="160"/>
                      </a:cubicBezTo>
                      <a:cubicBezTo>
                        <a:pt x="301" y="143"/>
                        <a:pt x="298" y="125"/>
                        <a:pt x="289" y="105"/>
                      </a:cubicBezTo>
                      <a:cubicBezTo>
                        <a:pt x="279" y="83"/>
                        <a:pt x="265" y="66"/>
                        <a:pt x="248" y="56"/>
                      </a:cubicBezTo>
                      <a:cubicBezTo>
                        <a:pt x="230" y="46"/>
                        <a:pt x="211" y="42"/>
                        <a:pt x="190" y="44"/>
                      </a:cubicBezTo>
                      <a:cubicBezTo>
                        <a:pt x="169" y="46"/>
                        <a:pt x="149" y="51"/>
                        <a:pt x="129" y="60"/>
                      </a:cubicBezTo>
                      <a:cubicBezTo>
                        <a:pt x="104" y="71"/>
                        <a:pt x="84" y="85"/>
                        <a:pt x="69" y="100"/>
                      </a:cubicBezTo>
                      <a:cubicBezTo>
                        <a:pt x="54" y="116"/>
                        <a:pt x="45" y="134"/>
                        <a:pt x="42" y="153"/>
                      </a:cubicBezTo>
                      <a:cubicBezTo>
                        <a:pt x="40" y="173"/>
                        <a:pt x="43" y="191"/>
                        <a:pt x="51" y="209"/>
                      </a:cubicBezTo>
                      <a:cubicBezTo>
                        <a:pt x="61" y="231"/>
                        <a:pt x="76" y="246"/>
                        <a:pt x="95" y="256"/>
                      </a:cubicBezTo>
                      <a:cubicBezTo>
                        <a:pt x="114" y="265"/>
                        <a:pt x="137" y="267"/>
                        <a:pt x="164" y="2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29">
                  <a:extLst>
                    <a:ext uri="{FF2B5EF4-FFF2-40B4-BE49-F238E27FC236}">
                      <a16:creationId xmlns:a16="http://schemas.microsoft.com/office/drawing/2014/main" id="{D0EB4A65-1502-4C67-A9B6-DC698E5534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94602">
                  <a:off x="6644991" y="3429744"/>
                  <a:ext cx="103187" cy="103188"/>
                </a:xfrm>
                <a:custGeom>
                  <a:avLst/>
                  <a:gdLst>
                    <a:gd name="T0" fmla="*/ 80 w 333"/>
                    <a:gd name="T1" fmla="*/ 39 h 329"/>
                    <a:gd name="T2" fmla="*/ 209 w 333"/>
                    <a:gd name="T3" fmla="*/ 8 h 329"/>
                    <a:gd name="T4" fmla="*/ 307 w 333"/>
                    <a:gd name="T5" fmla="*/ 77 h 329"/>
                    <a:gd name="T6" fmla="*/ 332 w 333"/>
                    <a:gd name="T7" fmla="*/ 156 h 329"/>
                    <a:gd name="T8" fmla="*/ 311 w 333"/>
                    <a:gd name="T9" fmla="*/ 234 h 329"/>
                    <a:gd name="T10" fmla="*/ 249 w 333"/>
                    <a:gd name="T11" fmla="*/ 296 h 329"/>
                    <a:gd name="T12" fmla="*/ 164 w 333"/>
                    <a:gd name="T13" fmla="*/ 327 h 329"/>
                    <a:gd name="T14" fmla="*/ 85 w 333"/>
                    <a:gd name="T15" fmla="*/ 311 h 329"/>
                    <a:gd name="T16" fmla="*/ 26 w 333"/>
                    <a:gd name="T17" fmla="*/ 256 h 329"/>
                    <a:gd name="T18" fmla="*/ 1 w 333"/>
                    <a:gd name="T19" fmla="*/ 175 h 329"/>
                    <a:gd name="T20" fmla="*/ 22 w 333"/>
                    <a:gd name="T21" fmla="*/ 97 h 329"/>
                    <a:gd name="T22" fmla="*/ 80 w 333"/>
                    <a:gd name="T23" fmla="*/ 39 h 329"/>
                    <a:gd name="T24" fmla="*/ 103 w 333"/>
                    <a:gd name="T25" fmla="*/ 76 h 329"/>
                    <a:gd name="T26" fmla="*/ 43 w 333"/>
                    <a:gd name="T27" fmla="*/ 152 h 329"/>
                    <a:gd name="T28" fmla="*/ 57 w 333"/>
                    <a:gd name="T29" fmla="*/ 236 h 329"/>
                    <a:gd name="T30" fmla="*/ 128 w 333"/>
                    <a:gd name="T31" fmla="*/ 284 h 329"/>
                    <a:gd name="T32" fmla="*/ 225 w 333"/>
                    <a:gd name="T33" fmla="*/ 259 h 329"/>
                    <a:gd name="T34" fmla="*/ 276 w 333"/>
                    <a:gd name="T35" fmla="*/ 211 h 329"/>
                    <a:gd name="T36" fmla="*/ 293 w 333"/>
                    <a:gd name="T37" fmla="*/ 154 h 329"/>
                    <a:gd name="T38" fmla="*/ 276 w 333"/>
                    <a:gd name="T39" fmla="*/ 97 h 329"/>
                    <a:gd name="T40" fmla="*/ 208 w 333"/>
                    <a:gd name="T41" fmla="*/ 48 h 329"/>
                    <a:gd name="T42" fmla="*/ 103 w 333"/>
                    <a:gd name="T43" fmla="*/ 7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3" h="329">
                      <a:moveTo>
                        <a:pt x="80" y="39"/>
                      </a:moveTo>
                      <a:cubicBezTo>
                        <a:pt x="125" y="10"/>
                        <a:pt x="168" y="0"/>
                        <a:pt x="209" y="8"/>
                      </a:cubicBezTo>
                      <a:cubicBezTo>
                        <a:pt x="249" y="16"/>
                        <a:pt x="282" y="39"/>
                        <a:pt x="307" y="77"/>
                      </a:cubicBezTo>
                      <a:cubicBezTo>
                        <a:pt x="323" y="102"/>
                        <a:pt x="331" y="128"/>
                        <a:pt x="332" y="156"/>
                      </a:cubicBezTo>
                      <a:cubicBezTo>
                        <a:pt x="333" y="184"/>
                        <a:pt x="326" y="210"/>
                        <a:pt x="311" y="234"/>
                      </a:cubicBezTo>
                      <a:cubicBezTo>
                        <a:pt x="297" y="258"/>
                        <a:pt x="276" y="279"/>
                        <a:pt x="249" y="296"/>
                      </a:cubicBezTo>
                      <a:cubicBezTo>
                        <a:pt x="221" y="314"/>
                        <a:pt x="193" y="324"/>
                        <a:pt x="164" y="327"/>
                      </a:cubicBezTo>
                      <a:cubicBezTo>
                        <a:pt x="136" y="329"/>
                        <a:pt x="109" y="324"/>
                        <a:pt x="85" y="311"/>
                      </a:cubicBezTo>
                      <a:cubicBezTo>
                        <a:pt x="61" y="298"/>
                        <a:pt x="41" y="279"/>
                        <a:pt x="26" y="256"/>
                      </a:cubicBezTo>
                      <a:cubicBezTo>
                        <a:pt x="10" y="230"/>
                        <a:pt x="1" y="203"/>
                        <a:pt x="1" y="175"/>
                      </a:cubicBezTo>
                      <a:cubicBezTo>
                        <a:pt x="0" y="147"/>
                        <a:pt x="7" y="121"/>
                        <a:pt x="22" y="97"/>
                      </a:cubicBezTo>
                      <a:cubicBezTo>
                        <a:pt x="37" y="74"/>
                        <a:pt x="56" y="54"/>
                        <a:pt x="80" y="39"/>
                      </a:cubicBezTo>
                      <a:close/>
                      <a:moveTo>
                        <a:pt x="103" y="76"/>
                      </a:moveTo>
                      <a:cubicBezTo>
                        <a:pt x="70" y="97"/>
                        <a:pt x="50" y="122"/>
                        <a:pt x="43" y="152"/>
                      </a:cubicBezTo>
                      <a:cubicBezTo>
                        <a:pt x="35" y="181"/>
                        <a:pt x="40" y="209"/>
                        <a:pt x="57" y="236"/>
                      </a:cubicBezTo>
                      <a:cubicBezTo>
                        <a:pt x="74" y="263"/>
                        <a:pt x="98" y="279"/>
                        <a:pt x="128" y="284"/>
                      </a:cubicBezTo>
                      <a:cubicBezTo>
                        <a:pt x="158" y="290"/>
                        <a:pt x="190" y="281"/>
                        <a:pt x="225" y="259"/>
                      </a:cubicBezTo>
                      <a:cubicBezTo>
                        <a:pt x="247" y="245"/>
                        <a:pt x="264" y="229"/>
                        <a:pt x="276" y="211"/>
                      </a:cubicBezTo>
                      <a:cubicBezTo>
                        <a:pt x="287" y="193"/>
                        <a:pt x="293" y="174"/>
                        <a:pt x="293" y="154"/>
                      </a:cubicBezTo>
                      <a:cubicBezTo>
                        <a:pt x="293" y="134"/>
                        <a:pt x="287" y="115"/>
                        <a:pt x="276" y="97"/>
                      </a:cubicBezTo>
                      <a:cubicBezTo>
                        <a:pt x="259" y="71"/>
                        <a:pt x="237" y="55"/>
                        <a:pt x="208" y="48"/>
                      </a:cubicBezTo>
                      <a:cubicBezTo>
                        <a:pt x="178" y="41"/>
                        <a:pt x="144" y="50"/>
                        <a:pt x="103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30">
                  <a:extLst>
                    <a:ext uri="{FF2B5EF4-FFF2-40B4-BE49-F238E27FC236}">
                      <a16:creationId xmlns:a16="http://schemas.microsoft.com/office/drawing/2014/main" id="{3FFC016E-0E3B-431E-A6AC-DF02452C9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6584454" y="3336841"/>
                  <a:ext cx="101600" cy="103188"/>
                </a:xfrm>
                <a:custGeom>
                  <a:avLst/>
                  <a:gdLst>
                    <a:gd name="T0" fmla="*/ 35 w 327"/>
                    <a:gd name="T1" fmla="*/ 109 h 329"/>
                    <a:gd name="T2" fmla="*/ 65 w 327"/>
                    <a:gd name="T3" fmla="*/ 135 h 329"/>
                    <a:gd name="T4" fmla="*/ 45 w 327"/>
                    <a:gd name="T5" fmla="*/ 173 h 329"/>
                    <a:gd name="T6" fmla="*/ 49 w 327"/>
                    <a:gd name="T7" fmla="*/ 213 h 329"/>
                    <a:gd name="T8" fmla="*/ 76 w 327"/>
                    <a:gd name="T9" fmla="*/ 256 h 329"/>
                    <a:gd name="T10" fmla="*/ 111 w 327"/>
                    <a:gd name="T11" fmla="*/ 282 h 329"/>
                    <a:gd name="T12" fmla="*/ 145 w 327"/>
                    <a:gd name="T13" fmla="*/ 288 h 329"/>
                    <a:gd name="T14" fmla="*/ 171 w 327"/>
                    <a:gd name="T15" fmla="*/ 276 h 329"/>
                    <a:gd name="T16" fmla="*/ 184 w 327"/>
                    <a:gd name="T17" fmla="*/ 251 h 329"/>
                    <a:gd name="T18" fmla="*/ 178 w 327"/>
                    <a:gd name="T19" fmla="*/ 217 h 329"/>
                    <a:gd name="T20" fmla="*/ 150 w 327"/>
                    <a:gd name="T21" fmla="*/ 165 h 329"/>
                    <a:gd name="T22" fmla="*/ 121 w 327"/>
                    <a:gd name="T23" fmla="*/ 106 h 329"/>
                    <a:gd name="T24" fmla="*/ 120 w 327"/>
                    <a:gd name="T25" fmla="*/ 61 h 329"/>
                    <a:gd name="T26" fmla="*/ 141 w 327"/>
                    <a:gd name="T27" fmla="*/ 25 h 329"/>
                    <a:gd name="T28" fmla="*/ 183 w 327"/>
                    <a:gd name="T29" fmla="*/ 3 h 329"/>
                    <a:gd name="T30" fmla="*/ 235 w 327"/>
                    <a:gd name="T31" fmla="*/ 10 h 329"/>
                    <a:gd name="T32" fmla="*/ 283 w 327"/>
                    <a:gd name="T33" fmla="*/ 46 h 329"/>
                    <a:gd name="T34" fmla="*/ 318 w 327"/>
                    <a:gd name="T35" fmla="*/ 99 h 329"/>
                    <a:gd name="T36" fmla="*/ 323 w 327"/>
                    <a:gd name="T37" fmla="*/ 153 h 329"/>
                    <a:gd name="T38" fmla="*/ 297 w 327"/>
                    <a:gd name="T39" fmla="*/ 200 h 329"/>
                    <a:gd name="T40" fmla="*/ 266 w 327"/>
                    <a:gd name="T41" fmla="*/ 172 h 329"/>
                    <a:gd name="T42" fmla="*/ 284 w 327"/>
                    <a:gd name="T43" fmla="*/ 124 h 329"/>
                    <a:gd name="T44" fmla="*/ 257 w 327"/>
                    <a:gd name="T45" fmla="*/ 73 h 329"/>
                    <a:gd name="T46" fmla="*/ 208 w 327"/>
                    <a:gd name="T47" fmla="*/ 42 h 329"/>
                    <a:gd name="T48" fmla="*/ 171 w 327"/>
                    <a:gd name="T49" fmla="*/ 53 h 329"/>
                    <a:gd name="T50" fmla="*/ 159 w 327"/>
                    <a:gd name="T51" fmla="*/ 81 h 329"/>
                    <a:gd name="T52" fmla="*/ 186 w 327"/>
                    <a:gd name="T53" fmla="*/ 144 h 329"/>
                    <a:gd name="T54" fmla="*/ 221 w 327"/>
                    <a:gd name="T55" fmla="*/ 209 h 329"/>
                    <a:gd name="T56" fmla="*/ 226 w 327"/>
                    <a:gd name="T57" fmla="*/ 262 h 329"/>
                    <a:gd name="T58" fmla="*/ 202 w 327"/>
                    <a:gd name="T59" fmla="*/ 303 h 329"/>
                    <a:gd name="T60" fmla="*/ 156 w 327"/>
                    <a:gd name="T61" fmla="*/ 326 h 329"/>
                    <a:gd name="T62" fmla="*/ 102 w 327"/>
                    <a:gd name="T63" fmla="*/ 319 h 329"/>
                    <a:gd name="T64" fmla="*/ 50 w 327"/>
                    <a:gd name="T65" fmla="*/ 283 h 329"/>
                    <a:gd name="T66" fmla="*/ 9 w 327"/>
                    <a:gd name="T67" fmla="*/ 221 h 329"/>
                    <a:gd name="T68" fmla="*/ 5 w 327"/>
                    <a:gd name="T69" fmla="*/ 162 h 329"/>
                    <a:gd name="T70" fmla="*/ 35 w 327"/>
                    <a:gd name="T71" fmla="*/ 109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27" h="329">
                      <a:moveTo>
                        <a:pt x="35" y="109"/>
                      </a:moveTo>
                      <a:lnTo>
                        <a:pt x="65" y="135"/>
                      </a:lnTo>
                      <a:cubicBezTo>
                        <a:pt x="54" y="148"/>
                        <a:pt x="48" y="160"/>
                        <a:pt x="45" y="173"/>
                      </a:cubicBezTo>
                      <a:cubicBezTo>
                        <a:pt x="42" y="185"/>
                        <a:pt x="44" y="198"/>
                        <a:pt x="49" y="213"/>
                      </a:cubicBezTo>
                      <a:cubicBezTo>
                        <a:pt x="54" y="228"/>
                        <a:pt x="63" y="242"/>
                        <a:pt x="76" y="256"/>
                      </a:cubicBezTo>
                      <a:cubicBezTo>
                        <a:pt x="87" y="268"/>
                        <a:pt x="99" y="276"/>
                        <a:pt x="111" y="282"/>
                      </a:cubicBezTo>
                      <a:cubicBezTo>
                        <a:pt x="123" y="288"/>
                        <a:pt x="134" y="290"/>
                        <a:pt x="145" y="288"/>
                      </a:cubicBezTo>
                      <a:cubicBezTo>
                        <a:pt x="155" y="287"/>
                        <a:pt x="164" y="283"/>
                        <a:pt x="171" y="276"/>
                      </a:cubicBezTo>
                      <a:cubicBezTo>
                        <a:pt x="178" y="269"/>
                        <a:pt x="182" y="261"/>
                        <a:pt x="184" y="251"/>
                      </a:cubicBezTo>
                      <a:cubicBezTo>
                        <a:pt x="185" y="242"/>
                        <a:pt x="183" y="231"/>
                        <a:pt x="178" y="217"/>
                      </a:cubicBezTo>
                      <a:cubicBezTo>
                        <a:pt x="174" y="209"/>
                        <a:pt x="165" y="191"/>
                        <a:pt x="150" y="165"/>
                      </a:cubicBezTo>
                      <a:cubicBezTo>
                        <a:pt x="134" y="139"/>
                        <a:pt x="125" y="119"/>
                        <a:pt x="121" y="106"/>
                      </a:cubicBezTo>
                      <a:cubicBezTo>
                        <a:pt x="117" y="89"/>
                        <a:pt x="116" y="74"/>
                        <a:pt x="120" y="61"/>
                      </a:cubicBezTo>
                      <a:cubicBezTo>
                        <a:pt x="123" y="47"/>
                        <a:pt x="130" y="35"/>
                        <a:pt x="141" y="25"/>
                      </a:cubicBezTo>
                      <a:cubicBezTo>
                        <a:pt x="153" y="14"/>
                        <a:pt x="167" y="6"/>
                        <a:pt x="183" y="3"/>
                      </a:cubicBezTo>
                      <a:cubicBezTo>
                        <a:pt x="200" y="0"/>
                        <a:pt x="217" y="3"/>
                        <a:pt x="235" y="10"/>
                      </a:cubicBezTo>
                      <a:cubicBezTo>
                        <a:pt x="252" y="18"/>
                        <a:pt x="268" y="30"/>
                        <a:pt x="283" y="46"/>
                      </a:cubicBezTo>
                      <a:cubicBezTo>
                        <a:pt x="300" y="63"/>
                        <a:pt x="311" y="81"/>
                        <a:pt x="318" y="99"/>
                      </a:cubicBezTo>
                      <a:cubicBezTo>
                        <a:pt x="325" y="118"/>
                        <a:pt x="327" y="136"/>
                        <a:pt x="323" y="153"/>
                      </a:cubicBezTo>
                      <a:cubicBezTo>
                        <a:pt x="319" y="171"/>
                        <a:pt x="310" y="186"/>
                        <a:pt x="297" y="200"/>
                      </a:cubicBezTo>
                      <a:lnTo>
                        <a:pt x="266" y="172"/>
                      </a:lnTo>
                      <a:cubicBezTo>
                        <a:pt x="280" y="157"/>
                        <a:pt x="286" y="141"/>
                        <a:pt x="284" y="124"/>
                      </a:cubicBezTo>
                      <a:cubicBezTo>
                        <a:pt x="283" y="108"/>
                        <a:pt x="274" y="91"/>
                        <a:pt x="257" y="73"/>
                      </a:cubicBezTo>
                      <a:cubicBezTo>
                        <a:pt x="239" y="54"/>
                        <a:pt x="223" y="44"/>
                        <a:pt x="208" y="42"/>
                      </a:cubicBezTo>
                      <a:cubicBezTo>
                        <a:pt x="193" y="40"/>
                        <a:pt x="181" y="43"/>
                        <a:pt x="171" y="53"/>
                      </a:cubicBezTo>
                      <a:cubicBezTo>
                        <a:pt x="163" y="60"/>
                        <a:pt x="159" y="70"/>
                        <a:pt x="159" y="81"/>
                      </a:cubicBezTo>
                      <a:cubicBezTo>
                        <a:pt x="159" y="92"/>
                        <a:pt x="168" y="113"/>
                        <a:pt x="186" y="144"/>
                      </a:cubicBezTo>
                      <a:cubicBezTo>
                        <a:pt x="205" y="174"/>
                        <a:pt x="216" y="196"/>
                        <a:pt x="221" y="209"/>
                      </a:cubicBezTo>
                      <a:cubicBezTo>
                        <a:pt x="227" y="229"/>
                        <a:pt x="229" y="246"/>
                        <a:pt x="226" y="262"/>
                      </a:cubicBezTo>
                      <a:cubicBezTo>
                        <a:pt x="222" y="277"/>
                        <a:pt x="214" y="291"/>
                        <a:pt x="202" y="303"/>
                      </a:cubicBezTo>
                      <a:cubicBezTo>
                        <a:pt x="189" y="315"/>
                        <a:pt x="174" y="322"/>
                        <a:pt x="156" y="326"/>
                      </a:cubicBezTo>
                      <a:cubicBezTo>
                        <a:pt x="139" y="329"/>
                        <a:pt x="121" y="327"/>
                        <a:pt x="102" y="319"/>
                      </a:cubicBezTo>
                      <a:cubicBezTo>
                        <a:pt x="83" y="312"/>
                        <a:pt x="66" y="300"/>
                        <a:pt x="50" y="283"/>
                      </a:cubicBezTo>
                      <a:cubicBezTo>
                        <a:pt x="30" y="262"/>
                        <a:pt x="16" y="242"/>
                        <a:pt x="9" y="221"/>
                      </a:cubicBezTo>
                      <a:cubicBezTo>
                        <a:pt x="2" y="201"/>
                        <a:pt x="0" y="181"/>
                        <a:pt x="5" y="162"/>
                      </a:cubicBezTo>
                      <a:cubicBezTo>
                        <a:pt x="9" y="142"/>
                        <a:pt x="19" y="124"/>
                        <a:pt x="35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5" name="Ryhmä 66">
                <a:extLst>
                  <a:ext uri="{FF2B5EF4-FFF2-40B4-BE49-F238E27FC236}">
                    <a16:creationId xmlns:a16="http://schemas.microsoft.com/office/drawing/2014/main" id="{379FFBA1-9D76-4322-AD53-C494ADCC56F6}"/>
                  </a:ext>
                </a:extLst>
              </p:cNvPr>
              <p:cNvGrpSpPr/>
              <p:nvPr/>
            </p:nvGrpSpPr>
            <p:grpSpPr>
              <a:xfrm>
                <a:off x="5370991" y="3087966"/>
                <a:ext cx="672120" cy="1012243"/>
                <a:chOff x="5370991" y="3087966"/>
                <a:chExt cx="672120" cy="1012243"/>
              </a:xfrm>
              <a:solidFill>
                <a:schemeClr val="bg1"/>
              </a:solidFill>
            </p:grpSpPr>
            <p:sp>
              <p:nvSpPr>
                <p:cNvPr id="207" name="Freeform 31">
                  <a:extLst>
                    <a:ext uri="{FF2B5EF4-FFF2-40B4-BE49-F238E27FC236}">
                      <a16:creationId xmlns:a16="http://schemas.microsoft.com/office/drawing/2014/main" id="{FBB40924-67FA-45EC-8485-E558FF47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958974" y="3087966"/>
                  <a:ext cx="84137" cy="101600"/>
                </a:xfrm>
                <a:custGeom>
                  <a:avLst/>
                  <a:gdLst>
                    <a:gd name="T0" fmla="*/ 73 w 269"/>
                    <a:gd name="T1" fmla="*/ 323 h 323"/>
                    <a:gd name="T2" fmla="*/ 0 w 269"/>
                    <a:gd name="T3" fmla="*/ 10 h 323"/>
                    <a:gd name="T4" fmla="*/ 42 w 269"/>
                    <a:gd name="T5" fmla="*/ 0 h 323"/>
                    <a:gd name="T6" fmla="*/ 106 w 269"/>
                    <a:gd name="T7" fmla="*/ 277 h 323"/>
                    <a:gd name="T8" fmla="*/ 260 w 269"/>
                    <a:gd name="T9" fmla="*/ 241 h 323"/>
                    <a:gd name="T10" fmla="*/ 269 w 269"/>
                    <a:gd name="T11" fmla="*/ 278 h 323"/>
                    <a:gd name="T12" fmla="*/ 73 w 269"/>
                    <a:gd name="T13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9" h="323">
                      <a:moveTo>
                        <a:pt x="73" y="323"/>
                      </a:moveTo>
                      <a:lnTo>
                        <a:pt x="0" y="10"/>
                      </a:lnTo>
                      <a:lnTo>
                        <a:pt x="42" y="0"/>
                      </a:lnTo>
                      <a:lnTo>
                        <a:pt x="106" y="277"/>
                      </a:lnTo>
                      <a:lnTo>
                        <a:pt x="260" y="241"/>
                      </a:lnTo>
                      <a:lnTo>
                        <a:pt x="269" y="278"/>
                      </a:lnTo>
                      <a:lnTo>
                        <a:pt x="73" y="3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32">
                  <a:extLst>
                    <a:ext uri="{FF2B5EF4-FFF2-40B4-BE49-F238E27FC236}">
                      <a16:creationId xmlns:a16="http://schemas.microsoft.com/office/drawing/2014/main" id="{64FAACD4-586C-4F80-8A69-99D19C270D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94602">
                  <a:off x="5880395" y="3106934"/>
                  <a:ext cx="88900" cy="112713"/>
                </a:xfrm>
                <a:custGeom>
                  <a:avLst/>
                  <a:gdLst>
                    <a:gd name="T0" fmla="*/ 2 w 282"/>
                    <a:gd name="T1" fmla="*/ 362 h 362"/>
                    <a:gd name="T2" fmla="*/ 0 w 282"/>
                    <a:gd name="T3" fmla="*/ 17 h 362"/>
                    <a:gd name="T4" fmla="*/ 43 w 282"/>
                    <a:gd name="T5" fmla="*/ 0 h 362"/>
                    <a:gd name="T6" fmla="*/ 282 w 282"/>
                    <a:gd name="T7" fmla="*/ 252 h 362"/>
                    <a:gd name="T8" fmla="*/ 237 w 282"/>
                    <a:gd name="T9" fmla="*/ 270 h 362"/>
                    <a:gd name="T10" fmla="*/ 167 w 282"/>
                    <a:gd name="T11" fmla="*/ 192 h 362"/>
                    <a:gd name="T12" fmla="*/ 41 w 282"/>
                    <a:gd name="T13" fmla="*/ 242 h 362"/>
                    <a:gd name="T14" fmla="*/ 44 w 282"/>
                    <a:gd name="T15" fmla="*/ 345 h 362"/>
                    <a:gd name="T16" fmla="*/ 2 w 282"/>
                    <a:gd name="T17" fmla="*/ 362 h 362"/>
                    <a:gd name="T18" fmla="*/ 40 w 282"/>
                    <a:gd name="T19" fmla="*/ 205 h 362"/>
                    <a:gd name="T20" fmla="*/ 142 w 282"/>
                    <a:gd name="T21" fmla="*/ 165 h 362"/>
                    <a:gd name="T22" fmla="*/ 78 w 282"/>
                    <a:gd name="T23" fmla="*/ 94 h 362"/>
                    <a:gd name="T24" fmla="*/ 32 w 282"/>
                    <a:gd name="T25" fmla="*/ 40 h 362"/>
                    <a:gd name="T26" fmla="*/ 38 w 282"/>
                    <a:gd name="T27" fmla="*/ 104 h 362"/>
                    <a:gd name="T28" fmla="*/ 40 w 282"/>
                    <a:gd name="T29" fmla="*/ 205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82" h="362">
                      <a:moveTo>
                        <a:pt x="2" y="362"/>
                      </a:moveTo>
                      <a:lnTo>
                        <a:pt x="0" y="17"/>
                      </a:lnTo>
                      <a:lnTo>
                        <a:pt x="43" y="0"/>
                      </a:lnTo>
                      <a:lnTo>
                        <a:pt x="282" y="252"/>
                      </a:lnTo>
                      <a:lnTo>
                        <a:pt x="237" y="270"/>
                      </a:lnTo>
                      <a:lnTo>
                        <a:pt x="167" y="192"/>
                      </a:lnTo>
                      <a:lnTo>
                        <a:pt x="41" y="242"/>
                      </a:lnTo>
                      <a:lnTo>
                        <a:pt x="44" y="345"/>
                      </a:lnTo>
                      <a:lnTo>
                        <a:pt x="2" y="362"/>
                      </a:lnTo>
                      <a:close/>
                      <a:moveTo>
                        <a:pt x="40" y="205"/>
                      </a:moveTo>
                      <a:lnTo>
                        <a:pt x="142" y="165"/>
                      </a:lnTo>
                      <a:lnTo>
                        <a:pt x="78" y="94"/>
                      </a:lnTo>
                      <a:cubicBezTo>
                        <a:pt x="59" y="73"/>
                        <a:pt x="44" y="55"/>
                        <a:pt x="32" y="40"/>
                      </a:cubicBezTo>
                      <a:cubicBezTo>
                        <a:pt x="36" y="61"/>
                        <a:pt x="38" y="83"/>
                        <a:pt x="38" y="104"/>
                      </a:cubicBezTo>
                      <a:lnTo>
                        <a:pt x="40" y="2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33">
                  <a:extLst>
                    <a:ext uri="{FF2B5EF4-FFF2-40B4-BE49-F238E27FC236}">
                      <a16:creationId xmlns:a16="http://schemas.microsoft.com/office/drawing/2014/main" id="{3959E6AE-9B44-4F91-A4ED-7C157E5C9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766324" y="3119572"/>
                  <a:ext cx="92075" cy="109538"/>
                </a:xfrm>
                <a:custGeom>
                  <a:avLst/>
                  <a:gdLst>
                    <a:gd name="T0" fmla="*/ 253 w 290"/>
                    <a:gd name="T1" fmla="*/ 353 h 353"/>
                    <a:gd name="T2" fmla="*/ 111 w 290"/>
                    <a:gd name="T3" fmla="*/ 107 h 353"/>
                    <a:gd name="T4" fmla="*/ 19 w 290"/>
                    <a:gd name="T5" fmla="*/ 160 h 353"/>
                    <a:gd name="T6" fmla="*/ 0 w 290"/>
                    <a:gd name="T7" fmla="*/ 128 h 353"/>
                    <a:gd name="T8" fmla="*/ 221 w 290"/>
                    <a:gd name="T9" fmla="*/ 0 h 353"/>
                    <a:gd name="T10" fmla="*/ 240 w 290"/>
                    <a:gd name="T11" fmla="*/ 33 h 353"/>
                    <a:gd name="T12" fmla="*/ 148 w 290"/>
                    <a:gd name="T13" fmla="*/ 86 h 353"/>
                    <a:gd name="T14" fmla="*/ 290 w 290"/>
                    <a:gd name="T15" fmla="*/ 332 h 353"/>
                    <a:gd name="T16" fmla="*/ 253 w 290"/>
                    <a:gd name="T17" fmla="*/ 35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0" h="353">
                      <a:moveTo>
                        <a:pt x="253" y="353"/>
                      </a:moveTo>
                      <a:lnTo>
                        <a:pt x="111" y="107"/>
                      </a:lnTo>
                      <a:lnTo>
                        <a:pt x="19" y="160"/>
                      </a:lnTo>
                      <a:lnTo>
                        <a:pt x="0" y="128"/>
                      </a:lnTo>
                      <a:lnTo>
                        <a:pt x="221" y="0"/>
                      </a:lnTo>
                      <a:lnTo>
                        <a:pt x="240" y="33"/>
                      </a:lnTo>
                      <a:lnTo>
                        <a:pt x="148" y="86"/>
                      </a:lnTo>
                      <a:lnTo>
                        <a:pt x="290" y="332"/>
                      </a:lnTo>
                      <a:lnTo>
                        <a:pt x="253" y="3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34">
                  <a:extLst>
                    <a:ext uri="{FF2B5EF4-FFF2-40B4-BE49-F238E27FC236}">
                      <a16:creationId xmlns:a16="http://schemas.microsoft.com/office/drawing/2014/main" id="{3ED28854-1A85-4242-839E-19F5FEB16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675285" y="3168918"/>
                  <a:ext cx="123825" cy="128588"/>
                </a:xfrm>
                <a:custGeom>
                  <a:avLst/>
                  <a:gdLst>
                    <a:gd name="T0" fmla="*/ 199 w 398"/>
                    <a:gd name="T1" fmla="*/ 410 h 410"/>
                    <a:gd name="T2" fmla="*/ 0 w 398"/>
                    <a:gd name="T3" fmla="*/ 157 h 410"/>
                    <a:gd name="T4" fmla="*/ 34 w 398"/>
                    <a:gd name="T5" fmla="*/ 130 h 410"/>
                    <a:gd name="T6" fmla="*/ 323 w 398"/>
                    <a:gd name="T7" fmla="*/ 224 h 410"/>
                    <a:gd name="T8" fmla="*/ 167 w 398"/>
                    <a:gd name="T9" fmla="*/ 25 h 410"/>
                    <a:gd name="T10" fmla="*/ 199 w 398"/>
                    <a:gd name="T11" fmla="*/ 0 h 410"/>
                    <a:gd name="T12" fmla="*/ 398 w 398"/>
                    <a:gd name="T13" fmla="*/ 253 h 410"/>
                    <a:gd name="T14" fmla="*/ 364 w 398"/>
                    <a:gd name="T15" fmla="*/ 280 h 410"/>
                    <a:gd name="T16" fmla="*/ 75 w 398"/>
                    <a:gd name="T17" fmla="*/ 186 h 410"/>
                    <a:gd name="T18" fmla="*/ 231 w 398"/>
                    <a:gd name="T19" fmla="*/ 384 h 410"/>
                    <a:gd name="T20" fmla="*/ 199 w 398"/>
                    <a:gd name="T21" fmla="*/ 410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8" h="410">
                      <a:moveTo>
                        <a:pt x="199" y="410"/>
                      </a:moveTo>
                      <a:lnTo>
                        <a:pt x="0" y="157"/>
                      </a:lnTo>
                      <a:lnTo>
                        <a:pt x="34" y="130"/>
                      </a:lnTo>
                      <a:lnTo>
                        <a:pt x="323" y="224"/>
                      </a:lnTo>
                      <a:lnTo>
                        <a:pt x="167" y="25"/>
                      </a:lnTo>
                      <a:lnTo>
                        <a:pt x="199" y="0"/>
                      </a:lnTo>
                      <a:lnTo>
                        <a:pt x="398" y="253"/>
                      </a:lnTo>
                      <a:lnTo>
                        <a:pt x="364" y="280"/>
                      </a:lnTo>
                      <a:lnTo>
                        <a:pt x="75" y="186"/>
                      </a:lnTo>
                      <a:lnTo>
                        <a:pt x="231" y="384"/>
                      </a:lnTo>
                      <a:lnTo>
                        <a:pt x="199" y="4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35">
                  <a:extLst>
                    <a:ext uri="{FF2B5EF4-FFF2-40B4-BE49-F238E27FC236}">
                      <a16:creationId xmlns:a16="http://schemas.microsoft.com/office/drawing/2014/main" id="{E5975717-72EC-44C8-AA49-7ECC13288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591937" y="3233515"/>
                  <a:ext cx="125412" cy="122238"/>
                </a:xfrm>
                <a:custGeom>
                  <a:avLst/>
                  <a:gdLst>
                    <a:gd name="T0" fmla="*/ 233 w 399"/>
                    <a:gd name="T1" fmla="*/ 390 h 390"/>
                    <a:gd name="T2" fmla="*/ 0 w 399"/>
                    <a:gd name="T3" fmla="*/ 168 h 390"/>
                    <a:gd name="T4" fmla="*/ 161 w 399"/>
                    <a:gd name="T5" fmla="*/ 0 h 390"/>
                    <a:gd name="T6" fmla="*/ 188 w 399"/>
                    <a:gd name="T7" fmla="*/ 26 h 390"/>
                    <a:gd name="T8" fmla="*/ 57 w 399"/>
                    <a:gd name="T9" fmla="*/ 163 h 390"/>
                    <a:gd name="T10" fmla="*/ 129 w 399"/>
                    <a:gd name="T11" fmla="*/ 231 h 390"/>
                    <a:gd name="T12" fmla="*/ 251 w 399"/>
                    <a:gd name="T13" fmla="*/ 103 h 390"/>
                    <a:gd name="T14" fmla="*/ 278 w 399"/>
                    <a:gd name="T15" fmla="*/ 129 h 390"/>
                    <a:gd name="T16" fmla="*/ 156 w 399"/>
                    <a:gd name="T17" fmla="*/ 257 h 390"/>
                    <a:gd name="T18" fmla="*/ 235 w 399"/>
                    <a:gd name="T19" fmla="*/ 333 h 390"/>
                    <a:gd name="T20" fmla="*/ 371 w 399"/>
                    <a:gd name="T21" fmla="*/ 190 h 390"/>
                    <a:gd name="T22" fmla="*/ 399 w 399"/>
                    <a:gd name="T23" fmla="*/ 216 h 390"/>
                    <a:gd name="T24" fmla="*/ 233 w 399"/>
                    <a:gd name="T25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9" h="390">
                      <a:moveTo>
                        <a:pt x="233" y="390"/>
                      </a:moveTo>
                      <a:lnTo>
                        <a:pt x="0" y="168"/>
                      </a:lnTo>
                      <a:lnTo>
                        <a:pt x="161" y="0"/>
                      </a:lnTo>
                      <a:lnTo>
                        <a:pt x="188" y="26"/>
                      </a:lnTo>
                      <a:lnTo>
                        <a:pt x="57" y="163"/>
                      </a:lnTo>
                      <a:lnTo>
                        <a:pt x="129" y="231"/>
                      </a:lnTo>
                      <a:lnTo>
                        <a:pt x="251" y="103"/>
                      </a:lnTo>
                      <a:lnTo>
                        <a:pt x="278" y="129"/>
                      </a:lnTo>
                      <a:lnTo>
                        <a:pt x="156" y="257"/>
                      </a:lnTo>
                      <a:lnTo>
                        <a:pt x="235" y="333"/>
                      </a:lnTo>
                      <a:lnTo>
                        <a:pt x="371" y="190"/>
                      </a:lnTo>
                      <a:lnTo>
                        <a:pt x="399" y="216"/>
                      </a:lnTo>
                      <a:lnTo>
                        <a:pt x="233" y="3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36">
                  <a:extLst>
                    <a:ext uri="{FF2B5EF4-FFF2-40B4-BE49-F238E27FC236}">
                      <a16:creationId xmlns:a16="http://schemas.microsoft.com/office/drawing/2014/main" id="{975702A4-F1B1-4A2B-8D95-CAEB1AC23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506670" y="3311138"/>
                  <a:ext cx="136525" cy="134938"/>
                </a:xfrm>
                <a:custGeom>
                  <a:avLst/>
                  <a:gdLst>
                    <a:gd name="T0" fmla="*/ 270 w 436"/>
                    <a:gd name="T1" fmla="*/ 432 h 432"/>
                    <a:gd name="T2" fmla="*/ 0 w 436"/>
                    <a:gd name="T3" fmla="*/ 258 h 432"/>
                    <a:gd name="T4" fmla="*/ 34 w 436"/>
                    <a:gd name="T5" fmla="*/ 204 h 432"/>
                    <a:gd name="T6" fmla="*/ 267 w 436"/>
                    <a:gd name="T7" fmla="*/ 264 h 432"/>
                    <a:gd name="T8" fmla="*/ 315 w 436"/>
                    <a:gd name="T9" fmla="*/ 276 h 432"/>
                    <a:gd name="T10" fmla="*/ 281 w 436"/>
                    <a:gd name="T11" fmla="*/ 234 h 432"/>
                    <a:gd name="T12" fmla="*/ 135 w 436"/>
                    <a:gd name="T13" fmla="*/ 48 h 432"/>
                    <a:gd name="T14" fmla="*/ 166 w 436"/>
                    <a:gd name="T15" fmla="*/ 0 h 432"/>
                    <a:gd name="T16" fmla="*/ 436 w 436"/>
                    <a:gd name="T17" fmla="*/ 174 h 432"/>
                    <a:gd name="T18" fmla="*/ 414 w 436"/>
                    <a:gd name="T19" fmla="*/ 208 h 432"/>
                    <a:gd name="T20" fmla="*/ 188 w 436"/>
                    <a:gd name="T21" fmla="*/ 63 h 432"/>
                    <a:gd name="T22" fmla="*/ 363 w 436"/>
                    <a:gd name="T23" fmla="*/ 287 h 432"/>
                    <a:gd name="T24" fmla="*/ 343 w 436"/>
                    <a:gd name="T25" fmla="*/ 320 h 432"/>
                    <a:gd name="T26" fmla="*/ 62 w 436"/>
                    <a:gd name="T27" fmla="*/ 249 h 432"/>
                    <a:gd name="T28" fmla="*/ 292 w 436"/>
                    <a:gd name="T29" fmla="*/ 398 h 432"/>
                    <a:gd name="T30" fmla="*/ 270 w 436"/>
                    <a:gd name="T31" fmla="*/ 43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36" h="432">
                      <a:moveTo>
                        <a:pt x="270" y="432"/>
                      </a:moveTo>
                      <a:lnTo>
                        <a:pt x="0" y="258"/>
                      </a:lnTo>
                      <a:lnTo>
                        <a:pt x="34" y="204"/>
                      </a:lnTo>
                      <a:lnTo>
                        <a:pt x="267" y="264"/>
                      </a:lnTo>
                      <a:cubicBezTo>
                        <a:pt x="289" y="269"/>
                        <a:pt x="305" y="273"/>
                        <a:pt x="315" y="276"/>
                      </a:cubicBezTo>
                      <a:cubicBezTo>
                        <a:pt x="308" y="267"/>
                        <a:pt x="296" y="253"/>
                        <a:pt x="281" y="234"/>
                      </a:cubicBezTo>
                      <a:lnTo>
                        <a:pt x="135" y="48"/>
                      </a:lnTo>
                      <a:lnTo>
                        <a:pt x="166" y="0"/>
                      </a:lnTo>
                      <a:lnTo>
                        <a:pt x="436" y="174"/>
                      </a:lnTo>
                      <a:lnTo>
                        <a:pt x="414" y="208"/>
                      </a:lnTo>
                      <a:lnTo>
                        <a:pt x="188" y="63"/>
                      </a:lnTo>
                      <a:lnTo>
                        <a:pt x="363" y="287"/>
                      </a:lnTo>
                      <a:lnTo>
                        <a:pt x="343" y="320"/>
                      </a:lnTo>
                      <a:lnTo>
                        <a:pt x="62" y="249"/>
                      </a:lnTo>
                      <a:lnTo>
                        <a:pt x="292" y="398"/>
                      </a:lnTo>
                      <a:lnTo>
                        <a:pt x="270" y="4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37">
                  <a:extLst>
                    <a:ext uri="{FF2B5EF4-FFF2-40B4-BE49-F238E27FC236}">
                      <a16:creationId xmlns:a16="http://schemas.microsoft.com/office/drawing/2014/main" id="{BE207F58-3D84-4817-9A54-790C1E3F9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447247" y="3420169"/>
                  <a:ext cx="123825" cy="112713"/>
                </a:xfrm>
                <a:custGeom>
                  <a:avLst/>
                  <a:gdLst>
                    <a:gd name="T0" fmla="*/ 293 w 397"/>
                    <a:gd name="T1" fmla="*/ 363 h 363"/>
                    <a:gd name="T2" fmla="*/ 0 w 397"/>
                    <a:gd name="T3" fmla="*/ 231 h 363"/>
                    <a:gd name="T4" fmla="*/ 17 w 397"/>
                    <a:gd name="T5" fmla="*/ 191 h 363"/>
                    <a:gd name="T6" fmla="*/ 317 w 397"/>
                    <a:gd name="T7" fmla="*/ 141 h 363"/>
                    <a:gd name="T8" fmla="*/ 87 w 397"/>
                    <a:gd name="T9" fmla="*/ 37 h 363"/>
                    <a:gd name="T10" fmla="*/ 104 w 397"/>
                    <a:gd name="T11" fmla="*/ 0 h 363"/>
                    <a:gd name="T12" fmla="*/ 397 w 397"/>
                    <a:gd name="T13" fmla="*/ 132 h 363"/>
                    <a:gd name="T14" fmla="*/ 379 w 397"/>
                    <a:gd name="T15" fmla="*/ 172 h 363"/>
                    <a:gd name="T16" fmla="*/ 79 w 397"/>
                    <a:gd name="T17" fmla="*/ 222 h 363"/>
                    <a:gd name="T18" fmla="*/ 310 w 397"/>
                    <a:gd name="T19" fmla="*/ 326 h 363"/>
                    <a:gd name="T20" fmla="*/ 293 w 397"/>
                    <a:gd name="T21" fmla="*/ 363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7" h="363">
                      <a:moveTo>
                        <a:pt x="293" y="363"/>
                      </a:moveTo>
                      <a:lnTo>
                        <a:pt x="0" y="231"/>
                      </a:lnTo>
                      <a:lnTo>
                        <a:pt x="17" y="191"/>
                      </a:lnTo>
                      <a:lnTo>
                        <a:pt x="317" y="141"/>
                      </a:lnTo>
                      <a:lnTo>
                        <a:pt x="87" y="37"/>
                      </a:lnTo>
                      <a:lnTo>
                        <a:pt x="104" y="0"/>
                      </a:lnTo>
                      <a:lnTo>
                        <a:pt x="397" y="132"/>
                      </a:lnTo>
                      <a:lnTo>
                        <a:pt x="379" y="172"/>
                      </a:lnTo>
                      <a:lnTo>
                        <a:pt x="79" y="222"/>
                      </a:lnTo>
                      <a:lnTo>
                        <a:pt x="310" y="326"/>
                      </a:lnTo>
                      <a:lnTo>
                        <a:pt x="293" y="3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38">
                  <a:extLst>
                    <a:ext uri="{FF2B5EF4-FFF2-40B4-BE49-F238E27FC236}">
                      <a16:creationId xmlns:a16="http://schemas.microsoft.com/office/drawing/2014/main" id="{0CEAD27C-68C1-4675-9D71-B663C8CF69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94602">
                  <a:off x="5409502" y="3532465"/>
                  <a:ext cx="106362" cy="98425"/>
                </a:xfrm>
                <a:custGeom>
                  <a:avLst/>
                  <a:gdLst>
                    <a:gd name="T0" fmla="*/ 141 w 340"/>
                    <a:gd name="T1" fmla="*/ 308 h 315"/>
                    <a:gd name="T2" fmla="*/ 29 w 340"/>
                    <a:gd name="T3" fmla="*/ 238 h 315"/>
                    <a:gd name="T4" fmla="*/ 10 w 340"/>
                    <a:gd name="T5" fmla="*/ 120 h 315"/>
                    <a:gd name="T6" fmla="*/ 49 w 340"/>
                    <a:gd name="T7" fmla="*/ 46 h 315"/>
                    <a:gd name="T8" fmla="*/ 119 w 340"/>
                    <a:gd name="T9" fmla="*/ 7 h 315"/>
                    <a:gd name="T10" fmla="*/ 207 w 340"/>
                    <a:gd name="T11" fmla="*/ 8 h 315"/>
                    <a:gd name="T12" fmla="*/ 288 w 340"/>
                    <a:gd name="T13" fmla="*/ 47 h 315"/>
                    <a:gd name="T14" fmla="*/ 332 w 340"/>
                    <a:gd name="T15" fmla="*/ 114 h 315"/>
                    <a:gd name="T16" fmla="*/ 334 w 340"/>
                    <a:gd name="T17" fmla="*/ 195 h 315"/>
                    <a:gd name="T18" fmla="*/ 294 w 340"/>
                    <a:gd name="T19" fmla="*/ 269 h 315"/>
                    <a:gd name="T20" fmla="*/ 224 w 340"/>
                    <a:gd name="T21" fmla="*/ 309 h 315"/>
                    <a:gd name="T22" fmla="*/ 141 w 340"/>
                    <a:gd name="T23" fmla="*/ 308 h 315"/>
                    <a:gd name="T24" fmla="*/ 152 w 340"/>
                    <a:gd name="T25" fmla="*/ 266 h 315"/>
                    <a:gd name="T26" fmla="*/ 248 w 340"/>
                    <a:gd name="T27" fmla="*/ 256 h 315"/>
                    <a:gd name="T28" fmla="*/ 299 w 340"/>
                    <a:gd name="T29" fmla="*/ 187 h 315"/>
                    <a:gd name="T30" fmla="*/ 284 w 340"/>
                    <a:gd name="T31" fmla="*/ 102 h 315"/>
                    <a:gd name="T32" fmla="*/ 197 w 340"/>
                    <a:gd name="T33" fmla="*/ 51 h 315"/>
                    <a:gd name="T34" fmla="*/ 128 w 340"/>
                    <a:gd name="T35" fmla="*/ 48 h 315"/>
                    <a:gd name="T36" fmla="*/ 75 w 340"/>
                    <a:gd name="T37" fmla="*/ 76 h 315"/>
                    <a:gd name="T38" fmla="*/ 46 w 340"/>
                    <a:gd name="T39" fmla="*/ 128 h 315"/>
                    <a:gd name="T40" fmla="*/ 59 w 340"/>
                    <a:gd name="T41" fmla="*/ 211 h 315"/>
                    <a:gd name="T42" fmla="*/ 152 w 340"/>
                    <a:gd name="T43" fmla="*/ 266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0" h="315">
                      <a:moveTo>
                        <a:pt x="141" y="308"/>
                      </a:moveTo>
                      <a:cubicBezTo>
                        <a:pt x="89" y="296"/>
                        <a:pt x="52" y="273"/>
                        <a:pt x="29" y="238"/>
                      </a:cubicBezTo>
                      <a:cubicBezTo>
                        <a:pt x="6" y="203"/>
                        <a:pt x="0" y="164"/>
                        <a:pt x="10" y="120"/>
                      </a:cubicBezTo>
                      <a:cubicBezTo>
                        <a:pt x="17" y="91"/>
                        <a:pt x="30" y="66"/>
                        <a:pt x="49" y="46"/>
                      </a:cubicBezTo>
                      <a:cubicBezTo>
                        <a:pt x="68" y="26"/>
                        <a:pt x="91" y="13"/>
                        <a:pt x="119" y="7"/>
                      </a:cubicBezTo>
                      <a:cubicBezTo>
                        <a:pt x="147" y="0"/>
                        <a:pt x="176" y="0"/>
                        <a:pt x="207" y="8"/>
                      </a:cubicBezTo>
                      <a:cubicBezTo>
                        <a:pt x="239" y="15"/>
                        <a:pt x="266" y="28"/>
                        <a:pt x="288" y="47"/>
                      </a:cubicBezTo>
                      <a:cubicBezTo>
                        <a:pt x="310" y="65"/>
                        <a:pt x="325" y="88"/>
                        <a:pt x="332" y="114"/>
                      </a:cubicBezTo>
                      <a:cubicBezTo>
                        <a:pt x="340" y="141"/>
                        <a:pt x="340" y="168"/>
                        <a:pt x="334" y="195"/>
                      </a:cubicBezTo>
                      <a:cubicBezTo>
                        <a:pt x="327" y="225"/>
                        <a:pt x="314" y="249"/>
                        <a:pt x="294" y="269"/>
                      </a:cubicBezTo>
                      <a:cubicBezTo>
                        <a:pt x="275" y="289"/>
                        <a:pt x="251" y="302"/>
                        <a:pt x="224" y="309"/>
                      </a:cubicBezTo>
                      <a:cubicBezTo>
                        <a:pt x="196" y="315"/>
                        <a:pt x="169" y="315"/>
                        <a:pt x="141" y="308"/>
                      </a:cubicBezTo>
                      <a:close/>
                      <a:moveTo>
                        <a:pt x="152" y="266"/>
                      </a:moveTo>
                      <a:cubicBezTo>
                        <a:pt x="190" y="274"/>
                        <a:pt x="222" y="271"/>
                        <a:pt x="248" y="256"/>
                      </a:cubicBezTo>
                      <a:cubicBezTo>
                        <a:pt x="275" y="241"/>
                        <a:pt x="291" y="218"/>
                        <a:pt x="299" y="187"/>
                      </a:cubicBezTo>
                      <a:cubicBezTo>
                        <a:pt x="306" y="156"/>
                        <a:pt x="301" y="128"/>
                        <a:pt x="284" y="102"/>
                      </a:cubicBezTo>
                      <a:cubicBezTo>
                        <a:pt x="266" y="77"/>
                        <a:pt x="238" y="60"/>
                        <a:pt x="197" y="51"/>
                      </a:cubicBezTo>
                      <a:cubicBezTo>
                        <a:pt x="172" y="45"/>
                        <a:pt x="149" y="44"/>
                        <a:pt x="128" y="48"/>
                      </a:cubicBezTo>
                      <a:cubicBezTo>
                        <a:pt x="107" y="52"/>
                        <a:pt x="89" y="61"/>
                        <a:pt x="75" y="76"/>
                      </a:cubicBezTo>
                      <a:cubicBezTo>
                        <a:pt x="60" y="90"/>
                        <a:pt x="51" y="107"/>
                        <a:pt x="46" y="128"/>
                      </a:cubicBezTo>
                      <a:cubicBezTo>
                        <a:pt x="39" y="157"/>
                        <a:pt x="43" y="185"/>
                        <a:pt x="59" y="211"/>
                      </a:cubicBezTo>
                      <a:cubicBezTo>
                        <a:pt x="74" y="236"/>
                        <a:pt x="105" y="255"/>
                        <a:pt x="152" y="2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39">
                  <a:extLst>
                    <a:ext uri="{FF2B5EF4-FFF2-40B4-BE49-F238E27FC236}">
                      <a16:creationId xmlns:a16="http://schemas.microsoft.com/office/drawing/2014/main" id="{ED8CE096-E05D-46EB-A810-C50E0663E6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94602">
                  <a:off x="5382590" y="3646517"/>
                  <a:ext cx="107950" cy="88900"/>
                </a:xfrm>
                <a:custGeom>
                  <a:avLst/>
                  <a:gdLst>
                    <a:gd name="T0" fmla="*/ 321 w 342"/>
                    <a:gd name="T1" fmla="*/ 282 h 282"/>
                    <a:gd name="T2" fmla="*/ 0 w 342"/>
                    <a:gd name="T3" fmla="*/ 258 h 282"/>
                    <a:gd name="T4" fmla="*/ 11 w 342"/>
                    <a:gd name="T5" fmla="*/ 116 h 282"/>
                    <a:gd name="T6" fmla="*/ 24 w 342"/>
                    <a:gd name="T7" fmla="*/ 51 h 282"/>
                    <a:gd name="T8" fmla="*/ 58 w 342"/>
                    <a:gd name="T9" fmla="*/ 18 h 282"/>
                    <a:gd name="T10" fmla="*/ 107 w 342"/>
                    <a:gd name="T11" fmla="*/ 8 h 282"/>
                    <a:gd name="T12" fmla="*/ 163 w 342"/>
                    <a:gd name="T13" fmla="*/ 35 h 282"/>
                    <a:gd name="T14" fmla="*/ 187 w 342"/>
                    <a:gd name="T15" fmla="*/ 105 h 282"/>
                    <a:gd name="T16" fmla="*/ 205 w 342"/>
                    <a:gd name="T17" fmla="*/ 81 h 282"/>
                    <a:gd name="T18" fmla="*/ 251 w 342"/>
                    <a:gd name="T19" fmla="*/ 49 h 282"/>
                    <a:gd name="T20" fmla="*/ 342 w 342"/>
                    <a:gd name="T21" fmla="*/ 0 h 282"/>
                    <a:gd name="T22" fmla="*/ 338 w 342"/>
                    <a:gd name="T23" fmla="*/ 53 h 282"/>
                    <a:gd name="T24" fmla="*/ 268 w 342"/>
                    <a:gd name="T25" fmla="*/ 91 h 282"/>
                    <a:gd name="T26" fmla="*/ 222 w 342"/>
                    <a:gd name="T27" fmla="*/ 118 h 282"/>
                    <a:gd name="T28" fmla="*/ 199 w 342"/>
                    <a:gd name="T29" fmla="*/ 138 h 282"/>
                    <a:gd name="T30" fmla="*/ 189 w 342"/>
                    <a:gd name="T31" fmla="*/ 156 h 282"/>
                    <a:gd name="T32" fmla="*/ 185 w 342"/>
                    <a:gd name="T33" fmla="*/ 180 h 282"/>
                    <a:gd name="T34" fmla="*/ 182 w 342"/>
                    <a:gd name="T35" fmla="*/ 229 h 282"/>
                    <a:gd name="T36" fmla="*/ 324 w 342"/>
                    <a:gd name="T37" fmla="*/ 240 h 282"/>
                    <a:gd name="T38" fmla="*/ 321 w 342"/>
                    <a:gd name="T39" fmla="*/ 282 h 282"/>
                    <a:gd name="T40" fmla="*/ 145 w 342"/>
                    <a:gd name="T41" fmla="*/ 226 h 282"/>
                    <a:gd name="T42" fmla="*/ 152 w 342"/>
                    <a:gd name="T43" fmla="*/ 135 h 282"/>
                    <a:gd name="T44" fmla="*/ 149 w 342"/>
                    <a:gd name="T45" fmla="*/ 89 h 282"/>
                    <a:gd name="T46" fmla="*/ 132 w 342"/>
                    <a:gd name="T47" fmla="*/ 63 h 282"/>
                    <a:gd name="T48" fmla="*/ 104 w 342"/>
                    <a:gd name="T49" fmla="*/ 52 h 282"/>
                    <a:gd name="T50" fmla="*/ 65 w 342"/>
                    <a:gd name="T51" fmla="*/ 66 h 282"/>
                    <a:gd name="T52" fmla="*/ 46 w 342"/>
                    <a:gd name="T53" fmla="*/ 117 h 282"/>
                    <a:gd name="T54" fmla="*/ 39 w 342"/>
                    <a:gd name="T55" fmla="*/ 218 h 282"/>
                    <a:gd name="T56" fmla="*/ 145 w 342"/>
                    <a:gd name="T57" fmla="*/ 226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42" h="282">
                      <a:moveTo>
                        <a:pt x="321" y="282"/>
                      </a:moveTo>
                      <a:lnTo>
                        <a:pt x="0" y="258"/>
                      </a:lnTo>
                      <a:lnTo>
                        <a:pt x="11" y="116"/>
                      </a:lnTo>
                      <a:cubicBezTo>
                        <a:pt x="13" y="87"/>
                        <a:pt x="18" y="66"/>
                        <a:pt x="24" y="51"/>
                      </a:cubicBezTo>
                      <a:cubicBezTo>
                        <a:pt x="31" y="37"/>
                        <a:pt x="42" y="26"/>
                        <a:pt x="58" y="18"/>
                      </a:cubicBezTo>
                      <a:cubicBezTo>
                        <a:pt x="73" y="10"/>
                        <a:pt x="89" y="7"/>
                        <a:pt x="107" y="8"/>
                      </a:cubicBezTo>
                      <a:cubicBezTo>
                        <a:pt x="130" y="10"/>
                        <a:pt x="148" y="19"/>
                        <a:pt x="163" y="35"/>
                      </a:cubicBezTo>
                      <a:cubicBezTo>
                        <a:pt x="177" y="51"/>
                        <a:pt x="186" y="74"/>
                        <a:pt x="187" y="105"/>
                      </a:cubicBezTo>
                      <a:cubicBezTo>
                        <a:pt x="194" y="94"/>
                        <a:pt x="200" y="86"/>
                        <a:pt x="205" y="81"/>
                      </a:cubicBezTo>
                      <a:cubicBezTo>
                        <a:pt x="218" y="69"/>
                        <a:pt x="233" y="59"/>
                        <a:pt x="251" y="49"/>
                      </a:cubicBezTo>
                      <a:lnTo>
                        <a:pt x="342" y="0"/>
                      </a:lnTo>
                      <a:lnTo>
                        <a:pt x="338" y="53"/>
                      </a:lnTo>
                      <a:lnTo>
                        <a:pt x="268" y="91"/>
                      </a:lnTo>
                      <a:cubicBezTo>
                        <a:pt x="248" y="101"/>
                        <a:pt x="233" y="110"/>
                        <a:pt x="222" y="118"/>
                      </a:cubicBezTo>
                      <a:cubicBezTo>
                        <a:pt x="211" y="125"/>
                        <a:pt x="203" y="132"/>
                        <a:pt x="199" y="138"/>
                      </a:cubicBezTo>
                      <a:cubicBezTo>
                        <a:pt x="194" y="144"/>
                        <a:pt x="191" y="150"/>
                        <a:pt x="189" y="156"/>
                      </a:cubicBezTo>
                      <a:cubicBezTo>
                        <a:pt x="187" y="161"/>
                        <a:pt x="186" y="169"/>
                        <a:pt x="185" y="180"/>
                      </a:cubicBezTo>
                      <a:lnTo>
                        <a:pt x="182" y="229"/>
                      </a:lnTo>
                      <a:lnTo>
                        <a:pt x="324" y="240"/>
                      </a:lnTo>
                      <a:lnTo>
                        <a:pt x="321" y="282"/>
                      </a:lnTo>
                      <a:close/>
                      <a:moveTo>
                        <a:pt x="145" y="226"/>
                      </a:moveTo>
                      <a:lnTo>
                        <a:pt x="152" y="135"/>
                      </a:lnTo>
                      <a:cubicBezTo>
                        <a:pt x="153" y="116"/>
                        <a:pt x="152" y="100"/>
                        <a:pt x="149" y="89"/>
                      </a:cubicBezTo>
                      <a:cubicBezTo>
                        <a:pt x="146" y="78"/>
                        <a:pt x="140" y="69"/>
                        <a:pt x="132" y="63"/>
                      </a:cubicBezTo>
                      <a:cubicBezTo>
                        <a:pt x="123" y="57"/>
                        <a:pt x="114" y="53"/>
                        <a:pt x="104" y="52"/>
                      </a:cubicBezTo>
                      <a:cubicBezTo>
                        <a:pt x="89" y="51"/>
                        <a:pt x="76" y="56"/>
                        <a:pt x="65" y="66"/>
                      </a:cubicBezTo>
                      <a:cubicBezTo>
                        <a:pt x="54" y="76"/>
                        <a:pt x="48" y="93"/>
                        <a:pt x="46" y="117"/>
                      </a:cubicBezTo>
                      <a:lnTo>
                        <a:pt x="39" y="218"/>
                      </a:lnTo>
                      <a:lnTo>
                        <a:pt x="145" y="2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40">
                  <a:extLst>
                    <a:ext uri="{FF2B5EF4-FFF2-40B4-BE49-F238E27FC236}">
                      <a16:creationId xmlns:a16="http://schemas.microsoft.com/office/drawing/2014/main" id="{78B781B4-4826-4997-A649-DD5F5961E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377660" y="3758815"/>
                  <a:ext cx="101600" cy="15875"/>
                </a:xfrm>
                <a:custGeom>
                  <a:avLst/>
                  <a:gdLst>
                    <a:gd name="T0" fmla="*/ 323 w 323"/>
                    <a:gd name="T1" fmla="*/ 43 h 52"/>
                    <a:gd name="T2" fmla="*/ 1 w 323"/>
                    <a:gd name="T3" fmla="*/ 52 h 52"/>
                    <a:gd name="T4" fmla="*/ 0 w 323"/>
                    <a:gd name="T5" fmla="*/ 9 h 52"/>
                    <a:gd name="T6" fmla="*/ 321 w 323"/>
                    <a:gd name="T7" fmla="*/ 0 h 52"/>
                    <a:gd name="T8" fmla="*/ 323 w 323"/>
                    <a:gd name="T9" fmla="*/ 43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3" h="52">
                      <a:moveTo>
                        <a:pt x="323" y="43"/>
                      </a:moveTo>
                      <a:lnTo>
                        <a:pt x="1" y="52"/>
                      </a:lnTo>
                      <a:lnTo>
                        <a:pt x="0" y="9"/>
                      </a:lnTo>
                      <a:lnTo>
                        <a:pt x="321" y="0"/>
                      </a:lnTo>
                      <a:lnTo>
                        <a:pt x="323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41">
                  <a:extLst>
                    <a:ext uri="{FF2B5EF4-FFF2-40B4-BE49-F238E27FC236}">
                      <a16:creationId xmlns:a16="http://schemas.microsoft.com/office/drawing/2014/main" id="{11CFB6EC-BD63-41CE-917B-997E2D411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370991" y="3798489"/>
                  <a:ext cx="107950" cy="92075"/>
                </a:xfrm>
                <a:custGeom>
                  <a:avLst/>
                  <a:gdLst>
                    <a:gd name="T0" fmla="*/ 341 w 341"/>
                    <a:gd name="T1" fmla="*/ 128 h 292"/>
                    <a:gd name="T2" fmla="*/ 37 w 341"/>
                    <a:gd name="T3" fmla="*/ 292 h 292"/>
                    <a:gd name="T4" fmla="*/ 31 w 341"/>
                    <a:gd name="T5" fmla="*/ 246 h 292"/>
                    <a:gd name="T6" fmla="*/ 253 w 341"/>
                    <a:gd name="T7" fmla="*/ 134 h 292"/>
                    <a:gd name="T8" fmla="*/ 303 w 341"/>
                    <a:gd name="T9" fmla="*/ 111 h 292"/>
                    <a:gd name="T10" fmla="*/ 248 w 341"/>
                    <a:gd name="T11" fmla="*/ 100 h 292"/>
                    <a:gd name="T12" fmla="*/ 6 w 341"/>
                    <a:gd name="T13" fmla="*/ 43 h 292"/>
                    <a:gd name="T14" fmla="*/ 0 w 341"/>
                    <a:gd name="T15" fmla="*/ 0 h 292"/>
                    <a:gd name="T16" fmla="*/ 335 w 341"/>
                    <a:gd name="T17" fmla="*/ 84 h 292"/>
                    <a:gd name="T18" fmla="*/ 341 w 341"/>
                    <a:gd name="T19" fmla="*/ 12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1" h="292">
                      <a:moveTo>
                        <a:pt x="341" y="128"/>
                      </a:moveTo>
                      <a:lnTo>
                        <a:pt x="37" y="292"/>
                      </a:lnTo>
                      <a:lnTo>
                        <a:pt x="31" y="246"/>
                      </a:lnTo>
                      <a:lnTo>
                        <a:pt x="253" y="134"/>
                      </a:lnTo>
                      <a:cubicBezTo>
                        <a:pt x="270" y="125"/>
                        <a:pt x="287" y="117"/>
                        <a:pt x="303" y="111"/>
                      </a:cubicBezTo>
                      <a:cubicBezTo>
                        <a:pt x="285" y="108"/>
                        <a:pt x="267" y="104"/>
                        <a:pt x="248" y="100"/>
                      </a:cubicBezTo>
                      <a:lnTo>
                        <a:pt x="6" y="43"/>
                      </a:lnTo>
                      <a:lnTo>
                        <a:pt x="0" y="0"/>
                      </a:lnTo>
                      <a:lnTo>
                        <a:pt x="335" y="84"/>
                      </a:lnTo>
                      <a:lnTo>
                        <a:pt x="341" y="1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42">
                  <a:extLst>
                    <a:ext uri="{FF2B5EF4-FFF2-40B4-BE49-F238E27FC236}">
                      <a16:creationId xmlns:a16="http://schemas.microsoft.com/office/drawing/2014/main" id="{B11ED4AA-54CB-4A27-9BF2-707E248A2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383315" y="3890798"/>
                  <a:ext cx="117475" cy="103188"/>
                </a:xfrm>
                <a:custGeom>
                  <a:avLst/>
                  <a:gdLst>
                    <a:gd name="T0" fmla="*/ 379 w 379"/>
                    <a:gd name="T1" fmla="*/ 244 h 331"/>
                    <a:gd name="T2" fmla="*/ 69 w 379"/>
                    <a:gd name="T3" fmla="*/ 331 h 331"/>
                    <a:gd name="T4" fmla="*/ 57 w 379"/>
                    <a:gd name="T5" fmla="*/ 289 h 331"/>
                    <a:gd name="T6" fmla="*/ 254 w 379"/>
                    <a:gd name="T7" fmla="*/ 58 h 331"/>
                    <a:gd name="T8" fmla="*/ 11 w 379"/>
                    <a:gd name="T9" fmla="*/ 126 h 331"/>
                    <a:gd name="T10" fmla="*/ 0 w 379"/>
                    <a:gd name="T11" fmla="*/ 87 h 331"/>
                    <a:gd name="T12" fmla="*/ 310 w 379"/>
                    <a:gd name="T13" fmla="*/ 0 h 331"/>
                    <a:gd name="T14" fmla="*/ 322 w 379"/>
                    <a:gd name="T15" fmla="*/ 42 h 331"/>
                    <a:gd name="T16" fmla="*/ 124 w 379"/>
                    <a:gd name="T17" fmla="*/ 273 h 331"/>
                    <a:gd name="T18" fmla="*/ 368 w 379"/>
                    <a:gd name="T19" fmla="*/ 204 h 331"/>
                    <a:gd name="T20" fmla="*/ 379 w 379"/>
                    <a:gd name="T21" fmla="*/ 24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9" h="331">
                      <a:moveTo>
                        <a:pt x="379" y="244"/>
                      </a:moveTo>
                      <a:lnTo>
                        <a:pt x="69" y="331"/>
                      </a:lnTo>
                      <a:lnTo>
                        <a:pt x="57" y="289"/>
                      </a:lnTo>
                      <a:lnTo>
                        <a:pt x="254" y="58"/>
                      </a:lnTo>
                      <a:lnTo>
                        <a:pt x="11" y="126"/>
                      </a:lnTo>
                      <a:lnTo>
                        <a:pt x="0" y="87"/>
                      </a:lnTo>
                      <a:lnTo>
                        <a:pt x="310" y="0"/>
                      </a:lnTo>
                      <a:lnTo>
                        <a:pt x="322" y="42"/>
                      </a:lnTo>
                      <a:lnTo>
                        <a:pt x="124" y="273"/>
                      </a:lnTo>
                      <a:lnTo>
                        <a:pt x="368" y="204"/>
                      </a:lnTo>
                      <a:lnTo>
                        <a:pt x="379" y="2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43">
                  <a:extLst>
                    <a:ext uri="{FF2B5EF4-FFF2-40B4-BE49-F238E27FC236}">
                      <a16:creationId xmlns:a16="http://schemas.microsoft.com/office/drawing/2014/main" id="{F87E16EB-427F-4763-A511-8C6F8B038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94602">
                  <a:off x="5411257" y="3987496"/>
                  <a:ext cx="123825" cy="112713"/>
                </a:xfrm>
                <a:custGeom>
                  <a:avLst/>
                  <a:gdLst>
                    <a:gd name="T0" fmla="*/ 392 w 392"/>
                    <a:gd name="T1" fmla="*/ 214 h 359"/>
                    <a:gd name="T2" fmla="*/ 105 w 392"/>
                    <a:gd name="T3" fmla="*/ 359 h 359"/>
                    <a:gd name="T4" fmla="*/ 0 w 392"/>
                    <a:gd name="T5" fmla="*/ 152 h 359"/>
                    <a:gd name="T6" fmla="*/ 34 w 392"/>
                    <a:gd name="T7" fmla="*/ 135 h 359"/>
                    <a:gd name="T8" fmla="*/ 120 w 392"/>
                    <a:gd name="T9" fmla="*/ 304 h 359"/>
                    <a:gd name="T10" fmla="*/ 208 w 392"/>
                    <a:gd name="T11" fmla="*/ 260 h 359"/>
                    <a:gd name="T12" fmla="*/ 128 w 392"/>
                    <a:gd name="T13" fmla="*/ 101 h 359"/>
                    <a:gd name="T14" fmla="*/ 161 w 392"/>
                    <a:gd name="T15" fmla="*/ 84 h 359"/>
                    <a:gd name="T16" fmla="*/ 242 w 392"/>
                    <a:gd name="T17" fmla="*/ 243 h 359"/>
                    <a:gd name="T18" fmla="*/ 339 w 392"/>
                    <a:gd name="T19" fmla="*/ 193 h 359"/>
                    <a:gd name="T20" fmla="*/ 250 w 392"/>
                    <a:gd name="T21" fmla="*/ 17 h 359"/>
                    <a:gd name="T22" fmla="*/ 284 w 392"/>
                    <a:gd name="T23" fmla="*/ 0 h 359"/>
                    <a:gd name="T24" fmla="*/ 392 w 392"/>
                    <a:gd name="T25" fmla="*/ 214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2" h="359">
                      <a:moveTo>
                        <a:pt x="392" y="214"/>
                      </a:moveTo>
                      <a:lnTo>
                        <a:pt x="105" y="359"/>
                      </a:lnTo>
                      <a:lnTo>
                        <a:pt x="0" y="152"/>
                      </a:lnTo>
                      <a:lnTo>
                        <a:pt x="34" y="135"/>
                      </a:lnTo>
                      <a:lnTo>
                        <a:pt x="120" y="304"/>
                      </a:lnTo>
                      <a:lnTo>
                        <a:pt x="208" y="260"/>
                      </a:lnTo>
                      <a:lnTo>
                        <a:pt x="128" y="101"/>
                      </a:lnTo>
                      <a:lnTo>
                        <a:pt x="161" y="84"/>
                      </a:lnTo>
                      <a:lnTo>
                        <a:pt x="242" y="243"/>
                      </a:lnTo>
                      <a:lnTo>
                        <a:pt x="339" y="193"/>
                      </a:lnTo>
                      <a:lnTo>
                        <a:pt x="250" y="17"/>
                      </a:lnTo>
                      <a:lnTo>
                        <a:pt x="284" y="0"/>
                      </a:lnTo>
                      <a:lnTo>
                        <a:pt x="392" y="2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06" name="Freeform 44">
                <a:extLst>
                  <a:ext uri="{FF2B5EF4-FFF2-40B4-BE49-F238E27FC236}">
                    <a16:creationId xmlns:a16="http://schemas.microsoft.com/office/drawing/2014/main" id="{4938ED41-9F15-4586-832C-5F1568EE4D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94602">
                <a:off x="5602062" y="4251579"/>
                <a:ext cx="985835" cy="298451"/>
              </a:xfrm>
              <a:custGeom>
                <a:avLst/>
                <a:gdLst>
                  <a:gd name="T0" fmla="*/ 282 w 3148"/>
                  <a:gd name="T1" fmla="*/ 460 h 951"/>
                  <a:gd name="T2" fmla="*/ 75 w 3148"/>
                  <a:gd name="T3" fmla="*/ 520 h 951"/>
                  <a:gd name="T4" fmla="*/ 37 w 3148"/>
                  <a:gd name="T5" fmla="*/ 291 h 951"/>
                  <a:gd name="T6" fmla="*/ 266 w 3148"/>
                  <a:gd name="T7" fmla="*/ 248 h 951"/>
                  <a:gd name="T8" fmla="*/ 318 w 3148"/>
                  <a:gd name="T9" fmla="*/ 402 h 951"/>
                  <a:gd name="T10" fmla="*/ 276 w 3148"/>
                  <a:gd name="T11" fmla="*/ 310 h 951"/>
                  <a:gd name="T12" fmla="*/ 157 w 3148"/>
                  <a:gd name="T13" fmla="*/ 255 h 951"/>
                  <a:gd name="T14" fmla="*/ 45 w 3148"/>
                  <a:gd name="T15" fmla="*/ 382 h 951"/>
                  <a:gd name="T16" fmla="*/ 146 w 3148"/>
                  <a:gd name="T17" fmla="*/ 511 h 951"/>
                  <a:gd name="T18" fmla="*/ 150 w 3148"/>
                  <a:gd name="T19" fmla="*/ 411 h 951"/>
                  <a:gd name="T20" fmla="*/ 550 w 3148"/>
                  <a:gd name="T21" fmla="*/ 415 h 951"/>
                  <a:gd name="T22" fmla="*/ 613 w 3148"/>
                  <a:gd name="T23" fmla="*/ 633 h 951"/>
                  <a:gd name="T24" fmla="*/ 401 w 3148"/>
                  <a:gd name="T25" fmla="*/ 713 h 951"/>
                  <a:gd name="T26" fmla="*/ 336 w 3148"/>
                  <a:gd name="T27" fmla="*/ 499 h 951"/>
                  <a:gd name="T28" fmla="*/ 417 w 3148"/>
                  <a:gd name="T29" fmla="*/ 680 h 951"/>
                  <a:gd name="T30" fmla="*/ 592 w 3148"/>
                  <a:gd name="T31" fmla="*/ 546 h 951"/>
                  <a:gd name="T32" fmla="*/ 450 w 3148"/>
                  <a:gd name="T33" fmla="*/ 441 h 951"/>
                  <a:gd name="T34" fmla="*/ 686 w 3148"/>
                  <a:gd name="T35" fmla="*/ 491 h 951"/>
                  <a:gd name="T36" fmla="*/ 751 w 3148"/>
                  <a:gd name="T37" fmla="*/ 806 h 951"/>
                  <a:gd name="T38" fmla="*/ 970 w 3148"/>
                  <a:gd name="T39" fmla="*/ 569 h 951"/>
                  <a:gd name="T40" fmla="*/ 962 w 3148"/>
                  <a:gd name="T41" fmla="*/ 896 h 951"/>
                  <a:gd name="T42" fmla="*/ 1243 w 3148"/>
                  <a:gd name="T43" fmla="*/ 661 h 951"/>
                  <a:gd name="T44" fmla="*/ 1213 w 3148"/>
                  <a:gd name="T45" fmla="*/ 755 h 951"/>
                  <a:gd name="T46" fmla="*/ 1011 w 3148"/>
                  <a:gd name="T47" fmla="*/ 867 h 951"/>
                  <a:gd name="T48" fmla="*/ 962 w 3148"/>
                  <a:gd name="T49" fmla="*/ 896 h 951"/>
                  <a:gd name="T50" fmla="*/ 1453 w 3148"/>
                  <a:gd name="T51" fmla="*/ 625 h 951"/>
                  <a:gd name="T52" fmla="*/ 1565 w 3148"/>
                  <a:gd name="T53" fmla="*/ 716 h 951"/>
                  <a:gd name="T54" fmla="*/ 1496 w 3148"/>
                  <a:gd name="T55" fmla="*/ 818 h 951"/>
                  <a:gd name="T56" fmla="*/ 1529 w 3148"/>
                  <a:gd name="T57" fmla="*/ 949 h 951"/>
                  <a:gd name="T58" fmla="*/ 1439 w 3148"/>
                  <a:gd name="T59" fmla="*/ 813 h 951"/>
                  <a:gd name="T60" fmla="*/ 1347 w 3148"/>
                  <a:gd name="T61" fmla="*/ 800 h 951"/>
                  <a:gd name="T62" fmla="*/ 1348 w 3148"/>
                  <a:gd name="T63" fmla="*/ 763 h 951"/>
                  <a:gd name="T64" fmla="*/ 1511 w 3148"/>
                  <a:gd name="T65" fmla="*/ 743 h 951"/>
                  <a:gd name="T66" fmla="*/ 1454 w 3148"/>
                  <a:gd name="T67" fmla="*/ 660 h 951"/>
                  <a:gd name="T68" fmla="*/ 1663 w 3148"/>
                  <a:gd name="T69" fmla="*/ 935 h 951"/>
                  <a:gd name="T70" fmla="*/ 1866 w 3148"/>
                  <a:gd name="T71" fmla="*/ 842 h 951"/>
                  <a:gd name="T72" fmla="*/ 1915 w 3148"/>
                  <a:gd name="T73" fmla="*/ 906 h 951"/>
                  <a:gd name="T74" fmla="*/ 1704 w 3148"/>
                  <a:gd name="T75" fmla="*/ 930 h 951"/>
                  <a:gd name="T76" fmla="*/ 2023 w 3148"/>
                  <a:gd name="T77" fmla="*/ 541 h 951"/>
                  <a:gd name="T78" fmla="*/ 2233 w 3148"/>
                  <a:gd name="T79" fmla="*/ 816 h 951"/>
                  <a:gd name="T80" fmla="*/ 2033 w 3148"/>
                  <a:gd name="T81" fmla="*/ 872 h 951"/>
                  <a:gd name="T82" fmla="*/ 2149 w 3148"/>
                  <a:gd name="T83" fmla="*/ 702 h 951"/>
                  <a:gd name="T84" fmla="*/ 2052 w 3148"/>
                  <a:gd name="T85" fmla="*/ 631 h 951"/>
                  <a:gd name="T86" fmla="*/ 2214 w 3148"/>
                  <a:gd name="T87" fmla="*/ 475 h 951"/>
                  <a:gd name="T88" fmla="*/ 2408 w 3148"/>
                  <a:gd name="T89" fmla="*/ 388 h 951"/>
                  <a:gd name="T90" fmla="*/ 2538 w 3148"/>
                  <a:gd name="T91" fmla="*/ 682 h 951"/>
                  <a:gd name="T92" fmla="*/ 2347 w 3148"/>
                  <a:gd name="T93" fmla="*/ 769 h 951"/>
                  <a:gd name="T94" fmla="*/ 2847 w 3148"/>
                  <a:gd name="T95" fmla="*/ 462 h 951"/>
                  <a:gd name="T96" fmla="*/ 2636 w 3148"/>
                  <a:gd name="T97" fmla="*/ 544 h 951"/>
                  <a:gd name="T98" fmla="*/ 2549 w 3148"/>
                  <a:gd name="T99" fmla="*/ 323 h 951"/>
                  <a:gd name="T100" fmla="*/ 2759 w 3148"/>
                  <a:gd name="T101" fmla="*/ 265 h 951"/>
                  <a:gd name="T102" fmla="*/ 2622 w 3148"/>
                  <a:gd name="T103" fmla="*/ 292 h 951"/>
                  <a:gd name="T104" fmla="*/ 2608 w 3148"/>
                  <a:gd name="T105" fmla="*/ 458 h 951"/>
                  <a:gd name="T106" fmla="*/ 2769 w 3148"/>
                  <a:gd name="T107" fmla="*/ 506 h 951"/>
                  <a:gd name="T108" fmla="*/ 2973 w 3148"/>
                  <a:gd name="T109" fmla="*/ 394 h 951"/>
                  <a:gd name="T110" fmla="*/ 2948 w 3148"/>
                  <a:gd name="T111" fmla="*/ 28 h 951"/>
                  <a:gd name="T112" fmla="*/ 3007 w 3148"/>
                  <a:gd name="T113" fmla="*/ 108 h 951"/>
                  <a:gd name="T114" fmla="*/ 2978 w 3148"/>
                  <a:gd name="T115" fmla="*/ 337 h 951"/>
                  <a:gd name="T116" fmla="*/ 2973 w 3148"/>
                  <a:gd name="T117" fmla="*/ 394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48" h="951">
                    <a:moveTo>
                      <a:pt x="150" y="411"/>
                    </a:moveTo>
                    <a:lnTo>
                      <a:pt x="172" y="381"/>
                    </a:lnTo>
                    <a:lnTo>
                      <a:pt x="282" y="460"/>
                    </a:lnTo>
                    <a:lnTo>
                      <a:pt x="213" y="557"/>
                    </a:lnTo>
                    <a:cubicBezTo>
                      <a:pt x="186" y="558"/>
                      <a:pt x="161" y="556"/>
                      <a:pt x="138" y="550"/>
                    </a:cubicBezTo>
                    <a:cubicBezTo>
                      <a:pt x="115" y="544"/>
                      <a:pt x="94" y="534"/>
                      <a:pt x="75" y="520"/>
                    </a:cubicBezTo>
                    <a:cubicBezTo>
                      <a:pt x="50" y="502"/>
                      <a:pt x="30" y="480"/>
                      <a:pt x="17" y="454"/>
                    </a:cubicBezTo>
                    <a:cubicBezTo>
                      <a:pt x="4" y="428"/>
                      <a:pt x="0" y="400"/>
                      <a:pt x="4" y="372"/>
                    </a:cubicBezTo>
                    <a:cubicBezTo>
                      <a:pt x="8" y="343"/>
                      <a:pt x="19" y="316"/>
                      <a:pt x="37" y="291"/>
                    </a:cubicBezTo>
                    <a:cubicBezTo>
                      <a:pt x="56" y="265"/>
                      <a:pt x="78" y="245"/>
                      <a:pt x="104" y="231"/>
                    </a:cubicBezTo>
                    <a:cubicBezTo>
                      <a:pt x="131" y="216"/>
                      <a:pt x="158" y="211"/>
                      <a:pt x="186" y="214"/>
                    </a:cubicBezTo>
                    <a:cubicBezTo>
                      <a:pt x="213" y="218"/>
                      <a:pt x="240" y="229"/>
                      <a:pt x="266" y="248"/>
                    </a:cubicBezTo>
                    <a:cubicBezTo>
                      <a:pt x="285" y="261"/>
                      <a:pt x="300" y="277"/>
                      <a:pt x="311" y="294"/>
                    </a:cubicBezTo>
                    <a:cubicBezTo>
                      <a:pt x="322" y="311"/>
                      <a:pt x="328" y="328"/>
                      <a:pt x="329" y="345"/>
                    </a:cubicBezTo>
                    <a:cubicBezTo>
                      <a:pt x="329" y="362"/>
                      <a:pt x="326" y="381"/>
                      <a:pt x="318" y="402"/>
                    </a:cubicBezTo>
                    <a:lnTo>
                      <a:pt x="280" y="388"/>
                    </a:lnTo>
                    <a:cubicBezTo>
                      <a:pt x="286" y="372"/>
                      <a:pt x="288" y="358"/>
                      <a:pt x="288" y="346"/>
                    </a:cubicBezTo>
                    <a:cubicBezTo>
                      <a:pt x="288" y="334"/>
                      <a:pt x="284" y="322"/>
                      <a:pt x="276" y="310"/>
                    </a:cubicBezTo>
                    <a:cubicBezTo>
                      <a:pt x="269" y="298"/>
                      <a:pt x="258" y="287"/>
                      <a:pt x="245" y="278"/>
                    </a:cubicBezTo>
                    <a:cubicBezTo>
                      <a:pt x="229" y="266"/>
                      <a:pt x="214" y="259"/>
                      <a:pt x="199" y="255"/>
                    </a:cubicBezTo>
                    <a:cubicBezTo>
                      <a:pt x="184" y="252"/>
                      <a:pt x="170" y="252"/>
                      <a:pt x="157" y="255"/>
                    </a:cubicBezTo>
                    <a:cubicBezTo>
                      <a:pt x="145" y="257"/>
                      <a:pt x="133" y="262"/>
                      <a:pt x="122" y="269"/>
                    </a:cubicBezTo>
                    <a:cubicBezTo>
                      <a:pt x="104" y="280"/>
                      <a:pt x="88" y="295"/>
                      <a:pt x="75" y="314"/>
                    </a:cubicBezTo>
                    <a:cubicBezTo>
                      <a:pt x="58" y="338"/>
                      <a:pt x="48" y="360"/>
                      <a:pt x="45" y="382"/>
                    </a:cubicBezTo>
                    <a:cubicBezTo>
                      <a:pt x="42" y="403"/>
                      <a:pt x="45" y="423"/>
                      <a:pt x="55" y="442"/>
                    </a:cubicBezTo>
                    <a:cubicBezTo>
                      <a:pt x="65" y="460"/>
                      <a:pt x="78" y="476"/>
                      <a:pt x="95" y="488"/>
                    </a:cubicBezTo>
                    <a:cubicBezTo>
                      <a:pt x="110" y="499"/>
                      <a:pt x="127" y="506"/>
                      <a:pt x="146" y="511"/>
                    </a:cubicBezTo>
                    <a:cubicBezTo>
                      <a:pt x="164" y="515"/>
                      <a:pt x="179" y="517"/>
                      <a:pt x="191" y="515"/>
                    </a:cubicBezTo>
                    <a:lnTo>
                      <a:pt x="226" y="466"/>
                    </a:lnTo>
                    <a:lnTo>
                      <a:pt x="150" y="411"/>
                    </a:lnTo>
                    <a:close/>
                    <a:moveTo>
                      <a:pt x="336" y="499"/>
                    </a:moveTo>
                    <a:cubicBezTo>
                      <a:pt x="360" y="451"/>
                      <a:pt x="391" y="420"/>
                      <a:pt x="430" y="406"/>
                    </a:cubicBezTo>
                    <a:cubicBezTo>
                      <a:pt x="470" y="392"/>
                      <a:pt x="509" y="395"/>
                      <a:pt x="550" y="415"/>
                    </a:cubicBezTo>
                    <a:cubicBezTo>
                      <a:pt x="577" y="428"/>
                      <a:pt x="597" y="447"/>
                      <a:pt x="612" y="470"/>
                    </a:cubicBezTo>
                    <a:cubicBezTo>
                      <a:pt x="627" y="494"/>
                      <a:pt x="635" y="519"/>
                      <a:pt x="635" y="548"/>
                    </a:cubicBezTo>
                    <a:cubicBezTo>
                      <a:pt x="634" y="576"/>
                      <a:pt x="627" y="604"/>
                      <a:pt x="613" y="633"/>
                    </a:cubicBezTo>
                    <a:cubicBezTo>
                      <a:pt x="598" y="662"/>
                      <a:pt x="579" y="685"/>
                      <a:pt x="556" y="703"/>
                    </a:cubicBezTo>
                    <a:cubicBezTo>
                      <a:pt x="533" y="720"/>
                      <a:pt x="507" y="729"/>
                      <a:pt x="480" y="730"/>
                    </a:cubicBezTo>
                    <a:cubicBezTo>
                      <a:pt x="452" y="731"/>
                      <a:pt x="426" y="725"/>
                      <a:pt x="401" y="713"/>
                    </a:cubicBezTo>
                    <a:cubicBezTo>
                      <a:pt x="374" y="699"/>
                      <a:pt x="353" y="680"/>
                      <a:pt x="338" y="657"/>
                    </a:cubicBezTo>
                    <a:cubicBezTo>
                      <a:pt x="323" y="633"/>
                      <a:pt x="316" y="607"/>
                      <a:pt x="316" y="579"/>
                    </a:cubicBezTo>
                    <a:cubicBezTo>
                      <a:pt x="317" y="551"/>
                      <a:pt x="323" y="524"/>
                      <a:pt x="336" y="499"/>
                    </a:cubicBezTo>
                    <a:close/>
                    <a:moveTo>
                      <a:pt x="375" y="519"/>
                    </a:moveTo>
                    <a:cubicBezTo>
                      <a:pt x="358" y="554"/>
                      <a:pt x="353" y="586"/>
                      <a:pt x="362" y="615"/>
                    </a:cubicBezTo>
                    <a:cubicBezTo>
                      <a:pt x="371" y="644"/>
                      <a:pt x="389" y="666"/>
                      <a:pt x="417" y="680"/>
                    </a:cubicBezTo>
                    <a:cubicBezTo>
                      <a:pt x="446" y="694"/>
                      <a:pt x="474" y="696"/>
                      <a:pt x="503" y="685"/>
                    </a:cubicBezTo>
                    <a:cubicBezTo>
                      <a:pt x="531" y="674"/>
                      <a:pt x="555" y="650"/>
                      <a:pt x="573" y="613"/>
                    </a:cubicBezTo>
                    <a:cubicBezTo>
                      <a:pt x="585" y="590"/>
                      <a:pt x="591" y="568"/>
                      <a:pt x="592" y="546"/>
                    </a:cubicBezTo>
                    <a:cubicBezTo>
                      <a:pt x="593" y="525"/>
                      <a:pt x="588" y="506"/>
                      <a:pt x="578" y="488"/>
                    </a:cubicBezTo>
                    <a:cubicBezTo>
                      <a:pt x="567" y="471"/>
                      <a:pt x="553" y="458"/>
                      <a:pt x="534" y="448"/>
                    </a:cubicBezTo>
                    <a:cubicBezTo>
                      <a:pt x="507" y="435"/>
                      <a:pt x="479" y="432"/>
                      <a:pt x="450" y="441"/>
                    </a:cubicBezTo>
                    <a:cubicBezTo>
                      <a:pt x="422" y="450"/>
                      <a:pt x="397" y="476"/>
                      <a:pt x="375" y="519"/>
                    </a:cubicBezTo>
                    <a:close/>
                    <a:moveTo>
                      <a:pt x="720" y="834"/>
                    </a:moveTo>
                    <a:lnTo>
                      <a:pt x="686" y="491"/>
                    </a:lnTo>
                    <a:lnTo>
                      <a:pt x="731" y="503"/>
                    </a:lnTo>
                    <a:lnTo>
                      <a:pt x="749" y="751"/>
                    </a:lnTo>
                    <a:cubicBezTo>
                      <a:pt x="750" y="771"/>
                      <a:pt x="751" y="789"/>
                      <a:pt x="751" y="806"/>
                    </a:cubicBezTo>
                    <a:cubicBezTo>
                      <a:pt x="760" y="791"/>
                      <a:pt x="771" y="775"/>
                      <a:pt x="782" y="760"/>
                    </a:cubicBezTo>
                    <a:lnTo>
                      <a:pt x="928" y="558"/>
                    </a:lnTo>
                    <a:lnTo>
                      <a:pt x="970" y="569"/>
                    </a:lnTo>
                    <a:lnTo>
                      <a:pt x="763" y="846"/>
                    </a:lnTo>
                    <a:lnTo>
                      <a:pt x="720" y="834"/>
                    </a:lnTo>
                    <a:close/>
                    <a:moveTo>
                      <a:pt x="962" y="896"/>
                    </a:moveTo>
                    <a:lnTo>
                      <a:pt x="1022" y="580"/>
                    </a:lnTo>
                    <a:lnTo>
                      <a:pt x="1250" y="623"/>
                    </a:lnTo>
                    <a:lnTo>
                      <a:pt x="1243" y="661"/>
                    </a:lnTo>
                    <a:lnTo>
                      <a:pt x="1057" y="625"/>
                    </a:lnTo>
                    <a:lnTo>
                      <a:pt x="1038" y="722"/>
                    </a:lnTo>
                    <a:lnTo>
                      <a:pt x="1213" y="755"/>
                    </a:lnTo>
                    <a:lnTo>
                      <a:pt x="1206" y="793"/>
                    </a:lnTo>
                    <a:lnTo>
                      <a:pt x="1031" y="759"/>
                    </a:lnTo>
                    <a:lnTo>
                      <a:pt x="1011" y="867"/>
                    </a:lnTo>
                    <a:lnTo>
                      <a:pt x="1205" y="904"/>
                    </a:lnTo>
                    <a:lnTo>
                      <a:pt x="1198" y="941"/>
                    </a:lnTo>
                    <a:lnTo>
                      <a:pt x="962" y="896"/>
                    </a:lnTo>
                    <a:close/>
                    <a:moveTo>
                      <a:pt x="1299" y="941"/>
                    </a:moveTo>
                    <a:lnTo>
                      <a:pt x="1311" y="620"/>
                    </a:lnTo>
                    <a:lnTo>
                      <a:pt x="1453" y="625"/>
                    </a:lnTo>
                    <a:cubicBezTo>
                      <a:pt x="1482" y="626"/>
                      <a:pt x="1504" y="629"/>
                      <a:pt x="1518" y="636"/>
                    </a:cubicBezTo>
                    <a:cubicBezTo>
                      <a:pt x="1533" y="642"/>
                      <a:pt x="1545" y="653"/>
                      <a:pt x="1553" y="667"/>
                    </a:cubicBezTo>
                    <a:cubicBezTo>
                      <a:pt x="1561" y="682"/>
                      <a:pt x="1565" y="699"/>
                      <a:pt x="1565" y="716"/>
                    </a:cubicBezTo>
                    <a:cubicBezTo>
                      <a:pt x="1564" y="739"/>
                      <a:pt x="1556" y="758"/>
                      <a:pt x="1540" y="773"/>
                    </a:cubicBezTo>
                    <a:cubicBezTo>
                      <a:pt x="1525" y="788"/>
                      <a:pt x="1502" y="798"/>
                      <a:pt x="1471" y="801"/>
                    </a:cubicBezTo>
                    <a:cubicBezTo>
                      <a:pt x="1482" y="806"/>
                      <a:pt x="1490" y="812"/>
                      <a:pt x="1496" y="818"/>
                    </a:cubicBezTo>
                    <a:cubicBezTo>
                      <a:pt x="1508" y="829"/>
                      <a:pt x="1519" y="844"/>
                      <a:pt x="1530" y="862"/>
                    </a:cubicBezTo>
                    <a:lnTo>
                      <a:pt x="1582" y="951"/>
                    </a:lnTo>
                    <a:lnTo>
                      <a:pt x="1529" y="949"/>
                    </a:lnTo>
                    <a:lnTo>
                      <a:pt x="1489" y="881"/>
                    </a:lnTo>
                    <a:cubicBezTo>
                      <a:pt x="1477" y="861"/>
                      <a:pt x="1468" y="846"/>
                      <a:pt x="1460" y="835"/>
                    </a:cubicBezTo>
                    <a:cubicBezTo>
                      <a:pt x="1452" y="825"/>
                      <a:pt x="1445" y="818"/>
                      <a:pt x="1439" y="813"/>
                    </a:cubicBezTo>
                    <a:cubicBezTo>
                      <a:pt x="1433" y="809"/>
                      <a:pt x="1427" y="806"/>
                      <a:pt x="1420" y="804"/>
                    </a:cubicBezTo>
                    <a:cubicBezTo>
                      <a:pt x="1415" y="803"/>
                      <a:pt x="1407" y="802"/>
                      <a:pt x="1396" y="802"/>
                    </a:cubicBezTo>
                    <a:lnTo>
                      <a:pt x="1347" y="800"/>
                    </a:lnTo>
                    <a:lnTo>
                      <a:pt x="1342" y="943"/>
                    </a:lnTo>
                    <a:lnTo>
                      <a:pt x="1299" y="941"/>
                    </a:lnTo>
                    <a:close/>
                    <a:moveTo>
                      <a:pt x="1348" y="763"/>
                    </a:moveTo>
                    <a:lnTo>
                      <a:pt x="1440" y="766"/>
                    </a:lnTo>
                    <a:cubicBezTo>
                      <a:pt x="1459" y="767"/>
                      <a:pt x="1474" y="766"/>
                      <a:pt x="1486" y="762"/>
                    </a:cubicBezTo>
                    <a:cubicBezTo>
                      <a:pt x="1497" y="758"/>
                      <a:pt x="1505" y="752"/>
                      <a:pt x="1511" y="743"/>
                    </a:cubicBezTo>
                    <a:cubicBezTo>
                      <a:pt x="1517" y="735"/>
                      <a:pt x="1520" y="725"/>
                      <a:pt x="1521" y="715"/>
                    </a:cubicBezTo>
                    <a:cubicBezTo>
                      <a:pt x="1521" y="700"/>
                      <a:pt x="1516" y="687"/>
                      <a:pt x="1506" y="677"/>
                    </a:cubicBezTo>
                    <a:cubicBezTo>
                      <a:pt x="1495" y="667"/>
                      <a:pt x="1478" y="661"/>
                      <a:pt x="1454" y="660"/>
                    </a:cubicBezTo>
                    <a:lnTo>
                      <a:pt x="1352" y="657"/>
                    </a:lnTo>
                    <a:lnTo>
                      <a:pt x="1348" y="763"/>
                    </a:lnTo>
                    <a:close/>
                    <a:moveTo>
                      <a:pt x="1663" y="935"/>
                    </a:moveTo>
                    <a:lnTo>
                      <a:pt x="1626" y="615"/>
                    </a:lnTo>
                    <a:lnTo>
                      <a:pt x="1670" y="610"/>
                    </a:lnTo>
                    <a:lnTo>
                      <a:pt x="1866" y="842"/>
                    </a:lnTo>
                    <a:lnTo>
                      <a:pt x="1838" y="591"/>
                    </a:lnTo>
                    <a:lnTo>
                      <a:pt x="1878" y="587"/>
                    </a:lnTo>
                    <a:lnTo>
                      <a:pt x="1915" y="906"/>
                    </a:lnTo>
                    <a:lnTo>
                      <a:pt x="1871" y="911"/>
                    </a:lnTo>
                    <a:lnTo>
                      <a:pt x="1675" y="680"/>
                    </a:lnTo>
                    <a:lnTo>
                      <a:pt x="1704" y="930"/>
                    </a:lnTo>
                    <a:lnTo>
                      <a:pt x="1663" y="935"/>
                    </a:lnTo>
                    <a:close/>
                    <a:moveTo>
                      <a:pt x="1989" y="884"/>
                    </a:moveTo>
                    <a:lnTo>
                      <a:pt x="2023" y="541"/>
                    </a:lnTo>
                    <a:lnTo>
                      <a:pt x="2068" y="528"/>
                    </a:lnTo>
                    <a:lnTo>
                      <a:pt x="2280" y="803"/>
                    </a:lnTo>
                    <a:lnTo>
                      <a:pt x="2233" y="816"/>
                    </a:lnTo>
                    <a:lnTo>
                      <a:pt x="2171" y="732"/>
                    </a:lnTo>
                    <a:lnTo>
                      <a:pt x="2041" y="768"/>
                    </a:lnTo>
                    <a:lnTo>
                      <a:pt x="2033" y="872"/>
                    </a:lnTo>
                    <a:lnTo>
                      <a:pt x="1989" y="884"/>
                    </a:lnTo>
                    <a:close/>
                    <a:moveTo>
                      <a:pt x="2043" y="732"/>
                    </a:moveTo>
                    <a:lnTo>
                      <a:pt x="2149" y="702"/>
                    </a:lnTo>
                    <a:lnTo>
                      <a:pt x="2093" y="625"/>
                    </a:lnTo>
                    <a:cubicBezTo>
                      <a:pt x="2076" y="602"/>
                      <a:pt x="2063" y="582"/>
                      <a:pt x="2053" y="567"/>
                    </a:cubicBezTo>
                    <a:cubicBezTo>
                      <a:pt x="2054" y="588"/>
                      <a:pt x="2054" y="609"/>
                      <a:pt x="2052" y="631"/>
                    </a:cubicBezTo>
                    <a:lnTo>
                      <a:pt x="2043" y="732"/>
                    </a:lnTo>
                    <a:close/>
                    <a:moveTo>
                      <a:pt x="2347" y="769"/>
                    </a:moveTo>
                    <a:lnTo>
                      <a:pt x="2214" y="475"/>
                    </a:lnTo>
                    <a:lnTo>
                      <a:pt x="2254" y="457"/>
                    </a:lnTo>
                    <a:lnTo>
                      <a:pt x="2512" y="618"/>
                    </a:lnTo>
                    <a:lnTo>
                      <a:pt x="2408" y="388"/>
                    </a:lnTo>
                    <a:lnTo>
                      <a:pt x="2445" y="371"/>
                    </a:lnTo>
                    <a:lnTo>
                      <a:pt x="2578" y="664"/>
                    </a:lnTo>
                    <a:lnTo>
                      <a:pt x="2538" y="682"/>
                    </a:lnTo>
                    <a:lnTo>
                      <a:pt x="2280" y="522"/>
                    </a:lnTo>
                    <a:lnTo>
                      <a:pt x="2384" y="752"/>
                    </a:lnTo>
                    <a:lnTo>
                      <a:pt x="2347" y="769"/>
                    </a:lnTo>
                    <a:close/>
                    <a:moveTo>
                      <a:pt x="2799" y="385"/>
                    </a:moveTo>
                    <a:lnTo>
                      <a:pt x="2840" y="369"/>
                    </a:lnTo>
                    <a:cubicBezTo>
                      <a:pt x="2853" y="403"/>
                      <a:pt x="2855" y="434"/>
                      <a:pt x="2847" y="462"/>
                    </a:cubicBezTo>
                    <a:cubicBezTo>
                      <a:pt x="2838" y="491"/>
                      <a:pt x="2821" y="515"/>
                      <a:pt x="2793" y="534"/>
                    </a:cubicBezTo>
                    <a:cubicBezTo>
                      <a:pt x="2765" y="554"/>
                      <a:pt x="2738" y="565"/>
                      <a:pt x="2712" y="566"/>
                    </a:cubicBezTo>
                    <a:cubicBezTo>
                      <a:pt x="2686" y="567"/>
                      <a:pt x="2661" y="559"/>
                      <a:pt x="2636" y="544"/>
                    </a:cubicBezTo>
                    <a:cubicBezTo>
                      <a:pt x="2612" y="529"/>
                      <a:pt x="2590" y="509"/>
                      <a:pt x="2573" y="484"/>
                    </a:cubicBezTo>
                    <a:cubicBezTo>
                      <a:pt x="2553" y="456"/>
                      <a:pt x="2542" y="429"/>
                      <a:pt x="2538" y="401"/>
                    </a:cubicBezTo>
                    <a:cubicBezTo>
                      <a:pt x="2534" y="373"/>
                      <a:pt x="2537" y="347"/>
                      <a:pt x="2549" y="323"/>
                    </a:cubicBezTo>
                    <a:cubicBezTo>
                      <a:pt x="2561" y="299"/>
                      <a:pt x="2578" y="279"/>
                      <a:pt x="2602" y="262"/>
                    </a:cubicBezTo>
                    <a:cubicBezTo>
                      <a:pt x="2628" y="244"/>
                      <a:pt x="2655" y="235"/>
                      <a:pt x="2682" y="235"/>
                    </a:cubicBezTo>
                    <a:cubicBezTo>
                      <a:pt x="2709" y="236"/>
                      <a:pt x="2735" y="246"/>
                      <a:pt x="2759" y="265"/>
                    </a:cubicBezTo>
                    <a:lnTo>
                      <a:pt x="2731" y="297"/>
                    </a:lnTo>
                    <a:cubicBezTo>
                      <a:pt x="2711" y="283"/>
                      <a:pt x="2693" y="275"/>
                      <a:pt x="2675" y="275"/>
                    </a:cubicBezTo>
                    <a:cubicBezTo>
                      <a:pt x="2657" y="274"/>
                      <a:pt x="2640" y="280"/>
                      <a:pt x="2622" y="292"/>
                    </a:cubicBezTo>
                    <a:cubicBezTo>
                      <a:pt x="2602" y="307"/>
                      <a:pt x="2588" y="323"/>
                      <a:pt x="2582" y="343"/>
                    </a:cubicBezTo>
                    <a:cubicBezTo>
                      <a:pt x="2575" y="362"/>
                      <a:pt x="2575" y="382"/>
                      <a:pt x="2581" y="402"/>
                    </a:cubicBezTo>
                    <a:cubicBezTo>
                      <a:pt x="2587" y="422"/>
                      <a:pt x="2596" y="441"/>
                      <a:pt x="2608" y="458"/>
                    </a:cubicBezTo>
                    <a:cubicBezTo>
                      <a:pt x="2624" y="480"/>
                      <a:pt x="2641" y="498"/>
                      <a:pt x="2660" y="510"/>
                    </a:cubicBezTo>
                    <a:cubicBezTo>
                      <a:pt x="2678" y="522"/>
                      <a:pt x="2697" y="527"/>
                      <a:pt x="2716" y="525"/>
                    </a:cubicBezTo>
                    <a:cubicBezTo>
                      <a:pt x="2736" y="524"/>
                      <a:pt x="2753" y="518"/>
                      <a:pt x="2769" y="506"/>
                    </a:cubicBezTo>
                    <a:cubicBezTo>
                      <a:pt x="2789" y="493"/>
                      <a:pt x="2801" y="475"/>
                      <a:pt x="2807" y="455"/>
                    </a:cubicBezTo>
                    <a:cubicBezTo>
                      <a:pt x="2812" y="434"/>
                      <a:pt x="2810" y="411"/>
                      <a:pt x="2799" y="385"/>
                    </a:cubicBezTo>
                    <a:close/>
                    <a:moveTo>
                      <a:pt x="2973" y="394"/>
                    </a:moveTo>
                    <a:lnTo>
                      <a:pt x="2753" y="160"/>
                    </a:lnTo>
                    <a:lnTo>
                      <a:pt x="2922" y="0"/>
                    </a:lnTo>
                    <a:lnTo>
                      <a:pt x="2948" y="28"/>
                    </a:lnTo>
                    <a:lnTo>
                      <a:pt x="2810" y="158"/>
                    </a:lnTo>
                    <a:lnTo>
                      <a:pt x="2877" y="230"/>
                    </a:lnTo>
                    <a:lnTo>
                      <a:pt x="3007" y="108"/>
                    </a:lnTo>
                    <a:lnTo>
                      <a:pt x="3033" y="136"/>
                    </a:lnTo>
                    <a:lnTo>
                      <a:pt x="2903" y="257"/>
                    </a:lnTo>
                    <a:lnTo>
                      <a:pt x="2978" y="337"/>
                    </a:lnTo>
                    <a:lnTo>
                      <a:pt x="3122" y="202"/>
                    </a:lnTo>
                    <a:lnTo>
                      <a:pt x="3148" y="230"/>
                    </a:lnTo>
                    <a:lnTo>
                      <a:pt x="2973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5" name="Tekstiruutu 56">
              <a:extLst>
                <a:ext uri="{FF2B5EF4-FFF2-40B4-BE49-F238E27FC236}">
                  <a16:creationId xmlns:a16="http://schemas.microsoft.com/office/drawing/2014/main" id="{CDC5E00C-BFD0-4675-8EE3-B33227EACF70}"/>
                </a:ext>
              </a:extLst>
            </p:cNvPr>
            <p:cNvSpPr txBox="1"/>
            <p:nvPr/>
          </p:nvSpPr>
          <p:spPr>
            <a:xfrm>
              <a:off x="2154055" y="3946512"/>
              <a:ext cx="987918" cy="26506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-20" dirty="0">
                  <a:solidFill>
                    <a:schemeClr val="bg1"/>
                  </a:solidFill>
                  <a:latin typeface="Arial"/>
                </a:rPr>
                <a:t>C</a:t>
              </a:r>
              <a:r>
                <a:rPr kumimoji="0" lang="en-US" sz="1400" i="0" u="none" strike="noStrike" kern="1200" cap="none" spc="-2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ircularity</a:t>
              </a:r>
              <a:endParaRPr kumimoji="0" lang="en-US" sz="140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 5">
              <a:extLst>
                <a:ext uri="{FF2B5EF4-FFF2-40B4-BE49-F238E27FC236}">
                  <a16:creationId xmlns:a16="http://schemas.microsoft.com/office/drawing/2014/main" id="{A336EA46-416B-478A-89E6-5701B8065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1500" y="3645024"/>
              <a:ext cx="814388" cy="306387"/>
            </a:xfrm>
            <a:custGeom>
              <a:avLst/>
              <a:gdLst>
                <a:gd name="T0" fmla="*/ 1340 w 13334"/>
                <a:gd name="T1" fmla="*/ 4519 h 5038"/>
                <a:gd name="T2" fmla="*/ 2232 w 13334"/>
                <a:gd name="T3" fmla="*/ 4283 h 5038"/>
                <a:gd name="T4" fmla="*/ 2558 w 13334"/>
                <a:gd name="T5" fmla="*/ 3497 h 5038"/>
                <a:gd name="T6" fmla="*/ 2219 w 13334"/>
                <a:gd name="T7" fmla="*/ 2780 h 5038"/>
                <a:gd name="T8" fmla="*/ 1242 w 13334"/>
                <a:gd name="T9" fmla="*/ 2626 h 5038"/>
                <a:gd name="T10" fmla="*/ 2232 w 13334"/>
                <a:gd name="T11" fmla="*/ 1727 h 5038"/>
                <a:gd name="T12" fmla="*/ 2117 w 13334"/>
                <a:gd name="T13" fmla="*/ 767 h 5038"/>
                <a:gd name="T14" fmla="*/ 917 w 13334"/>
                <a:gd name="T15" fmla="*/ 816 h 5038"/>
                <a:gd name="T16" fmla="*/ 256 w 13334"/>
                <a:gd name="T17" fmla="*/ 764 h 5038"/>
                <a:gd name="T18" fmla="*/ 1119 w 13334"/>
                <a:gd name="T19" fmla="*/ 108 h 5038"/>
                <a:gd name="T20" fmla="*/ 2526 w 13334"/>
                <a:gd name="T21" fmla="*/ 406 h 5038"/>
                <a:gd name="T22" fmla="*/ 2886 w 13334"/>
                <a:gd name="T23" fmla="*/ 1696 h 5038"/>
                <a:gd name="T24" fmla="*/ 2601 w 13334"/>
                <a:gd name="T25" fmla="*/ 2426 h 5038"/>
                <a:gd name="T26" fmla="*/ 3132 w 13334"/>
                <a:gd name="T27" fmla="*/ 3078 h 5038"/>
                <a:gd name="T28" fmla="*/ 2950 w 13334"/>
                <a:gd name="T29" fmla="*/ 4329 h 5038"/>
                <a:gd name="T30" fmla="*/ 1807 w 13334"/>
                <a:gd name="T31" fmla="*/ 5022 h 5038"/>
                <a:gd name="T32" fmla="*/ 565 w 13334"/>
                <a:gd name="T33" fmla="*/ 4723 h 5038"/>
                <a:gd name="T34" fmla="*/ 0 w 13334"/>
                <a:gd name="T35" fmla="*/ 3663 h 5038"/>
                <a:gd name="T36" fmla="*/ 5783 w 13334"/>
                <a:gd name="T37" fmla="*/ 608 h 5038"/>
                <a:gd name="T38" fmla="*/ 4831 w 13334"/>
                <a:gd name="T39" fmla="*/ 826 h 5038"/>
                <a:gd name="T40" fmla="*/ 4494 w 13334"/>
                <a:gd name="T41" fmla="*/ 2250 h 5038"/>
                <a:gd name="T42" fmla="*/ 5823 w 13334"/>
                <a:gd name="T43" fmla="*/ 1818 h 5038"/>
                <a:gd name="T44" fmla="*/ 6795 w 13334"/>
                <a:gd name="T45" fmla="*/ 2565 h 5038"/>
                <a:gd name="T46" fmla="*/ 6825 w 13334"/>
                <a:gd name="T47" fmla="*/ 4124 h 5038"/>
                <a:gd name="T48" fmla="*/ 5403 w 13334"/>
                <a:gd name="T49" fmla="*/ 5038 h 5038"/>
                <a:gd name="T50" fmla="*/ 4118 w 13334"/>
                <a:gd name="T51" fmla="*/ 4339 h 5038"/>
                <a:gd name="T52" fmla="*/ 3782 w 13334"/>
                <a:gd name="T53" fmla="*/ 2093 h 5038"/>
                <a:gd name="T54" fmla="*/ 4596 w 13334"/>
                <a:gd name="T55" fmla="*/ 326 h 5038"/>
                <a:gd name="T56" fmla="*/ 5943 w 13334"/>
                <a:gd name="T57" fmla="*/ 115 h 5038"/>
                <a:gd name="T58" fmla="*/ 6747 w 13334"/>
                <a:gd name="T59" fmla="*/ 767 h 5038"/>
                <a:gd name="T60" fmla="*/ 4610 w 13334"/>
                <a:gd name="T61" fmla="*/ 4038 h 5038"/>
                <a:gd name="T62" fmla="*/ 5556 w 13334"/>
                <a:gd name="T63" fmla="*/ 4540 h 5038"/>
                <a:gd name="T64" fmla="*/ 6211 w 13334"/>
                <a:gd name="T65" fmla="*/ 4074 h 5038"/>
                <a:gd name="T66" fmla="*/ 6332 w 13334"/>
                <a:gd name="T67" fmla="*/ 3088 h 5038"/>
                <a:gd name="T68" fmla="*/ 5834 w 13334"/>
                <a:gd name="T69" fmla="*/ 2414 h 5038"/>
                <a:gd name="T70" fmla="*/ 5019 w 13334"/>
                <a:gd name="T71" fmla="*/ 2404 h 5038"/>
                <a:gd name="T72" fmla="*/ 4484 w 13334"/>
                <a:gd name="T73" fmla="*/ 3048 h 5038"/>
                <a:gd name="T74" fmla="*/ 7846 w 13334"/>
                <a:gd name="T75" fmla="*/ 910 h 5038"/>
                <a:gd name="T76" fmla="*/ 8536 w 13334"/>
                <a:gd name="T77" fmla="*/ 184 h 5038"/>
                <a:gd name="T78" fmla="*/ 9768 w 13334"/>
                <a:gd name="T79" fmla="*/ 182 h 5038"/>
                <a:gd name="T80" fmla="*/ 10644 w 13334"/>
                <a:gd name="T81" fmla="*/ 1454 h 5038"/>
                <a:gd name="T82" fmla="*/ 10518 w 13334"/>
                <a:gd name="T83" fmla="*/ 4066 h 5038"/>
                <a:gd name="T84" fmla="*/ 9827 w 13334"/>
                <a:gd name="T85" fmla="*/ 4890 h 5038"/>
                <a:gd name="T86" fmla="*/ 8670 w 13334"/>
                <a:gd name="T87" fmla="*/ 4967 h 5038"/>
                <a:gd name="T88" fmla="*/ 7704 w 13334"/>
                <a:gd name="T89" fmla="*/ 3795 h 5038"/>
                <a:gd name="T90" fmla="*/ 8261 w 13334"/>
                <a:gd name="T91" fmla="*/ 3603 h 5038"/>
                <a:gd name="T92" fmla="*/ 8864 w 13334"/>
                <a:gd name="T93" fmla="*/ 4492 h 5038"/>
                <a:gd name="T94" fmla="*/ 9679 w 13334"/>
                <a:gd name="T95" fmla="*/ 4342 h 5038"/>
                <a:gd name="T96" fmla="*/ 10118 w 13334"/>
                <a:gd name="T97" fmla="*/ 2975 h 5038"/>
                <a:gd name="T98" fmla="*/ 9898 w 13334"/>
                <a:gd name="T99" fmla="*/ 1036 h 5038"/>
                <a:gd name="T100" fmla="*/ 9148 w 13334"/>
                <a:gd name="T101" fmla="*/ 558 h 5038"/>
                <a:gd name="T102" fmla="*/ 8434 w 13334"/>
                <a:gd name="T103" fmla="*/ 998 h 5038"/>
                <a:gd name="T104" fmla="*/ 11497 w 13334"/>
                <a:gd name="T105" fmla="*/ 804 h 5038"/>
                <a:gd name="T106" fmla="*/ 11903 w 13334"/>
                <a:gd name="T107" fmla="*/ 151 h 5038"/>
                <a:gd name="T108" fmla="*/ 12661 w 13334"/>
                <a:gd name="T109" fmla="*/ 32 h 5038"/>
                <a:gd name="T110" fmla="*/ 13249 w 13334"/>
                <a:gd name="T111" fmla="*/ 526 h 5038"/>
                <a:gd name="T112" fmla="*/ 13257 w 13334"/>
                <a:gd name="T113" fmla="*/ 1296 h 5038"/>
                <a:gd name="T114" fmla="*/ 12682 w 13334"/>
                <a:gd name="T115" fmla="*/ 1807 h 5038"/>
                <a:gd name="T116" fmla="*/ 11922 w 13334"/>
                <a:gd name="T117" fmla="*/ 1707 h 5038"/>
                <a:gd name="T118" fmla="*/ 11500 w 13334"/>
                <a:gd name="T119" fmla="*/ 1061 h 5038"/>
                <a:gd name="T120" fmla="*/ 12302 w 13334"/>
                <a:gd name="T121" fmla="*/ 1474 h 5038"/>
                <a:gd name="T122" fmla="*/ 12973 w 13334"/>
                <a:gd name="T123" fmla="*/ 951 h 5038"/>
                <a:gd name="T124" fmla="*/ 12357 w 13334"/>
                <a:gd name="T125" fmla="*/ 363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34" h="5038">
                  <a:moveTo>
                    <a:pt x="0" y="3663"/>
                  </a:moveTo>
                  <a:lnTo>
                    <a:pt x="598" y="3581"/>
                  </a:lnTo>
                  <a:lnTo>
                    <a:pt x="612" y="3643"/>
                  </a:lnTo>
                  <a:lnTo>
                    <a:pt x="626" y="3704"/>
                  </a:lnTo>
                  <a:lnTo>
                    <a:pt x="642" y="3762"/>
                  </a:lnTo>
                  <a:lnTo>
                    <a:pt x="659" y="3819"/>
                  </a:lnTo>
                  <a:lnTo>
                    <a:pt x="677" y="3873"/>
                  </a:lnTo>
                  <a:lnTo>
                    <a:pt x="696" y="3924"/>
                  </a:lnTo>
                  <a:lnTo>
                    <a:pt x="716" y="3973"/>
                  </a:lnTo>
                  <a:lnTo>
                    <a:pt x="737" y="4020"/>
                  </a:lnTo>
                  <a:lnTo>
                    <a:pt x="760" y="4065"/>
                  </a:lnTo>
                  <a:lnTo>
                    <a:pt x="783" y="4107"/>
                  </a:lnTo>
                  <a:lnTo>
                    <a:pt x="795" y="4128"/>
                  </a:lnTo>
                  <a:lnTo>
                    <a:pt x="808" y="4148"/>
                  </a:lnTo>
                  <a:lnTo>
                    <a:pt x="820" y="4167"/>
                  </a:lnTo>
                  <a:lnTo>
                    <a:pt x="833" y="4185"/>
                  </a:lnTo>
                  <a:lnTo>
                    <a:pt x="846" y="4204"/>
                  </a:lnTo>
                  <a:lnTo>
                    <a:pt x="861" y="4222"/>
                  </a:lnTo>
                  <a:lnTo>
                    <a:pt x="874" y="4239"/>
                  </a:lnTo>
                  <a:lnTo>
                    <a:pt x="888" y="4256"/>
                  </a:lnTo>
                  <a:lnTo>
                    <a:pt x="902" y="4271"/>
                  </a:lnTo>
                  <a:lnTo>
                    <a:pt x="918" y="4287"/>
                  </a:lnTo>
                  <a:lnTo>
                    <a:pt x="932" y="4302"/>
                  </a:lnTo>
                  <a:lnTo>
                    <a:pt x="947" y="4316"/>
                  </a:lnTo>
                  <a:lnTo>
                    <a:pt x="979" y="4343"/>
                  </a:lnTo>
                  <a:lnTo>
                    <a:pt x="1011" y="4369"/>
                  </a:lnTo>
                  <a:lnTo>
                    <a:pt x="1044" y="4392"/>
                  </a:lnTo>
                  <a:lnTo>
                    <a:pt x="1078" y="4415"/>
                  </a:lnTo>
                  <a:lnTo>
                    <a:pt x="1112" y="4434"/>
                  </a:lnTo>
                  <a:lnTo>
                    <a:pt x="1148" y="4454"/>
                  </a:lnTo>
                  <a:lnTo>
                    <a:pt x="1185" y="4470"/>
                  </a:lnTo>
                  <a:lnTo>
                    <a:pt x="1222" y="4485"/>
                  </a:lnTo>
                  <a:lnTo>
                    <a:pt x="1261" y="4497"/>
                  </a:lnTo>
                  <a:lnTo>
                    <a:pt x="1300" y="4510"/>
                  </a:lnTo>
                  <a:lnTo>
                    <a:pt x="1340" y="4519"/>
                  </a:lnTo>
                  <a:lnTo>
                    <a:pt x="1380" y="4527"/>
                  </a:lnTo>
                  <a:lnTo>
                    <a:pt x="1423" y="4533"/>
                  </a:lnTo>
                  <a:lnTo>
                    <a:pt x="1465" y="4537"/>
                  </a:lnTo>
                  <a:lnTo>
                    <a:pt x="1509" y="4540"/>
                  </a:lnTo>
                  <a:lnTo>
                    <a:pt x="1554" y="4541"/>
                  </a:lnTo>
                  <a:lnTo>
                    <a:pt x="1580" y="4540"/>
                  </a:lnTo>
                  <a:lnTo>
                    <a:pt x="1605" y="4540"/>
                  </a:lnTo>
                  <a:lnTo>
                    <a:pt x="1632" y="4538"/>
                  </a:lnTo>
                  <a:lnTo>
                    <a:pt x="1657" y="4536"/>
                  </a:lnTo>
                  <a:lnTo>
                    <a:pt x="1683" y="4534"/>
                  </a:lnTo>
                  <a:lnTo>
                    <a:pt x="1708" y="4531"/>
                  </a:lnTo>
                  <a:lnTo>
                    <a:pt x="1733" y="4527"/>
                  </a:lnTo>
                  <a:lnTo>
                    <a:pt x="1757" y="4523"/>
                  </a:lnTo>
                  <a:lnTo>
                    <a:pt x="1782" y="4518"/>
                  </a:lnTo>
                  <a:lnTo>
                    <a:pt x="1806" y="4513"/>
                  </a:lnTo>
                  <a:lnTo>
                    <a:pt x="1830" y="4507"/>
                  </a:lnTo>
                  <a:lnTo>
                    <a:pt x="1853" y="4499"/>
                  </a:lnTo>
                  <a:lnTo>
                    <a:pt x="1877" y="4492"/>
                  </a:lnTo>
                  <a:lnTo>
                    <a:pt x="1900" y="4485"/>
                  </a:lnTo>
                  <a:lnTo>
                    <a:pt x="1922" y="4477"/>
                  </a:lnTo>
                  <a:lnTo>
                    <a:pt x="1945" y="4468"/>
                  </a:lnTo>
                  <a:lnTo>
                    <a:pt x="1967" y="4459"/>
                  </a:lnTo>
                  <a:lnTo>
                    <a:pt x="1990" y="4448"/>
                  </a:lnTo>
                  <a:lnTo>
                    <a:pt x="2011" y="4437"/>
                  </a:lnTo>
                  <a:lnTo>
                    <a:pt x="2032" y="4426"/>
                  </a:lnTo>
                  <a:lnTo>
                    <a:pt x="2054" y="4415"/>
                  </a:lnTo>
                  <a:lnTo>
                    <a:pt x="2074" y="4403"/>
                  </a:lnTo>
                  <a:lnTo>
                    <a:pt x="2096" y="4389"/>
                  </a:lnTo>
                  <a:lnTo>
                    <a:pt x="2116" y="4376"/>
                  </a:lnTo>
                  <a:lnTo>
                    <a:pt x="2135" y="4362"/>
                  </a:lnTo>
                  <a:lnTo>
                    <a:pt x="2156" y="4348"/>
                  </a:lnTo>
                  <a:lnTo>
                    <a:pt x="2175" y="4332"/>
                  </a:lnTo>
                  <a:lnTo>
                    <a:pt x="2194" y="4317"/>
                  </a:lnTo>
                  <a:lnTo>
                    <a:pt x="2214" y="4301"/>
                  </a:lnTo>
                  <a:lnTo>
                    <a:pt x="2232" y="4283"/>
                  </a:lnTo>
                  <a:lnTo>
                    <a:pt x="2250" y="4266"/>
                  </a:lnTo>
                  <a:lnTo>
                    <a:pt x="2269" y="4248"/>
                  </a:lnTo>
                  <a:lnTo>
                    <a:pt x="2287" y="4229"/>
                  </a:lnTo>
                  <a:lnTo>
                    <a:pt x="2304" y="4211"/>
                  </a:lnTo>
                  <a:lnTo>
                    <a:pt x="2321" y="4192"/>
                  </a:lnTo>
                  <a:lnTo>
                    <a:pt x="2337" y="4173"/>
                  </a:lnTo>
                  <a:lnTo>
                    <a:pt x="2352" y="4153"/>
                  </a:lnTo>
                  <a:lnTo>
                    <a:pt x="2368" y="4133"/>
                  </a:lnTo>
                  <a:lnTo>
                    <a:pt x="2382" y="4113"/>
                  </a:lnTo>
                  <a:lnTo>
                    <a:pt x="2395" y="4093"/>
                  </a:lnTo>
                  <a:lnTo>
                    <a:pt x="2408" y="4072"/>
                  </a:lnTo>
                  <a:lnTo>
                    <a:pt x="2422" y="4052"/>
                  </a:lnTo>
                  <a:lnTo>
                    <a:pt x="2434" y="4031"/>
                  </a:lnTo>
                  <a:lnTo>
                    <a:pt x="2445" y="4009"/>
                  </a:lnTo>
                  <a:lnTo>
                    <a:pt x="2456" y="3988"/>
                  </a:lnTo>
                  <a:lnTo>
                    <a:pt x="2466" y="3965"/>
                  </a:lnTo>
                  <a:lnTo>
                    <a:pt x="2477" y="3943"/>
                  </a:lnTo>
                  <a:lnTo>
                    <a:pt x="2486" y="3920"/>
                  </a:lnTo>
                  <a:lnTo>
                    <a:pt x="2495" y="3898"/>
                  </a:lnTo>
                  <a:lnTo>
                    <a:pt x="2503" y="3875"/>
                  </a:lnTo>
                  <a:lnTo>
                    <a:pt x="2510" y="3851"/>
                  </a:lnTo>
                  <a:lnTo>
                    <a:pt x="2517" y="3828"/>
                  </a:lnTo>
                  <a:lnTo>
                    <a:pt x="2523" y="3804"/>
                  </a:lnTo>
                  <a:lnTo>
                    <a:pt x="2530" y="3780"/>
                  </a:lnTo>
                  <a:lnTo>
                    <a:pt x="2536" y="3755"/>
                  </a:lnTo>
                  <a:lnTo>
                    <a:pt x="2540" y="3731"/>
                  </a:lnTo>
                  <a:lnTo>
                    <a:pt x="2544" y="3705"/>
                  </a:lnTo>
                  <a:lnTo>
                    <a:pt x="2548" y="3680"/>
                  </a:lnTo>
                  <a:lnTo>
                    <a:pt x="2551" y="3654"/>
                  </a:lnTo>
                  <a:lnTo>
                    <a:pt x="2554" y="3629"/>
                  </a:lnTo>
                  <a:lnTo>
                    <a:pt x="2556" y="3602"/>
                  </a:lnTo>
                  <a:lnTo>
                    <a:pt x="2557" y="3577"/>
                  </a:lnTo>
                  <a:lnTo>
                    <a:pt x="2558" y="3550"/>
                  </a:lnTo>
                  <a:lnTo>
                    <a:pt x="2558" y="3523"/>
                  </a:lnTo>
                  <a:lnTo>
                    <a:pt x="2558" y="3497"/>
                  </a:lnTo>
                  <a:lnTo>
                    <a:pt x="2557" y="3472"/>
                  </a:lnTo>
                  <a:lnTo>
                    <a:pt x="2556" y="3448"/>
                  </a:lnTo>
                  <a:lnTo>
                    <a:pt x="2554" y="3422"/>
                  </a:lnTo>
                  <a:lnTo>
                    <a:pt x="2552" y="3398"/>
                  </a:lnTo>
                  <a:lnTo>
                    <a:pt x="2549" y="3374"/>
                  </a:lnTo>
                  <a:lnTo>
                    <a:pt x="2545" y="3350"/>
                  </a:lnTo>
                  <a:lnTo>
                    <a:pt x="2542" y="3326"/>
                  </a:lnTo>
                  <a:lnTo>
                    <a:pt x="2537" y="3303"/>
                  </a:lnTo>
                  <a:lnTo>
                    <a:pt x="2532" y="3279"/>
                  </a:lnTo>
                  <a:lnTo>
                    <a:pt x="2527" y="3257"/>
                  </a:lnTo>
                  <a:lnTo>
                    <a:pt x="2520" y="3235"/>
                  </a:lnTo>
                  <a:lnTo>
                    <a:pt x="2513" y="3212"/>
                  </a:lnTo>
                  <a:lnTo>
                    <a:pt x="2506" y="3190"/>
                  </a:lnTo>
                  <a:lnTo>
                    <a:pt x="2499" y="3168"/>
                  </a:lnTo>
                  <a:lnTo>
                    <a:pt x="2491" y="3147"/>
                  </a:lnTo>
                  <a:lnTo>
                    <a:pt x="2482" y="3125"/>
                  </a:lnTo>
                  <a:lnTo>
                    <a:pt x="2473" y="3105"/>
                  </a:lnTo>
                  <a:lnTo>
                    <a:pt x="2463" y="3085"/>
                  </a:lnTo>
                  <a:lnTo>
                    <a:pt x="2453" y="3064"/>
                  </a:lnTo>
                  <a:lnTo>
                    <a:pt x="2442" y="3044"/>
                  </a:lnTo>
                  <a:lnTo>
                    <a:pt x="2431" y="3025"/>
                  </a:lnTo>
                  <a:lnTo>
                    <a:pt x="2419" y="3005"/>
                  </a:lnTo>
                  <a:lnTo>
                    <a:pt x="2406" y="2986"/>
                  </a:lnTo>
                  <a:lnTo>
                    <a:pt x="2393" y="2966"/>
                  </a:lnTo>
                  <a:lnTo>
                    <a:pt x="2380" y="2948"/>
                  </a:lnTo>
                  <a:lnTo>
                    <a:pt x="2367" y="2930"/>
                  </a:lnTo>
                  <a:lnTo>
                    <a:pt x="2351" y="2911"/>
                  </a:lnTo>
                  <a:lnTo>
                    <a:pt x="2337" y="2894"/>
                  </a:lnTo>
                  <a:lnTo>
                    <a:pt x="2321" y="2877"/>
                  </a:lnTo>
                  <a:lnTo>
                    <a:pt x="2304" y="2859"/>
                  </a:lnTo>
                  <a:lnTo>
                    <a:pt x="2288" y="2842"/>
                  </a:lnTo>
                  <a:lnTo>
                    <a:pt x="2271" y="2826"/>
                  </a:lnTo>
                  <a:lnTo>
                    <a:pt x="2255" y="2809"/>
                  </a:lnTo>
                  <a:lnTo>
                    <a:pt x="2236" y="2794"/>
                  </a:lnTo>
                  <a:lnTo>
                    <a:pt x="2219" y="2780"/>
                  </a:lnTo>
                  <a:lnTo>
                    <a:pt x="2201" y="2766"/>
                  </a:lnTo>
                  <a:lnTo>
                    <a:pt x="2182" y="2751"/>
                  </a:lnTo>
                  <a:lnTo>
                    <a:pt x="2164" y="2738"/>
                  </a:lnTo>
                  <a:lnTo>
                    <a:pt x="2144" y="2725"/>
                  </a:lnTo>
                  <a:lnTo>
                    <a:pt x="2125" y="2713"/>
                  </a:lnTo>
                  <a:lnTo>
                    <a:pt x="2106" y="2701"/>
                  </a:lnTo>
                  <a:lnTo>
                    <a:pt x="2086" y="2690"/>
                  </a:lnTo>
                  <a:lnTo>
                    <a:pt x="2066" y="2679"/>
                  </a:lnTo>
                  <a:lnTo>
                    <a:pt x="2046" y="2669"/>
                  </a:lnTo>
                  <a:lnTo>
                    <a:pt x="2025" y="2660"/>
                  </a:lnTo>
                  <a:lnTo>
                    <a:pt x="2004" y="2650"/>
                  </a:lnTo>
                  <a:lnTo>
                    <a:pt x="1982" y="2641"/>
                  </a:lnTo>
                  <a:lnTo>
                    <a:pt x="1961" y="2633"/>
                  </a:lnTo>
                  <a:lnTo>
                    <a:pt x="1940" y="2626"/>
                  </a:lnTo>
                  <a:lnTo>
                    <a:pt x="1917" y="2619"/>
                  </a:lnTo>
                  <a:lnTo>
                    <a:pt x="1895" y="2613"/>
                  </a:lnTo>
                  <a:lnTo>
                    <a:pt x="1872" y="2607"/>
                  </a:lnTo>
                  <a:lnTo>
                    <a:pt x="1849" y="2601"/>
                  </a:lnTo>
                  <a:lnTo>
                    <a:pt x="1826" y="2595"/>
                  </a:lnTo>
                  <a:lnTo>
                    <a:pt x="1802" y="2591"/>
                  </a:lnTo>
                  <a:lnTo>
                    <a:pt x="1779" y="2587"/>
                  </a:lnTo>
                  <a:lnTo>
                    <a:pt x="1754" y="2584"/>
                  </a:lnTo>
                  <a:lnTo>
                    <a:pt x="1730" y="2581"/>
                  </a:lnTo>
                  <a:lnTo>
                    <a:pt x="1705" y="2579"/>
                  </a:lnTo>
                  <a:lnTo>
                    <a:pt x="1680" y="2577"/>
                  </a:lnTo>
                  <a:lnTo>
                    <a:pt x="1654" y="2576"/>
                  </a:lnTo>
                  <a:lnTo>
                    <a:pt x="1629" y="2575"/>
                  </a:lnTo>
                  <a:lnTo>
                    <a:pt x="1603" y="2575"/>
                  </a:lnTo>
                  <a:lnTo>
                    <a:pt x="1560" y="2576"/>
                  </a:lnTo>
                  <a:lnTo>
                    <a:pt x="1513" y="2579"/>
                  </a:lnTo>
                  <a:lnTo>
                    <a:pt x="1464" y="2584"/>
                  </a:lnTo>
                  <a:lnTo>
                    <a:pt x="1413" y="2591"/>
                  </a:lnTo>
                  <a:lnTo>
                    <a:pt x="1358" y="2601"/>
                  </a:lnTo>
                  <a:lnTo>
                    <a:pt x="1302" y="2613"/>
                  </a:lnTo>
                  <a:lnTo>
                    <a:pt x="1242" y="2626"/>
                  </a:lnTo>
                  <a:lnTo>
                    <a:pt x="1181" y="2641"/>
                  </a:lnTo>
                  <a:lnTo>
                    <a:pt x="1247" y="2117"/>
                  </a:lnTo>
                  <a:lnTo>
                    <a:pt x="1275" y="2120"/>
                  </a:lnTo>
                  <a:lnTo>
                    <a:pt x="1301" y="2123"/>
                  </a:lnTo>
                  <a:lnTo>
                    <a:pt x="1324" y="2124"/>
                  </a:lnTo>
                  <a:lnTo>
                    <a:pt x="1344" y="2125"/>
                  </a:lnTo>
                  <a:lnTo>
                    <a:pt x="1392" y="2124"/>
                  </a:lnTo>
                  <a:lnTo>
                    <a:pt x="1438" y="2121"/>
                  </a:lnTo>
                  <a:lnTo>
                    <a:pt x="1485" y="2117"/>
                  </a:lnTo>
                  <a:lnTo>
                    <a:pt x="1531" y="2111"/>
                  </a:lnTo>
                  <a:lnTo>
                    <a:pt x="1576" y="2104"/>
                  </a:lnTo>
                  <a:lnTo>
                    <a:pt x="1621" y="2096"/>
                  </a:lnTo>
                  <a:lnTo>
                    <a:pt x="1665" y="2086"/>
                  </a:lnTo>
                  <a:lnTo>
                    <a:pt x="1708" y="2075"/>
                  </a:lnTo>
                  <a:lnTo>
                    <a:pt x="1751" y="2060"/>
                  </a:lnTo>
                  <a:lnTo>
                    <a:pt x="1793" y="2046"/>
                  </a:lnTo>
                  <a:lnTo>
                    <a:pt x="1835" y="2030"/>
                  </a:lnTo>
                  <a:lnTo>
                    <a:pt x="1875" y="2011"/>
                  </a:lnTo>
                  <a:lnTo>
                    <a:pt x="1916" y="1992"/>
                  </a:lnTo>
                  <a:lnTo>
                    <a:pt x="1956" y="1972"/>
                  </a:lnTo>
                  <a:lnTo>
                    <a:pt x="1996" y="1948"/>
                  </a:lnTo>
                  <a:lnTo>
                    <a:pt x="2034" y="1925"/>
                  </a:lnTo>
                  <a:lnTo>
                    <a:pt x="2053" y="1912"/>
                  </a:lnTo>
                  <a:lnTo>
                    <a:pt x="2071" y="1898"/>
                  </a:lnTo>
                  <a:lnTo>
                    <a:pt x="2088" y="1885"/>
                  </a:lnTo>
                  <a:lnTo>
                    <a:pt x="2106" y="1872"/>
                  </a:lnTo>
                  <a:lnTo>
                    <a:pt x="2122" y="1858"/>
                  </a:lnTo>
                  <a:lnTo>
                    <a:pt x="2138" y="1842"/>
                  </a:lnTo>
                  <a:lnTo>
                    <a:pt x="2154" y="1827"/>
                  </a:lnTo>
                  <a:lnTo>
                    <a:pt x="2168" y="1812"/>
                  </a:lnTo>
                  <a:lnTo>
                    <a:pt x="2182" y="1795"/>
                  </a:lnTo>
                  <a:lnTo>
                    <a:pt x="2195" y="1779"/>
                  </a:lnTo>
                  <a:lnTo>
                    <a:pt x="2209" y="1763"/>
                  </a:lnTo>
                  <a:lnTo>
                    <a:pt x="2221" y="1745"/>
                  </a:lnTo>
                  <a:lnTo>
                    <a:pt x="2232" y="1727"/>
                  </a:lnTo>
                  <a:lnTo>
                    <a:pt x="2243" y="1710"/>
                  </a:lnTo>
                  <a:lnTo>
                    <a:pt x="2253" y="1690"/>
                  </a:lnTo>
                  <a:lnTo>
                    <a:pt x="2264" y="1672"/>
                  </a:lnTo>
                  <a:lnTo>
                    <a:pt x="2273" y="1653"/>
                  </a:lnTo>
                  <a:lnTo>
                    <a:pt x="2282" y="1632"/>
                  </a:lnTo>
                  <a:lnTo>
                    <a:pt x="2290" y="1613"/>
                  </a:lnTo>
                  <a:lnTo>
                    <a:pt x="2297" y="1591"/>
                  </a:lnTo>
                  <a:lnTo>
                    <a:pt x="2304" y="1571"/>
                  </a:lnTo>
                  <a:lnTo>
                    <a:pt x="2311" y="1550"/>
                  </a:lnTo>
                  <a:lnTo>
                    <a:pt x="2317" y="1527"/>
                  </a:lnTo>
                  <a:lnTo>
                    <a:pt x="2322" y="1505"/>
                  </a:lnTo>
                  <a:lnTo>
                    <a:pt x="2326" y="1482"/>
                  </a:lnTo>
                  <a:lnTo>
                    <a:pt x="2330" y="1459"/>
                  </a:lnTo>
                  <a:lnTo>
                    <a:pt x="2333" y="1436"/>
                  </a:lnTo>
                  <a:lnTo>
                    <a:pt x="2336" y="1412"/>
                  </a:lnTo>
                  <a:lnTo>
                    <a:pt x="2338" y="1388"/>
                  </a:lnTo>
                  <a:lnTo>
                    <a:pt x="2339" y="1363"/>
                  </a:lnTo>
                  <a:lnTo>
                    <a:pt x="2340" y="1338"/>
                  </a:lnTo>
                  <a:lnTo>
                    <a:pt x="2340" y="1312"/>
                  </a:lnTo>
                  <a:lnTo>
                    <a:pt x="2339" y="1271"/>
                  </a:lnTo>
                  <a:lnTo>
                    <a:pt x="2337" y="1232"/>
                  </a:lnTo>
                  <a:lnTo>
                    <a:pt x="2333" y="1193"/>
                  </a:lnTo>
                  <a:lnTo>
                    <a:pt x="2327" y="1154"/>
                  </a:lnTo>
                  <a:lnTo>
                    <a:pt x="2319" y="1118"/>
                  </a:lnTo>
                  <a:lnTo>
                    <a:pt x="2309" y="1081"/>
                  </a:lnTo>
                  <a:lnTo>
                    <a:pt x="2297" y="1046"/>
                  </a:lnTo>
                  <a:lnTo>
                    <a:pt x="2284" y="1012"/>
                  </a:lnTo>
                  <a:lnTo>
                    <a:pt x="2270" y="978"/>
                  </a:lnTo>
                  <a:lnTo>
                    <a:pt x="2252" y="945"/>
                  </a:lnTo>
                  <a:lnTo>
                    <a:pt x="2234" y="914"/>
                  </a:lnTo>
                  <a:lnTo>
                    <a:pt x="2215" y="882"/>
                  </a:lnTo>
                  <a:lnTo>
                    <a:pt x="2192" y="853"/>
                  </a:lnTo>
                  <a:lnTo>
                    <a:pt x="2169" y="823"/>
                  </a:lnTo>
                  <a:lnTo>
                    <a:pt x="2144" y="794"/>
                  </a:lnTo>
                  <a:lnTo>
                    <a:pt x="2117" y="767"/>
                  </a:lnTo>
                  <a:lnTo>
                    <a:pt x="2088" y="741"/>
                  </a:lnTo>
                  <a:lnTo>
                    <a:pt x="2059" y="717"/>
                  </a:lnTo>
                  <a:lnTo>
                    <a:pt x="2029" y="694"/>
                  </a:lnTo>
                  <a:lnTo>
                    <a:pt x="1998" y="673"/>
                  </a:lnTo>
                  <a:lnTo>
                    <a:pt x="1965" y="654"/>
                  </a:lnTo>
                  <a:lnTo>
                    <a:pt x="1932" y="635"/>
                  </a:lnTo>
                  <a:lnTo>
                    <a:pt x="1897" y="620"/>
                  </a:lnTo>
                  <a:lnTo>
                    <a:pt x="1862" y="606"/>
                  </a:lnTo>
                  <a:lnTo>
                    <a:pt x="1826" y="593"/>
                  </a:lnTo>
                  <a:lnTo>
                    <a:pt x="1788" y="581"/>
                  </a:lnTo>
                  <a:lnTo>
                    <a:pt x="1749" y="572"/>
                  </a:lnTo>
                  <a:lnTo>
                    <a:pt x="1710" y="565"/>
                  </a:lnTo>
                  <a:lnTo>
                    <a:pt x="1670" y="559"/>
                  </a:lnTo>
                  <a:lnTo>
                    <a:pt x="1628" y="555"/>
                  </a:lnTo>
                  <a:lnTo>
                    <a:pt x="1585" y="553"/>
                  </a:lnTo>
                  <a:lnTo>
                    <a:pt x="1542" y="552"/>
                  </a:lnTo>
                  <a:lnTo>
                    <a:pt x="1499" y="553"/>
                  </a:lnTo>
                  <a:lnTo>
                    <a:pt x="1456" y="555"/>
                  </a:lnTo>
                  <a:lnTo>
                    <a:pt x="1415" y="559"/>
                  </a:lnTo>
                  <a:lnTo>
                    <a:pt x="1374" y="565"/>
                  </a:lnTo>
                  <a:lnTo>
                    <a:pt x="1334" y="573"/>
                  </a:lnTo>
                  <a:lnTo>
                    <a:pt x="1296" y="582"/>
                  </a:lnTo>
                  <a:lnTo>
                    <a:pt x="1258" y="594"/>
                  </a:lnTo>
                  <a:lnTo>
                    <a:pt x="1221" y="607"/>
                  </a:lnTo>
                  <a:lnTo>
                    <a:pt x="1185" y="621"/>
                  </a:lnTo>
                  <a:lnTo>
                    <a:pt x="1150" y="638"/>
                  </a:lnTo>
                  <a:lnTo>
                    <a:pt x="1116" y="656"/>
                  </a:lnTo>
                  <a:lnTo>
                    <a:pt x="1083" y="676"/>
                  </a:lnTo>
                  <a:lnTo>
                    <a:pt x="1050" y="698"/>
                  </a:lnTo>
                  <a:lnTo>
                    <a:pt x="1019" y="721"/>
                  </a:lnTo>
                  <a:lnTo>
                    <a:pt x="988" y="747"/>
                  </a:lnTo>
                  <a:lnTo>
                    <a:pt x="958" y="773"/>
                  </a:lnTo>
                  <a:lnTo>
                    <a:pt x="944" y="787"/>
                  </a:lnTo>
                  <a:lnTo>
                    <a:pt x="930" y="802"/>
                  </a:lnTo>
                  <a:lnTo>
                    <a:pt x="917" y="816"/>
                  </a:lnTo>
                  <a:lnTo>
                    <a:pt x="903" y="832"/>
                  </a:lnTo>
                  <a:lnTo>
                    <a:pt x="890" y="847"/>
                  </a:lnTo>
                  <a:lnTo>
                    <a:pt x="877" y="864"/>
                  </a:lnTo>
                  <a:lnTo>
                    <a:pt x="865" y="880"/>
                  </a:lnTo>
                  <a:lnTo>
                    <a:pt x="853" y="897"/>
                  </a:lnTo>
                  <a:lnTo>
                    <a:pt x="829" y="933"/>
                  </a:lnTo>
                  <a:lnTo>
                    <a:pt x="808" y="970"/>
                  </a:lnTo>
                  <a:lnTo>
                    <a:pt x="787" y="1008"/>
                  </a:lnTo>
                  <a:lnTo>
                    <a:pt x="768" y="1049"/>
                  </a:lnTo>
                  <a:lnTo>
                    <a:pt x="750" y="1092"/>
                  </a:lnTo>
                  <a:lnTo>
                    <a:pt x="732" y="1136"/>
                  </a:lnTo>
                  <a:lnTo>
                    <a:pt x="717" y="1182"/>
                  </a:lnTo>
                  <a:lnTo>
                    <a:pt x="703" y="1230"/>
                  </a:lnTo>
                  <a:lnTo>
                    <a:pt x="691" y="1279"/>
                  </a:lnTo>
                  <a:lnTo>
                    <a:pt x="678" y="1330"/>
                  </a:lnTo>
                  <a:lnTo>
                    <a:pt x="668" y="1383"/>
                  </a:lnTo>
                  <a:lnTo>
                    <a:pt x="660" y="1437"/>
                  </a:lnTo>
                  <a:lnTo>
                    <a:pt x="61" y="1327"/>
                  </a:lnTo>
                  <a:lnTo>
                    <a:pt x="68" y="1291"/>
                  </a:lnTo>
                  <a:lnTo>
                    <a:pt x="75" y="1253"/>
                  </a:lnTo>
                  <a:lnTo>
                    <a:pt x="84" y="1217"/>
                  </a:lnTo>
                  <a:lnTo>
                    <a:pt x="92" y="1182"/>
                  </a:lnTo>
                  <a:lnTo>
                    <a:pt x="102" y="1146"/>
                  </a:lnTo>
                  <a:lnTo>
                    <a:pt x="112" y="1111"/>
                  </a:lnTo>
                  <a:lnTo>
                    <a:pt x="122" y="1077"/>
                  </a:lnTo>
                  <a:lnTo>
                    <a:pt x="133" y="1043"/>
                  </a:lnTo>
                  <a:lnTo>
                    <a:pt x="144" y="1011"/>
                  </a:lnTo>
                  <a:lnTo>
                    <a:pt x="157" y="978"/>
                  </a:lnTo>
                  <a:lnTo>
                    <a:pt x="169" y="945"/>
                  </a:lnTo>
                  <a:lnTo>
                    <a:pt x="182" y="914"/>
                  </a:lnTo>
                  <a:lnTo>
                    <a:pt x="196" y="883"/>
                  </a:lnTo>
                  <a:lnTo>
                    <a:pt x="211" y="853"/>
                  </a:lnTo>
                  <a:lnTo>
                    <a:pt x="225" y="822"/>
                  </a:lnTo>
                  <a:lnTo>
                    <a:pt x="240" y="792"/>
                  </a:lnTo>
                  <a:lnTo>
                    <a:pt x="256" y="764"/>
                  </a:lnTo>
                  <a:lnTo>
                    <a:pt x="273" y="735"/>
                  </a:lnTo>
                  <a:lnTo>
                    <a:pt x="290" y="708"/>
                  </a:lnTo>
                  <a:lnTo>
                    <a:pt x="307" y="680"/>
                  </a:lnTo>
                  <a:lnTo>
                    <a:pt x="325" y="653"/>
                  </a:lnTo>
                  <a:lnTo>
                    <a:pt x="344" y="627"/>
                  </a:lnTo>
                  <a:lnTo>
                    <a:pt x="362" y="601"/>
                  </a:lnTo>
                  <a:lnTo>
                    <a:pt x="383" y="575"/>
                  </a:lnTo>
                  <a:lnTo>
                    <a:pt x="403" y="551"/>
                  </a:lnTo>
                  <a:lnTo>
                    <a:pt x="424" y="526"/>
                  </a:lnTo>
                  <a:lnTo>
                    <a:pt x="445" y="503"/>
                  </a:lnTo>
                  <a:lnTo>
                    <a:pt x="466" y="481"/>
                  </a:lnTo>
                  <a:lnTo>
                    <a:pt x="489" y="457"/>
                  </a:lnTo>
                  <a:lnTo>
                    <a:pt x="512" y="436"/>
                  </a:lnTo>
                  <a:lnTo>
                    <a:pt x="536" y="414"/>
                  </a:lnTo>
                  <a:lnTo>
                    <a:pt x="560" y="393"/>
                  </a:lnTo>
                  <a:lnTo>
                    <a:pt x="585" y="372"/>
                  </a:lnTo>
                  <a:lnTo>
                    <a:pt x="609" y="353"/>
                  </a:lnTo>
                  <a:lnTo>
                    <a:pt x="634" y="334"/>
                  </a:lnTo>
                  <a:lnTo>
                    <a:pt x="660" y="315"/>
                  </a:lnTo>
                  <a:lnTo>
                    <a:pt x="685" y="297"/>
                  </a:lnTo>
                  <a:lnTo>
                    <a:pt x="712" y="280"/>
                  </a:lnTo>
                  <a:lnTo>
                    <a:pt x="738" y="263"/>
                  </a:lnTo>
                  <a:lnTo>
                    <a:pt x="766" y="248"/>
                  </a:lnTo>
                  <a:lnTo>
                    <a:pt x="793" y="233"/>
                  </a:lnTo>
                  <a:lnTo>
                    <a:pt x="821" y="218"/>
                  </a:lnTo>
                  <a:lnTo>
                    <a:pt x="849" y="204"/>
                  </a:lnTo>
                  <a:lnTo>
                    <a:pt x="878" y="191"/>
                  </a:lnTo>
                  <a:lnTo>
                    <a:pt x="907" y="178"/>
                  </a:lnTo>
                  <a:lnTo>
                    <a:pt x="936" y="167"/>
                  </a:lnTo>
                  <a:lnTo>
                    <a:pt x="966" y="154"/>
                  </a:lnTo>
                  <a:lnTo>
                    <a:pt x="996" y="144"/>
                  </a:lnTo>
                  <a:lnTo>
                    <a:pt x="1027" y="134"/>
                  </a:lnTo>
                  <a:lnTo>
                    <a:pt x="1057" y="125"/>
                  </a:lnTo>
                  <a:lnTo>
                    <a:pt x="1088" y="116"/>
                  </a:lnTo>
                  <a:lnTo>
                    <a:pt x="1119" y="108"/>
                  </a:lnTo>
                  <a:lnTo>
                    <a:pt x="1152" y="100"/>
                  </a:lnTo>
                  <a:lnTo>
                    <a:pt x="1184" y="94"/>
                  </a:lnTo>
                  <a:lnTo>
                    <a:pt x="1216" y="88"/>
                  </a:lnTo>
                  <a:lnTo>
                    <a:pt x="1250" y="82"/>
                  </a:lnTo>
                  <a:lnTo>
                    <a:pt x="1284" y="77"/>
                  </a:lnTo>
                  <a:lnTo>
                    <a:pt x="1317" y="73"/>
                  </a:lnTo>
                  <a:lnTo>
                    <a:pt x="1351" y="70"/>
                  </a:lnTo>
                  <a:lnTo>
                    <a:pt x="1385" y="67"/>
                  </a:lnTo>
                  <a:lnTo>
                    <a:pt x="1420" y="65"/>
                  </a:lnTo>
                  <a:lnTo>
                    <a:pt x="1456" y="63"/>
                  </a:lnTo>
                  <a:lnTo>
                    <a:pt x="1491" y="62"/>
                  </a:lnTo>
                  <a:lnTo>
                    <a:pt x="1527" y="62"/>
                  </a:lnTo>
                  <a:lnTo>
                    <a:pt x="1577" y="63"/>
                  </a:lnTo>
                  <a:lnTo>
                    <a:pt x="1626" y="65"/>
                  </a:lnTo>
                  <a:lnTo>
                    <a:pt x="1675" y="68"/>
                  </a:lnTo>
                  <a:lnTo>
                    <a:pt x="1723" y="72"/>
                  </a:lnTo>
                  <a:lnTo>
                    <a:pt x="1770" y="78"/>
                  </a:lnTo>
                  <a:lnTo>
                    <a:pt x="1817" y="85"/>
                  </a:lnTo>
                  <a:lnTo>
                    <a:pt x="1863" y="94"/>
                  </a:lnTo>
                  <a:lnTo>
                    <a:pt x="1910" y="104"/>
                  </a:lnTo>
                  <a:lnTo>
                    <a:pt x="1955" y="116"/>
                  </a:lnTo>
                  <a:lnTo>
                    <a:pt x="2001" y="128"/>
                  </a:lnTo>
                  <a:lnTo>
                    <a:pt x="2046" y="142"/>
                  </a:lnTo>
                  <a:lnTo>
                    <a:pt x="2089" y="157"/>
                  </a:lnTo>
                  <a:lnTo>
                    <a:pt x="2133" y="175"/>
                  </a:lnTo>
                  <a:lnTo>
                    <a:pt x="2176" y="192"/>
                  </a:lnTo>
                  <a:lnTo>
                    <a:pt x="2219" y="212"/>
                  </a:lnTo>
                  <a:lnTo>
                    <a:pt x="2261" y="233"/>
                  </a:lnTo>
                  <a:lnTo>
                    <a:pt x="2302" y="254"/>
                  </a:lnTo>
                  <a:lnTo>
                    <a:pt x="2343" y="278"/>
                  </a:lnTo>
                  <a:lnTo>
                    <a:pt x="2382" y="301"/>
                  </a:lnTo>
                  <a:lnTo>
                    <a:pt x="2420" y="326"/>
                  </a:lnTo>
                  <a:lnTo>
                    <a:pt x="2456" y="351"/>
                  </a:lnTo>
                  <a:lnTo>
                    <a:pt x="2491" y="379"/>
                  </a:lnTo>
                  <a:lnTo>
                    <a:pt x="2526" y="406"/>
                  </a:lnTo>
                  <a:lnTo>
                    <a:pt x="2558" y="435"/>
                  </a:lnTo>
                  <a:lnTo>
                    <a:pt x="2590" y="464"/>
                  </a:lnTo>
                  <a:lnTo>
                    <a:pt x="2619" y="495"/>
                  </a:lnTo>
                  <a:lnTo>
                    <a:pt x="2649" y="526"/>
                  </a:lnTo>
                  <a:lnTo>
                    <a:pt x="2676" y="558"/>
                  </a:lnTo>
                  <a:lnTo>
                    <a:pt x="2703" y="592"/>
                  </a:lnTo>
                  <a:lnTo>
                    <a:pt x="2728" y="626"/>
                  </a:lnTo>
                  <a:lnTo>
                    <a:pt x="2752" y="662"/>
                  </a:lnTo>
                  <a:lnTo>
                    <a:pt x="2775" y="698"/>
                  </a:lnTo>
                  <a:lnTo>
                    <a:pt x="2797" y="735"/>
                  </a:lnTo>
                  <a:lnTo>
                    <a:pt x="2817" y="773"/>
                  </a:lnTo>
                  <a:lnTo>
                    <a:pt x="2835" y="811"/>
                  </a:lnTo>
                  <a:lnTo>
                    <a:pt x="2853" y="848"/>
                  </a:lnTo>
                  <a:lnTo>
                    <a:pt x="2869" y="886"/>
                  </a:lnTo>
                  <a:lnTo>
                    <a:pt x="2883" y="925"/>
                  </a:lnTo>
                  <a:lnTo>
                    <a:pt x="2896" y="964"/>
                  </a:lnTo>
                  <a:lnTo>
                    <a:pt x="2909" y="1002"/>
                  </a:lnTo>
                  <a:lnTo>
                    <a:pt x="2919" y="1042"/>
                  </a:lnTo>
                  <a:lnTo>
                    <a:pt x="2928" y="1082"/>
                  </a:lnTo>
                  <a:lnTo>
                    <a:pt x="2935" y="1122"/>
                  </a:lnTo>
                  <a:lnTo>
                    <a:pt x="2942" y="1161"/>
                  </a:lnTo>
                  <a:lnTo>
                    <a:pt x="2946" y="1202"/>
                  </a:lnTo>
                  <a:lnTo>
                    <a:pt x="2950" y="1243"/>
                  </a:lnTo>
                  <a:lnTo>
                    <a:pt x="2952" y="1284"/>
                  </a:lnTo>
                  <a:lnTo>
                    <a:pt x="2952" y="1325"/>
                  </a:lnTo>
                  <a:lnTo>
                    <a:pt x="2952" y="1364"/>
                  </a:lnTo>
                  <a:lnTo>
                    <a:pt x="2950" y="1403"/>
                  </a:lnTo>
                  <a:lnTo>
                    <a:pt x="2947" y="1442"/>
                  </a:lnTo>
                  <a:lnTo>
                    <a:pt x="2942" y="1479"/>
                  </a:lnTo>
                  <a:lnTo>
                    <a:pt x="2936" y="1517"/>
                  </a:lnTo>
                  <a:lnTo>
                    <a:pt x="2929" y="1554"/>
                  </a:lnTo>
                  <a:lnTo>
                    <a:pt x="2921" y="1589"/>
                  </a:lnTo>
                  <a:lnTo>
                    <a:pt x="2911" y="1626"/>
                  </a:lnTo>
                  <a:lnTo>
                    <a:pt x="2899" y="1662"/>
                  </a:lnTo>
                  <a:lnTo>
                    <a:pt x="2886" y="1696"/>
                  </a:lnTo>
                  <a:lnTo>
                    <a:pt x="2873" y="1731"/>
                  </a:lnTo>
                  <a:lnTo>
                    <a:pt x="2858" y="1766"/>
                  </a:lnTo>
                  <a:lnTo>
                    <a:pt x="2841" y="1799"/>
                  </a:lnTo>
                  <a:lnTo>
                    <a:pt x="2823" y="1833"/>
                  </a:lnTo>
                  <a:lnTo>
                    <a:pt x="2805" y="1866"/>
                  </a:lnTo>
                  <a:lnTo>
                    <a:pt x="2784" y="1898"/>
                  </a:lnTo>
                  <a:lnTo>
                    <a:pt x="2762" y="1930"/>
                  </a:lnTo>
                  <a:lnTo>
                    <a:pt x="2738" y="1961"/>
                  </a:lnTo>
                  <a:lnTo>
                    <a:pt x="2714" y="1992"/>
                  </a:lnTo>
                  <a:lnTo>
                    <a:pt x="2689" y="2022"/>
                  </a:lnTo>
                  <a:lnTo>
                    <a:pt x="2662" y="2050"/>
                  </a:lnTo>
                  <a:lnTo>
                    <a:pt x="2634" y="2078"/>
                  </a:lnTo>
                  <a:lnTo>
                    <a:pt x="2604" y="2104"/>
                  </a:lnTo>
                  <a:lnTo>
                    <a:pt x="2573" y="2131"/>
                  </a:lnTo>
                  <a:lnTo>
                    <a:pt x="2541" y="2156"/>
                  </a:lnTo>
                  <a:lnTo>
                    <a:pt x="2507" y="2181"/>
                  </a:lnTo>
                  <a:lnTo>
                    <a:pt x="2474" y="2204"/>
                  </a:lnTo>
                  <a:lnTo>
                    <a:pt x="2437" y="2227"/>
                  </a:lnTo>
                  <a:lnTo>
                    <a:pt x="2400" y="2249"/>
                  </a:lnTo>
                  <a:lnTo>
                    <a:pt x="2361" y="2270"/>
                  </a:lnTo>
                  <a:lnTo>
                    <a:pt x="2323" y="2291"/>
                  </a:lnTo>
                  <a:lnTo>
                    <a:pt x="2281" y="2310"/>
                  </a:lnTo>
                  <a:lnTo>
                    <a:pt x="2309" y="2316"/>
                  </a:lnTo>
                  <a:lnTo>
                    <a:pt x="2335" y="2323"/>
                  </a:lnTo>
                  <a:lnTo>
                    <a:pt x="2360" y="2330"/>
                  </a:lnTo>
                  <a:lnTo>
                    <a:pt x="2386" y="2339"/>
                  </a:lnTo>
                  <a:lnTo>
                    <a:pt x="2411" y="2347"/>
                  </a:lnTo>
                  <a:lnTo>
                    <a:pt x="2437" y="2355"/>
                  </a:lnTo>
                  <a:lnTo>
                    <a:pt x="2461" y="2364"/>
                  </a:lnTo>
                  <a:lnTo>
                    <a:pt x="2486" y="2373"/>
                  </a:lnTo>
                  <a:lnTo>
                    <a:pt x="2509" y="2383"/>
                  </a:lnTo>
                  <a:lnTo>
                    <a:pt x="2533" y="2394"/>
                  </a:lnTo>
                  <a:lnTo>
                    <a:pt x="2556" y="2404"/>
                  </a:lnTo>
                  <a:lnTo>
                    <a:pt x="2579" y="2415"/>
                  </a:lnTo>
                  <a:lnTo>
                    <a:pt x="2601" y="2426"/>
                  </a:lnTo>
                  <a:lnTo>
                    <a:pt x="2622" y="2438"/>
                  </a:lnTo>
                  <a:lnTo>
                    <a:pt x="2644" y="2451"/>
                  </a:lnTo>
                  <a:lnTo>
                    <a:pt x="2665" y="2463"/>
                  </a:lnTo>
                  <a:lnTo>
                    <a:pt x="2685" y="2476"/>
                  </a:lnTo>
                  <a:lnTo>
                    <a:pt x="2707" y="2490"/>
                  </a:lnTo>
                  <a:lnTo>
                    <a:pt x="2726" y="2504"/>
                  </a:lnTo>
                  <a:lnTo>
                    <a:pt x="2746" y="2518"/>
                  </a:lnTo>
                  <a:lnTo>
                    <a:pt x="2765" y="2533"/>
                  </a:lnTo>
                  <a:lnTo>
                    <a:pt x="2784" y="2549"/>
                  </a:lnTo>
                  <a:lnTo>
                    <a:pt x="2803" y="2564"/>
                  </a:lnTo>
                  <a:lnTo>
                    <a:pt x="2821" y="2580"/>
                  </a:lnTo>
                  <a:lnTo>
                    <a:pt x="2838" y="2596"/>
                  </a:lnTo>
                  <a:lnTo>
                    <a:pt x="2857" y="2614"/>
                  </a:lnTo>
                  <a:lnTo>
                    <a:pt x="2873" y="2631"/>
                  </a:lnTo>
                  <a:lnTo>
                    <a:pt x="2890" y="2649"/>
                  </a:lnTo>
                  <a:lnTo>
                    <a:pt x="2907" y="2667"/>
                  </a:lnTo>
                  <a:lnTo>
                    <a:pt x="2922" y="2686"/>
                  </a:lnTo>
                  <a:lnTo>
                    <a:pt x="2938" y="2705"/>
                  </a:lnTo>
                  <a:lnTo>
                    <a:pt x="2952" y="2724"/>
                  </a:lnTo>
                  <a:lnTo>
                    <a:pt x="2968" y="2744"/>
                  </a:lnTo>
                  <a:lnTo>
                    <a:pt x="2982" y="2765"/>
                  </a:lnTo>
                  <a:lnTo>
                    <a:pt x="2995" y="2784"/>
                  </a:lnTo>
                  <a:lnTo>
                    <a:pt x="3008" y="2805"/>
                  </a:lnTo>
                  <a:lnTo>
                    <a:pt x="3022" y="2826"/>
                  </a:lnTo>
                  <a:lnTo>
                    <a:pt x="3034" y="2847"/>
                  </a:lnTo>
                  <a:lnTo>
                    <a:pt x="3046" y="2870"/>
                  </a:lnTo>
                  <a:lnTo>
                    <a:pt x="3057" y="2891"/>
                  </a:lnTo>
                  <a:lnTo>
                    <a:pt x="3068" y="2913"/>
                  </a:lnTo>
                  <a:lnTo>
                    <a:pt x="3079" y="2936"/>
                  </a:lnTo>
                  <a:lnTo>
                    <a:pt x="3089" y="2959"/>
                  </a:lnTo>
                  <a:lnTo>
                    <a:pt x="3098" y="2982"/>
                  </a:lnTo>
                  <a:lnTo>
                    <a:pt x="3107" y="3005"/>
                  </a:lnTo>
                  <a:lnTo>
                    <a:pt x="3115" y="3030"/>
                  </a:lnTo>
                  <a:lnTo>
                    <a:pt x="3124" y="3053"/>
                  </a:lnTo>
                  <a:lnTo>
                    <a:pt x="3132" y="3078"/>
                  </a:lnTo>
                  <a:lnTo>
                    <a:pt x="3139" y="3103"/>
                  </a:lnTo>
                  <a:lnTo>
                    <a:pt x="3145" y="3127"/>
                  </a:lnTo>
                  <a:lnTo>
                    <a:pt x="3152" y="3153"/>
                  </a:lnTo>
                  <a:lnTo>
                    <a:pt x="3157" y="3178"/>
                  </a:lnTo>
                  <a:lnTo>
                    <a:pt x="3163" y="3205"/>
                  </a:lnTo>
                  <a:lnTo>
                    <a:pt x="3167" y="3231"/>
                  </a:lnTo>
                  <a:lnTo>
                    <a:pt x="3173" y="3258"/>
                  </a:lnTo>
                  <a:lnTo>
                    <a:pt x="3177" y="3284"/>
                  </a:lnTo>
                  <a:lnTo>
                    <a:pt x="3183" y="3339"/>
                  </a:lnTo>
                  <a:lnTo>
                    <a:pt x="3188" y="3396"/>
                  </a:lnTo>
                  <a:lnTo>
                    <a:pt x="3190" y="3453"/>
                  </a:lnTo>
                  <a:lnTo>
                    <a:pt x="3191" y="3511"/>
                  </a:lnTo>
                  <a:lnTo>
                    <a:pt x="3191" y="3550"/>
                  </a:lnTo>
                  <a:lnTo>
                    <a:pt x="3189" y="3589"/>
                  </a:lnTo>
                  <a:lnTo>
                    <a:pt x="3187" y="3629"/>
                  </a:lnTo>
                  <a:lnTo>
                    <a:pt x="3184" y="3668"/>
                  </a:lnTo>
                  <a:lnTo>
                    <a:pt x="3180" y="3705"/>
                  </a:lnTo>
                  <a:lnTo>
                    <a:pt x="3175" y="3743"/>
                  </a:lnTo>
                  <a:lnTo>
                    <a:pt x="3168" y="3781"/>
                  </a:lnTo>
                  <a:lnTo>
                    <a:pt x="3162" y="3818"/>
                  </a:lnTo>
                  <a:lnTo>
                    <a:pt x="3154" y="3854"/>
                  </a:lnTo>
                  <a:lnTo>
                    <a:pt x="3146" y="3891"/>
                  </a:lnTo>
                  <a:lnTo>
                    <a:pt x="3136" y="3927"/>
                  </a:lnTo>
                  <a:lnTo>
                    <a:pt x="3126" y="3962"/>
                  </a:lnTo>
                  <a:lnTo>
                    <a:pt x="3114" y="3998"/>
                  </a:lnTo>
                  <a:lnTo>
                    <a:pt x="3102" y="4033"/>
                  </a:lnTo>
                  <a:lnTo>
                    <a:pt x="3089" y="4067"/>
                  </a:lnTo>
                  <a:lnTo>
                    <a:pt x="3075" y="4101"/>
                  </a:lnTo>
                  <a:lnTo>
                    <a:pt x="3059" y="4135"/>
                  </a:lnTo>
                  <a:lnTo>
                    <a:pt x="3044" y="4168"/>
                  </a:lnTo>
                  <a:lnTo>
                    <a:pt x="3027" y="4201"/>
                  </a:lnTo>
                  <a:lnTo>
                    <a:pt x="3009" y="4233"/>
                  </a:lnTo>
                  <a:lnTo>
                    <a:pt x="2990" y="4266"/>
                  </a:lnTo>
                  <a:lnTo>
                    <a:pt x="2971" y="4298"/>
                  </a:lnTo>
                  <a:lnTo>
                    <a:pt x="2950" y="4329"/>
                  </a:lnTo>
                  <a:lnTo>
                    <a:pt x="2929" y="4360"/>
                  </a:lnTo>
                  <a:lnTo>
                    <a:pt x="2907" y="4390"/>
                  </a:lnTo>
                  <a:lnTo>
                    <a:pt x="2884" y="4421"/>
                  </a:lnTo>
                  <a:lnTo>
                    <a:pt x="2860" y="4450"/>
                  </a:lnTo>
                  <a:lnTo>
                    <a:pt x="2835" y="4480"/>
                  </a:lnTo>
                  <a:lnTo>
                    <a:pt x="2809" y="4510"/>
                  </a:lnTo>
                  <a:lnTo>
                    <a:pt x="2782" y="4538"/>
                  </a:lnTo>
                  <a:lnTo>
                    <a:pt x="2755" y="4567"/>
                  </a:lnTo>
                  <a:lnTo>
                    <a:pt x="2726" y="4594"/>
                  </a:lnTo>
                  <a:lnTo>
                    <a:pt x="2697" y="4622"/>
                  </a:lnTo>
                  <a:lnTo>
                    <a:pt x="2667" y="4648"/>
                  </a:lnTo>
                  <a:lnTo>
                    <a:pt x="2637" y="4674"/>
                  </a:lnTo>
                  <a:lnTo>
                    <a:pt x="2606" y="4698"/>
                  </a:lnTo>
                  <a:lnTo>
                    <a:pt x="2574" y="4722"/>
                  </a:lnTo>
                  <a:lnTo>
                    <a:pt x="2543" y="4745"/>
                  </a:lnTo>
                  <a:lnTo>
                    <a:pt x="2510" y="4767"/>
                  </a:lnTo>
                  <a:lnTo>
                    <a:pt x="2478" y="4789"/>
                  </a:lnTo>
                  <a:lnTo>
                    <a:pt x="2444" y="4809"/>
                  </a:lnTo>
                  <a:lnTo>
                    <a:pt x="2410" y="4829"/>
                  </a:lnTo>
                  <a:lnTo>
                    <a:pt x="2377" y="4847"/>
                  </a:lnTo>
                  <a:lnTo>
                    <a:pt x="2342" y="4864"/>
                  </a:lnTo>
                  <a:lnTo>
                    <a:pt x="2306" y="4882"/>
                  </a:lnTo>
                  <a:lnTo>
                    <a:pt x="2271" y="4898"/>
                  </a:lnTo>
                  <a:lnTo>
                    <a:pt x="2235" y="4913"/>
                  </a:lnTo>
                  <a:lnTo>
                    <a:pt x="2198" y="4927"/>
                  </a:lnTo>
                  <a:lnTo>
                    <a:pt x="2162" y="4941"/>
                  </a:lnTo>
                  <a:lnTo>
                    <a:pt x="2124" y="4953"/>
                  </a:lnTo>
                  <a:lnTo>
                    <a:pt x="2086" y="4964"/>
                  </a:lnTo>
                  <a:lnTo>
                    <a:pt x="2048" y="4975"/>
                  </a:lnTo>
                  <a:lnTo>
                    <a:pt x="2009" y="4986"/>
                  </a:lnTo>
                  <a:lnTo>
                    <a:pt x="1969" y="4995"/>
                  </a:lnTo>
                  <a:lnTo>
                    <a:pt x="1929" y="5003"/>
                  </a:lnTo>
                  <a:lnTo>
                    <a:pt x="1889" y="5010"/>
                  </a:lnTo>
                  <a:lnTo>
                    <a:pt x="1848" y="5016"/>
                  </a:lnTo>
                  <a:lnTo>
                    <a:pt x="1807" y="5022"/>
                  </a:lnTo>
                  <a:lnTo>
                    <a:pt x="1765" y="5027"/>
                  </a:lnTo>
                  <a:lnTo>
                    <a:pt x="1723" y="5030"/>
                  </a:lnTo>
                  <a:lnTo>
                    <a:pt x="1680" y="5033"/>
                  </a:lnTo>
                  <a:lnTo>
                    <a:pt x="1637" y="5036"/>
                  </a:lnTo>
                  <a:lnTo>
                    <a:pt x="1593" y="5038"/>
                  </a:lnTo>
                  <a:lnTo>
                    <a:pt x="1548" y="5038"/>
                  </a:lnTo>
                  <a:lnTo>
                    <a:pt x="1509" y="5038"/>
                  </a:lnTo>
                  <a:lnTo>
                    <a:pt x="1469" y="5037"/>
                  </a:lnTo>
                  <a:lnTo>
                    <a:pt x="1430" y="5035"/>
                  </a:lnTo>
                  <a:lnTo>
                    <a:pt x="1392" y="5031"/>
                  </a:lnTo>
                  <a:lnTo>
                    <a:pt x="1354" y="5028"/>
                  </a:lnTo>
                  <a:lnTo>
                    <a:pt x="1316" y="5024"/>
                  </a:lnTo>
                  <a:lnTo>
                    <a:pt x="1278" y="5019"/>
                  </a:lnTo>
                  <a:lnTo>
                    <a:pt x="1242" y="5014"/>
                  </a:lnTo>
                  <a:lnTo>
                    <a:pt x="1205" y="5007"/>
                  </a:lnTo>
                  <a:lnTo>
                    <a:pt x="1169" y="5000"/>
                  </a:lnTo>
                  <a:lnTo>
                    <a:pt x="1134" y="4993"/>
                  </a:lnTo>
                  <a:lnTo>
                    <a:pt x="1098" y="4984"/>
                  </a:lnTo>
                  <a:lnTo>
                    <a:pt x="1063" y="4974"/>
                  </a:lnTo>
                  <a:lnTo>
                    <a:pt x="1029" y="4964"/>
                  </a:lnTo>
                  <a:lnTo>
                    <a:pt x="995" y="4953"/>
                  </a:lnTo>
                  <a:lnTo>
                    <a:pt x="962" y="4942"/>
                  </a:lnTo>
                  <a:lnTo>
                    <a:pt x="929" y="4930"/>
                  </a:lnTo>
                  <a:lnTo>
                    <a:pt x="896" y="4916"/>
                  </a:lnTo>
                  <a:lnTo>
                    <a:pt x="864" y="4902"/>
                  </a:lnTo>
                  <a:lnTo>
                    <a:pt x="832" y="4888"/>
                  </a:lnTo>
                  <a:lnTo>
                    <a:pt x="801" y="4872"/>
                  </a:lnTo>
                  <a:lnTo>
                    <a:pt x="770" y="4856"/>
                  </a:lnTo>
                  <a:lnTo>
                    <a:pt x="739" y="4840"/>
                  </a:lnTo>
                  <a:lnTo>
                    <a:pt x="709" y="4821"/>
                  </a:lnTo>
                  <a:lnTo>
                    <a:pt x="679" y="4803"/>
                  </a:lnTo>
                  <a:lnTo>
                    <a:pt x="650" y="4785"/>
                  </a:lnTo>
                  <a:lnTo>
                    <a:pt x="621" y="4764"/>
                  </a:lnTo>
                  <a:lnTo>
                    <a:pt x="593" y="4744"/>
                  </a:lnTo>
                  <a:lnTo>
                    <a:pt x="565" y="4723"/>
                  </a:lnTo>
                  <a:lnTo>
                    <a:pt x="538" y="4700"/>
                  </a:lnTo>
                  <a:lnTo>
                    <a:pt x="510" y="4678"/>
                  </a:lnTo>
                  <a:lnTo>
                    <a:pt x="484" y="4654"/>
                  </a:lnTo>
                  <a:lnTo>
                    <a:pt x="457" y="4630"/>
                  </a:lnTo>
                  <a:lnTo>
                    <a:pt x="432" y="4605"/>
                  </a:lnTo>
                  <a:lnTo>
                    <a:pt x="407" y="4581"/>
                  </a:lnTo>
                  <a:lnTo>
                    <a:pt x="383" y="4555"/>
                  </a:lnTo>
                  <a:lnTo>
                    <a:pt x="359" y="4529"/>
                  </a:lnTo>
                  <a:lnTo>
                    <a:pt x="337" y="4502"/>
                  </a:lnTo>
                  <a:lnTo>
                    <a:pt x="316" y="4476"/>
                  </a:lnTo>
                  <a:lnTo>
                    <a:pt x="294" y="4448"/>
                  </a:lnTo>
                  <a:lnTo>
                    <a:pt x="274" y="4421"/>
                  </a:lnTo>
                  <a:lnTo>
                    <a:pt x="253" y="4393"/>
                  </a:lnTo>
                  <a:lnTo>
                    <a:pt x="235" y="4365"/>
                  </a:lnTo>
                  <a:lnTo>
                    <a:pt x="217" y="4335"/>
                  </a:lnTo>
                  <a:lnTo>
                    <a:pt x="198" y="4306"/>
                  </a:lnTo>
                  <a:lnTo>
                    <a:pt x="182" y="4276"/>
                  </a:lnTo>
                  <a:lnTo>
                    <a:pt x="166" y="4246"/>
                  </a:lnTo>
                  <a:lnTo>
                    <a:pt x="151" y="4215"/>
                  </a:lnTo>
                  <a:lnTo>
                    <a:pt x="135" y="4183"/>
                  </a:lnTo>
                  <a:lnTo>
                    <a:pt x="121" y="4152"/>
                  </a:lnTo>
                  <a:lnTo>
                    <a:pt x="108" y="4120"/>
                  </a:lnTo>
                  <a:lnTo>
                    <a:pt x="96" y="4088"/>
                  </a:lnTo>
                  <a:lnTo>
                    <a:pt x="83" y="4055"/>
                  </a:lnTo>
                  <a:lnTo>
                    <a:pt x="72" y="4021"/>
                  </a:lnTo>
                  <a:lnTo>
                    <a:pt x="62" y="3988"/>
                  </a:lnTo>
                  <a:lnTo>
                    <a:pt x="52" y="3953"/>
                  </a:lnTo>
                  <a:lnTo>
                    <a:pt x="43" y="3918"/>
                  </a:lnTo>
                  <a:lnTo>
                    <a:pt x="34" y="3883"/>
                  </a:lnTo>
                  <a:lnTo>
                    <a:pt x="27" y="3847"/>
                  </a:lnTo>
                  <a:lnTo>
                    <a:pt x="20" y="3811"/>
                  </a:lnTo>
                  <a:lnTo>
                    <a:pt x="14" y="3775"/>
                  </a:lnTo>
                  <a:lnTo>
                    <a:pt x="8" y="3738"/>
                  </a:lnTo>
                  <a:lnTo>
                    <a:pt x="4" y="3700"/>
                  </a:lnTo>
                  <a:lnTo>
                    <a:pt x="0" y="3663"/>
                  </a:lnTo>
                  <a:close/>
                  <a:moveTo>
                    <a:pt x="6894" y="1273"/>
                  </a:moveTo>
                  <a:lnTo>
                    <a:pt x="6302" y="1321"/>
                  </a:lnTo>
                  <a:lnTo>
                    <a:pt x="6292" y="1278"/>
                  </a:lnTo>
                  <a:lnTo>
                    <a:pt x="6281" y="1236"/>
                  </a:lnTo>
                  <a:lnTo>
                    <a:pt x="6270" y="1195"/>
                  </a:lnTo>
                  <a:lnTo>
                    <a:pt x="6258" y="1156"/>
                  </a:lnTo>
                  <a:lnTo>
                    <a:pt x="6245" y="1120"/>
                  </a:lnTo>
                  <a:lnTo>
                    <a:pt x="6232" y="1084"/>
                  </a:lnTo>
                  <a:lnTo>
                    <a:pt x="6219" y="1049"/>
                  </a:lnTo>
                  <a:lnTo>
                    <a:pt x="6205" y="1017"/>
                  </a:lnTo>
                  <a:lnTo>
                    <a:pt x="6190" y="985"/>
                  </a:lnTo>
                  <a:lnTo>
                    <a:pt x="6175" y="955"/>
                  </a:lnTo>
                  <a:lnTo>
                    <a:pt x="6160" y="927"/>
                  </a:lnTo>
                  <a:lnTo>
                    <a:pt x="6144" y="900"/>
                  </a:lnTo>
                  <a:lnTo>
                    <a:pt x="6127" y="875"/>
                  </a:lnTo>
                  <a:lnTo>
                    <a:pt x="6110" y="852"/>
                  </a:lnTo>
                  <a:lnTo>
                    <a:pt x="6093" y="829"/>
                  </a:lnTo>
                  <a:lnTo>
                    <a:pt x="6074" y="808"/>
                  </a:lnTo>
                  <a:lnTo>
                    <a:pt x="6059" y="792"/>
                  </a:lnTo>
                  <a:lnTo>
                    <a:pt x="6044" y="777"/>
                  </a:lnTo>
                  <a:lnTo>
                    <a:pt x="6027" y="762"/>
                  </a:lnTo>
                  <a:lnTo>
                    <a:pt x="6011" y="748"/>
                  </a:lnTo>
                  <a:lnTo>
                    <a:pt x="5996" y="734"/>
                  </a:lnTo>
                  <a:lnTo>
                    <a:pt x="5978" y="721"/>
                  </a:lnTo>
                  <a:lnTo>
                    <a:pt x="5962" y="708"/>
                  </a:lnTo>
                  <a:lnTo>
                    <a:pt x="5945" y="696"/>
                  </a:lnTo>
                  <a:lnTo>
                    <a:pt x="5929" y="684"/>
                  </a:lnTo>
                  <a:lnTo>
                    <a:pt x="5911" y="673"/>
                  </a:lnTo>
                  <a:lnTo>
                    <a:pt x="5893" y="662"/>
                  </a:lnTo>
                  <a:lnTo>
                    <a:pt x="5876" y="652"/>
                  </a:lnTo>
                  <a:lnTo>
                    <a:pt x="5857" y="642"/>
                  </a:lnTo>
                  <a:lnTo>
                    <a:pt x="5839" y="632"/>
                  </a:lnTo>
                  <a:lnTo>
                    <a:pt x="5821" y="624"/>
                  </a:lnTo>
                  <a:lnTo>
                    <a:pt x="5802" y="616"/>
                  </a:lnTo>
                  <a:lnTo>
                    <a:pt x="5783" y="608"/>
                  </a:lnTo>
                  <a:lnTo>
                    <a:pt x="5765" y="601"/>
                  </a:lnTo>
                  <a:lnTo>
                    <a:pt x="5745" y="594"/>
                  </a:lnTo>
                  <a:lnTo>
                    <a:pt x="5725" y="588"/>
                  </a:lnTo>
                  <a:lnTo>
                    <a:pt x="5705" y="581"/>
                  </a:lnTo>
                  <a:lnTo>
                    <a:pt x="5685" y="576"/>
                  </a:lnTo>
                  <a:lnTo>
                    <a:pt x="5665" y="572"/>
                  </a:lnTo>
                  <a:lnTo>
                    <a:pt x="5644" y="567"/>
                  </a:lnTo>
                  <a:lnTo>
                    <a:pt x="5624" y="564"/>
                  </a:lnTo>
                  <a:lnTo>
                    <a:pt x="5604" y="561"/>
                  </a:lnTo>
                  <a:lnTo>
                    <a:pt x="5582" y="558"/>
                  </a:lnTo>
                  <a:lnTo>
                    <a:pt x="5561" y="556"/>
                  </a:lnTo>
                  <a:lnTo>
                    <a:pt x="5539" y="554"/>
                  </a:lnTo>
                  <a:lnTo>
                    <a:pt x="5517" y="553"/>
                  </a:lnTo>
                  <a:lnTo>
                    <a:pt x="5496" y="552"/>
                  </a:lnTo>
                  <a:lnTo>
                    <a:pt x="5473" y="552"/>
                  </a:lnTo>
                  <a:lnTo>
                    <a:pt x="5437" y="552"/>
                  </a:lnTo>
                  <a:lnTo>
                    <a:pt x="5402" y="554"/>
                  </a:lnTo>
                  <a:lnTo>
                    <a:pt x="5367" y="557"/>
                  </a:lnTo>
                  <a:lnTo>
                    <a:pt x="5334" y="562"/>
                  </a:lnTo>
                  <a:lnTo>
                    <a:pt x="5300" y="567"/>
                  </a:lnTo>
                  <a:lnTo>
                    <a:pt x="5266" y="574"/>
                  </a:lnTo>
                  <a:lnTo>
                    <a:pt x="5234" y="582"/>
                  </a:lnTo>
                  <a:lnTo>
                    <a:pt x="5202" y="592"/>
                  </a:lnTo>
                  <a:lnTo>
                    <a:pt x="5171" y="602"/>
                  </a:lnTo>
                  <a:lnTo>
                    <a:pt x="5140" y="614"/>
                  </a:lnTo>
                  <a:lnTo>
                    <a:pt x="5109" y="627"/>
                  </a:lnTo>
                  <a:lnTo>
                    <a:pt x="5079" y="642"/>
                  </a:lnTo>
                  <a:lnTo>
                    <a:pt x="5049" y="657"/>
                  </a:lnTo>
                  <a:lnTo>
                    <a:pt x="5021" y="674"/>
                  </a:lnTo>
                  <a:lnTo>
                    <a:pt x="4992" y="693"/>
                  </a:lnTo>
                  <a:lnTo>
                    <a:pt x="4965" y="712"/>
                  </a:lnTo>
                  <a:lnTo>
                    <a:pt x="4930" y="738"/>
                  </a:lnTo>
                  <a:lnTo>
                    <a:pt x="4896" y="766"/>
                  </a:lnTo>
                  <a:lnTo>
                    <a:pt x="4863" y="795"/>
                  </a:lnTo>
                  <a:lnTo>
                    <a:pt x="4831" y="826"/>
                  </a:lnTo>
                  <a:lnTo>
                    <a:pt x="4801" y="859"/>
                  </a:lnTo>
                  <a:lnTo>
                    <a:pt x="4770" y="892"/>
                  </a:lnTo>
                  <a:lnTo>
                    <a:pt x="4741" y="928"/>
                  </a:lnTo>
                  <a:lnTo>
                    <a:pt x="4713" y="965"/>
                  </a:lnTo>
                  <a:lnTo>
                    <a:pt x="4686" y="1002"/>
                  </a:lnTo>
                  <a:lnTo>
                    <a:pt x="4659" y="1042"/>
                  </a:lnTo>
                  <a:lnTo>
                    <a:pt x="4634" y="1084"/>
                  </a:lnTo>
                  <a:lnTo>
                    <a:pt x="4609" y="1127"/>
                  </a:lnTo>
                  <a:lnTo>
                    <a:pt x="4585" y="1171"/>
                  </a:lnTo>
                  <a:lnTo>
                    <a:pt x="4562" y="1216"/>
                  </a:lnTo>
                  <a:lnTo>
                    <a:pt x="4540" y="1263"/>
                  </a:lnTo>
                  <a:lnTo>
                    <a:pt x="4519" y="1312"/>
                  </a:lnTo>
                  <a:lnTo>
                    <a:pt x="4509" y="1337"/>
                  </a:lnTo>
                  <a:lnTo>
                    <a:pt x="4499" y="1363"/>
                  </a:lnTo>
                  <a:lnTo>
                    <a:pt x="4490" y="1389"/>
                  </a:lnTo>
                  <a:lnTo>
                    <a:pt x="4481" y="1416"/>
                  </a:lnTo>
                  <a:lnTo>
                    <a:pt x="4463" y="1472"/>
                  </a:lnTo>
                  <a:lnTo>
                    <a:pt x="4447" y="1531"/>
                  </a:lnTo>
                  <a:lnTo>
                    <a:pt x="4433" y="1593"/>
                  </a:lnTo>
                  <a:lnTo>
                    <a:pt x="4419" y="1656"/>
                  </a:lnTo>
                  <a:lnTo>
                    <a:pt x="4406" y="1723"/>
                  </a:lnTo>
                  <a:lnTo>
                    <a:pt x="4395" y="1791"/>
                  </a:lnTo>
                  <a:lnTo>
                    <a:pt x="4385" y="1864"/>
                  </a:lnTo>
                  <a:lnTo>
                    <a:pt x="4376" y="1938"/>
                  </a:lnTo>
                  <a:lnTo>
                    <a:pt x="4369" y="2014"/>
                  </a:lnTo>
                  <a:lnTo>
                    <a:pt x="4363" y="2094"/>
                  </a:lnTo>
                  <a:lnTo>
                    <a:pt x="4357" y="2177"/>
                  </a:lnTo>
                  <a:lnTo>
                    <a:pt x="4353" y="2261"/>
                  </a:lnTo>
                  <a:lnTo>
                    <a:pt x="4350" y="2349"/>
                  </a:lnTo>
                  <a:lnTo>
                    <a:pt x="4349" y="2438"/>
                  </a:lnTo>
                  <a:lnTo>
                    <a:pt x="4377" y="2398"/>
                  </a:lnTo>
                  <a:lnTo>
                    <a:pt x="4404" y="2359"/>
                  </a:lnTo>
                  <a:lnTo>
                    <a:pt x="4434" y="2321"/>
                  </a:lnTo>
                  <a:lnTo>
                    <a:pt x="4463" y="2285"/>
                  </a:lnTo>
                  <a:lnTo>
                    <a:pt x="4494" y="2250"/>
                  </a:lnTo>
                  <a:lnTo>
                    <a:pt x="4525" y="2215"/>
                  </a:lnTo>
                  <a:lnTo>
                    <a:pt x="4557" y="2183"/>
                  </a:lnTo>
                  <a:lnTo>
                    <a:pt x="4590" y="2152"/>
                  </a:lnTo>
                  <a:lnTo>
                    <a:pt x="4623" y="2123"/>
                  </a:lnTo>
                  <a:lnTo>
                    <a:pt x="4657" y="2094"/>
                  </a:lnTo>
                  <a:lnTo>
                    <a:pt x="4693" y="2066"/>
                  </a:lnTo>
                  <a:lnTo>
                    <a:pt x="4728" y="2041"/>
                  </a:lnTo>
                  <a:lnTo>
                    <a:pt x="4765" y="2017"/>
                  </a:lnTo>
                  <a:lnTo>
                    <a:pt x="4802" y="1993"/>
                  </a:lnTo>
                  <a:lnTo>
                    <a:pt x="4840" y="1971"/>
                  </a:lnTo>
                  <a:lnTo>
                    <a:pt x="4879" y="1950"/>
                  </a:lnTo>
                  <a:lnTo>
                    <a:pt x="4918" y="1931"/>
                  </a:lnTo>
                  <a:lnTo>
                    <a:pt x="4958" y="1914"/>
                  </a:lnTo>
                  <a:lnTo>
                    <a:pt x="4997" y="1896"/>
                  </a:lnTo>
                  <a:lnTo>
                    <a:pt x="5037" y="1881"/>
                  </a:lnTo>
                  <a:lnTo>
                    <a:pt x="5077" y="1867"/>
                  </a:lnTo>
                  <a:lnTo>
                    <a:pt x="5118" y="1853"/>
                  </a:lnTo>
                  <a:lnTo>
                    <a:pt x="5158" y="1841"/>
                  </a:lnTo>
                  <a:lnTo>
                    <a:pt x="5199" y="1831"/>
                  </a:lnTo>
                  <a:lnTo>
                    <a:pt x="5240" y="1821"/>
                  </a:lnTo>
                  <a:lnTo>
                    <a:pt x="5282" y="1813"/>
                  </a:lnTo>
                  <a:lnTo>
                    <a:pt x="5322" y="1807"/>
                  </a:lnTo>
                  <a:lnTo>
                    <a:pt x="5364" y="1800"/>
                  </a:lnTo>
                  <a:lnTo>
                    <a:pt x="5407" y="1796"/>
                  </a:lnTo>
                  <a:lnTo>
                    <a:pt x="5449" y="1793"/>
                  </a:lnTo>
                  <a:lnTo>
                    <a:pt x="5491" y="1791"/>
                  </a:lnTo>
                  <a:lnTo>
                    <a:pt x="5534" y="1790"/>
                  </a:lnTo>
                  <a:lnTo>
                    <a:pt x="5572" y="1791"/>
                  </a:lnTo>
                  <a:lnTo>
                    <a:pt x="5609" y="1792"/>
                  </a:lnTo>
                  <a:lnTo>
                    <a:pt x="5645" y="1794"/>
                  </a:lnTo>
                  <a:lnTo>
                    <a:pt x="5681" y="1797"/>
                  </a:lnTo>
                  <a:lnTo>
                    <a:pt x="5717" y="1801"/>
                  </a:lnTo>
                  <a:lnTo>
                    <a:pt x="5752" y="1807"/>
                  </a:lnTo>
                  <a:lnTo>
                    <a:pt x="5788" y="1812"/>
                  </a:lnTo>
                  <a:lnTo>
                    <a:pt x="5823" y="1818"/>
                  </a:lnTo>
                  <a:lnTo>
                    <a:pt x="5857" y="1826"/>
                  </a:lnTo>
                  <a:lnTo>
                    <a:pt x="5891" y="1834"/>
                  </a:lnTo>
                  <a:lnTo>
                    <a:pt x="5926" y="1843"/>
                  </a:lnTo>
                  <a:lnTo>
                    <a:pt x="5958" y="1852"/>
                  </a:lnTo>
                  <a:lnTo>
                    <a:pt x="5992" y="1864"/>
                  </a:lnTo>
                  <a:lnTo>
                    <a:pt x="6024" y="1875"/>
                  </a:lnTo>
                  <a:lnTo>
                    <a:pt x="6057" y="1888"/>
                  </a:lnTo>
                  <a:lnTo>
                    <a:pt x="6089" y="1901"/>
                  </a:lnTo>
                  <a:lnTo>
                    <a:pt x="6121" y="1916"/>
                  </a:lnTo>
                  <a:lnTo>
                    <a:pt x="6152" y="1931"/>
                  </a:lnTo>
                  <a:lnTo>
                    <a:pt x="6183" y="1946"/>
                  </a:lnTo>
                  <a:lnTo>
                    <a:pt x="6214" y="1964"/>
                  </a:lnTo>
                  <a:lnTo>
                    <a:pt x="6244" y="1981"/>
                  </a:lnTo>
                  <a:lnTo>
                    <a:pt x="6274" y="1999"/>
                  </a:lnTo>
                  <a:lnTo>
                    <a:pt x="6304" y="2019"/>
                  </a:lnTo>
                  <a:lnTo>
                    <a:pt x="6333" y="2039"/>
                  </a:lnTo>
                  <a:lnTo>
                    <a:pt x="6362" y="2060"/>
                  </a:lnTo>
                  <a:lnTo>
                    <a:pt x="6391" y="2082"/>
                  </a:lnTo>
                  <a:lnTo>
                    <a:pt x="6419" y="2105"/>
                  </a:lnTo>
                  <a:lnTo>
                    <a:pt x="6447" y="2129"/>
                  </a:lnTo>
                  <a:lnTo>
                    <a:pt x="6475" y="2153"/>
                  </a:lnTo>
                  <a:lnTo>
                    <a:pt x="6501" y="2179"/>
                  </a:lnTo>
                  <a:lnTo>
                    <a:pt x="6529" y="2205"/>
                  </a:lnTo>
                  <a:lnTo>
                    <a:pt x="6555" y="2232"/>
                  </a:lnTo>
                  <a:lnTo>
                    <a:pt x="6581" y="2260"/>
                  </a:lnTo>
                  <a:lnTo>
                    <a:pt x="6606" y="2288"/>
                  </a:lnTo>
                  <a:lnTo>
                    <a:pt x="6631" y="2317"/>
                  </a:lnTo>
                  <a:lnTo>
                    <a:pt x="6654" y="2346"/>
                  </a:lnTo>
                  <a:lnTo>
                    <a:pt x="6676" y="2376"/>
                  </a:lnTo>
                  <a:lnTo>
                    <a:pt x="6698" y="2406"/>
                  </a:lnTo>
                  <a:lnTo>
                    <a:pt x="6719" y="2437"/>
                  </a:lnTo>
                  <a:lnTo>
                    <a:pt x="6739" y="2468"/>
                  </a:lnTo>
                  <a:lnTo>
                    <a:pt x="6758" y="2500"/>
                  </a:lnTo>
                  <a:lnTo>
                    <a:pt x="6777" y="2532"/>
                  </a:lnTo>
                  <a:lnTo>
                    <a:pt x="6795" y="2565"/>
                  </a:lnTo>
                  <a:lnTo>
                    <a:pt x="6811" y="2599"/>
                  </a:lnTo>
                  <a:lnTo>
                    <a:pt x="6827" y="2632"/>
                  </a:lnTo>
                  <a:lnTo>
                    <a:pt x="6843" y="2667"/>
                  </a:lnTo>
                  <a:lnTo>
                    <a:pt x="6857" y="2701"/>
                  </a:lnTo>
                  <a:lnTo>
                    <a:pt x="6871" y="2737"/>
                  </a:lnTo>
                  <a:lnTo>
                    <a:pt x="6883" y="2773"/>
                  </a:lnTo>
                  <a:lnTo>
                    <a:pt x="6895" y="2809"/>
                  </a:lnTo>
                  <a:lnTo>
                    <a:pt x="6907" y="2846"/>
                  </a:lnTo>
                  <a:lnTo>
                    <a:pt x="6917" y="2883"/>
                  </a:lnTo>
                  <a:lnTo>
                    <a:pt x="6926" y="2921"/>
                  </a:lnTo>
                  <a:lnTo>
                    <a:pt x="6934" y="2959"/>
                  </a:lnTo>
                  <a:lnTo>
                    <a:pt x="6942" y="2998"/>
                  </a:lnTo>
                  <a:lnTo>
                    <a:pt x="6949" y="3038"/>
                  </a:lnTo>
                  <a:lnTo>
                    <a:pt x="6956" y="3078"/>
                  </a:lnTo>
                  <a:lnTo>
                    <a:pt x="6961" y="3118"/>
                  </a:lnTo>
                  <a:lnTo>
                    <a:pt x="6966" y="3159"/>
                  </a:lnTo>
                  <a:lnTo>
                    <a:pt x="6969" y="3200"/>
                  </a:lnTo>
                  <a:lnTo>
                    <a:pt x="6972" y="3243"/>
                  </a:lnTo>
                  <a:lnTo>
                    <a:pt x="6974" y="3284"/>
                  </a:lnTo>
                  <a:lnTo>
                    <a:pt x="6975" y="3327"/>
                  </a:lnTo>
                  <a:lnTo>
                    <a:pt x="6976" y="3371"/>
                  </a:lnTo>
                  <a:lnTo>
                    <a:pt x="6975" y="3428"/>
                  </a:lnTo>
                  <a:lnTo>
                    <a:pt x="6973" y="3485"/>
                  </a:lnTo>
                  <a:lnTo>
                    <a:pt x="6969" y="3541"/>
                  </a:lnTo>
                  <a:lnTo>
                    <a:pt x="6964" y="3596"/>
                  </a:lnTo>
                  <a:lnTo>
                    <a:pt x="6957" y="3651"/>
                  </a:lnTo>
                  <a:lnTo>
                    <a:pt x="6948" y="3706"/>
                  </a:lnTo>
                  <a:lnTo>
                    <a:pt x="6938" y="3760"/>
                  </a:lnTo>
                  <a:lnTo>
                    <a:pt x="6926" y="3813"/>
                  </a:lnTo>
                  <a:lnTo>
                    <a:pt x="6914" y="3866"/>
                  </a:lnTo>
                  <a:lnTo>
                    <a:pt x="6899" y="3919"/>
                  </a:lnTo>
                  <a:lnTo>
                    <a:pt x="6882" y="3971"/>
                  </a:lnTo>
                  <a:lnTo>
                    <a:pt x="6865" y="4023"/>
                  </a:lnTo>
                  <a:lnTo>
                    <a:pt x="6846" y="4074"/>
                  </a:lnTo>
                  <a:lnTo>
                    <a:pt x="6825" y="4124"/>
                  </a:lnTo>
                  <a:lnTo>
                    <a:pt x="6803" y="4174"/>
                  </a:lnTo>
                  <a:lnTo>
                    <a:pt x="6778" y="4224"/>
                  </a:lnTo>
                  <a:lnTo>
                    <a:pt x="6753" y="4273"/>
                  </a:lnTo>
                  <a:lnTo>
                    <a:pt x="6726" y="4320"/>
                  </a:lnTo>
                  <a:lnTo>
                    <a:pt x="6699" y="4366"/>
                  </a:lnTo>
                  <a:lnTo>
                    <a:pt x="6670" y="4410"/>
                  </a:lnTo>
                  <a:lnTo>
                    <a:pt x="6640" y="4453"/>
                  </a:lnTo>
                  <a:lnTo>
                    <a:pt x="6609" y="4494"/>
                  </a:lnTo>
                  <a:lnTo>
                    <a:pt x="6577" y="4534"/>
                  </a:lnTo>
                  <a:lnTo>
                    <a:pt x="6543" y="4573"/>
                  </a:lnTo>
                  <a:lnTo>
                    <a:pt x="6508" y="4609"/>
                  </a:lnTo>
                  <a:lnTo>
                    <a:pt x="6473" y="4645"/>
                  </a:lnTo>
                  <a:lnTo>
                    <a:pt x="6436" y="4679"/>
                  </a:lnTo>
                  <a:lnTo>
                    <a:pt x="6398" y="4711"/>
                  </a:lnTo>
                  <a:lnTo>
                    <a:pt x="6359" y="4743"/>
                  </a:lnTo>
                  <a:lnTo>
                    <a:pt x="6319" y="4773"/>
                  </a:lnTo>
                  <a:lnTo>
                    <a:pt x="6277" y="4801"/>
                  </a:lnTo>
                  <a:lnTo>
                    <a:pt x="6234" y="4828"/>
                  </a:lnTo>
                  <a:lnTo>
                    <a:pt x="6190" y="4853"/>
                  </a:lnTo>
                  <a:lnTo>
                    <a:pt x="6147" y="4877"/>
                  </a:lnTo>
                  <a:lnTo>
                    <a:pt x="6101" y="4899"/>
                  </a:lnTo>
                  <a:lnTo>
                    <a:pt x="6056" y="4919"/>
                  </a:lnTo>
                  <a:lnTo>
                    <a:pt x="6009" y="4939"/>
                  </a:lnTo>
                  <a:lnTo>
                    <a:pt x="5962" y="4956"/>
                  </a:lnTo>
                  <a:lnTo>
                    <a:pt x="5913" y="4971"/>
                  </a:lnTo>
                  <a:lnTo>
                    <a:pt x="5865" y="4986"/>
                  </a:lnTo>
                  <a:lnTo>
                    <a:pt x="5815" y="4998"/>
                  </a:lnTo>
                  <a:lnTo>
                    <a:pt x="5766" y="5008"/>
                  </a:lnTo>
                  <a:lnTo>
                    <a:pt x="5715" y="5017"/>
                  </a:lnTo>
                  <a:lnTo>
                    <a:pt x="5663" y="5024"/>
                  </a:lnTo>
                  <a:lnTo>
                    <a:pt x="5611" y="5030"/>
                  </a:lnTo>
                  <a:lnTo>
                    <a:pt x="5558" y="5035"/>
                  </a:lnTo>
                  <a:lnTo>
                    <a:pt x="5504" y="5037"/>
                  </a:lnTo>
                  <a:lnTo>
                    <a:pt x="5450" y="5038"/>
                  </a:lnTo>
                  <a:lnTo>
                    <a:pt x="5403" y="5038"/>
                  </a:lnTo>
                  <a:lnTo>
                    <a:pt x="5357" y="5036"/>
                  </a:lnTo>
                  <a:lnTo>
                    <a:pt x="5311" y="5032"/>
                  </a:lnTo>
                  <a:lnTo>
                    <a:pt x="5266" y="5029"/>
                  </a:lnTo>
                  <a:lnTo>
                    <a:pt x="5222" y="5024"/>
                  </a:lnTo>
                  <a:lnTo>
                    <a:pt x="5179" y="5018"/>
                  </a:lnTo>
                  <a:lnTo>
                    <a:pt x="5136" y="5011"/>
                  </a:lnTo>
                  <a:lnTo>
                    <a:pt x="5093" y="5003"/>
                  </a:lnTo>
                  <a:lnTo>
                    <a:pt x="5050" y="4994"/>
                  </a:lnTo>
                  <a:lnTo>
                    <a:pt x="5010" y="4984"/>
                  </a:lnTo>
                  <a:lnTo>
                    <a:pt x="4968" y="4972"/>
                  </a:lnTo>
                  <a:lnTo>
                    <a:pt x="4927" y="4960"/>
                  </a:lnTo>
                  <a:lnTo>
                    <a:pt x="4887" y="4947"/>
                  </a:lnTo>
                  <a:lnTo>
                    <a:pt x="4848" y="4933"/>
                  </a:lnTo>
                  <a:lnTo>
                    <a:pt x="4809" y="4916"/>
                  </a:lnTo>
                  <a:lnTo>
                    <a:pt x="4770" y="4900"/>
                  </a:lnTo>
                  <a:lnTo>
                    <a:pt x="4732" y="4883"/>
                  </a:lnTo>
                  <a:lnTo>
                    <a:pt x="4696" y="4863"/>
                  </a:lnTo>
                  <a:lnTo>
                    <a:pt x="4658" y="4844"/>
                  </a:lnTo>
                  <a:lnTo>
                    <a:pt x="4622" y="4823"/>
                  </a:lnTo>
                  <a:lnTo>
                    <a:pt x="4587" y="4801"/>
                  </a:lnTo>
                  <a:lnTo>
                    <a:pt x="4551" y="4778"/>
                  </a:lnTo>
                  <a:lnTo>
                    <a:pt x="4516" y="4753"/>
                  </a:lnTo>
                  <a:lnTo>
                    <a:pt x="4483" y="4728"/>
                  </a:lnTo>
                  <a:lnTo>
                    <a:pt x="4449" y="4702"/>
                  </a:lnTo>
                  <a:lnTo>
                    <a:pt x="4416" y="4675"/>
                  </a:lnTo>
                  <a:lnTo>
                    <a:pt x="4383" y="4646"/>
                  </a:lnTo>
                  <a:lnTo>
                    <a:pt x="4351" y="4617"/>
                  </a:lnTo>
                  <a:lnTo>
                    <a:pt x="4320" y="4586"/>
                  </a:lnTo>
                  <a:lnTo>
                    <a:pt x="4289" y="4554"/>
                  </a:lnTo>
                  <a:lnTo>
                    <a:pt x="4259" y="4522"/>
                  </a:lnTo>
                  <a:lnTo>
                    <a:pt x="4229" y="4487"/>
                  </a:lnTo>
                  <a:lnTo>
                    <a:pt x="4200" y="4453"/>
                  </a:lnTo>
                  <a:lnTo>
                    <a:pt x="4172" y="4416"/>
                  </a:lnTo>
                  <a:lnTo>
                    <a:pt x="4145" y="4378"/>
                  </a:lnTo>
                  <a:lnTo>
                    <a:pt x="4118" y="4339"/>
                  </a:lnTo>
                  <a:lnTo>
                    <a:pt x="4093" y="4299"/>
                  </a:lnTo>
                  <a:lnTo>
                    <a:pt x="4069" y="4256"/>
                  </a:lnTo>
                  <a:lnTo>
                    <a:pt x="4045" y="4213"/>
                  </a:lnTo>
                  <a:lnTo>
                    <a:pt x="4022" y="4168"/>
                  </a:lnTo>
                  <a:lnTo>
                    <a:pt x="4001" y="4121"/>
                  </a:lnTo>
                  <a:lnTo>
                    <a:pt x="3980" y="4074"/>
                  </a:lnTo>
                  <a:lnTo>
                    <a:pt x="3960" y="4025"/>
                  </a:lnTo>
                  <a:lnTo>
                    <a:pt x="3942" y="3974"/>
                  </a:lnTo>
                  <a:lnTo>
                    <a:pt x="3923" y="3923"/>
                  </a:lnTo>
                  <a:lnTo>
                    <a:pt x="3906" y="3870"/>
                  </a:lnTo>
                  <a:lnTo>
                    <a:pt x="3891" y="3815"/>
                  </a:lnTo>
                  <a:lnTo>
                    <a:pt x="3876" y="3759"/>
                  </a:lnTo>
                  <a:lnTo>
                    <a:pt x="3861" y="3702"/>
                  </a:lnTo>
                  <a:lnTo>
                    <a:pt x="3847" y="3643"/>
                  </a:lnTo>
                  <a:lnTo>
                    <a:pt x="3835" y="3583"/>
                  </a:lnTo>
                  <a:lnTo>
                    <a:pt x="3824" y="3521"/>
                  </a:lnTo>
                  <a:lnTo>
                    <a:pt x="3812" y="3459"/>
                  </a:lnTo>
                  <a:lnTo>
                    <a:pt x="3803" y="3395"/>
                  </a:lnTo>
                  <a:lnTo>
                    <a:pt x="3794" y="3328"/>
                  </a:lnTo>
                  <a:lnTo>
                    <a:pt x="3787" y="3261"/>
                  </a:lnTo>
                  <a:lnTo>
                    <a:pt x="3780" y="3193"/>
                  </a:lnTo>
                  <a:lnTo>
                    <a:pt x="3774" y="3123"/>
                  </a:lnTo>
                  <a:lnTo>
                    <a:pt x="3769" y="3052"/>
                  </a:lnTo>
                  <a:lnTo>
                    <a:pt x="3764" y="2979"/>
                  </a:lnTo>
                  <a:lnTo>
                    <a:pt x="3761" y="2905"/>
                  </a:lnTo>
                  <a:lnTo>
                    <a:pt x="3758" y="2830"/>
                  </a:lnTo>
                  <a:lnTo>
                    <a:pt x="3757" y="2752"/>
                  </a:lnTo>
                  <a:lnTo>
                    <a:pt x="3757" y="2675"/>
                  </a:lnTo>
                  <a:lnTo>
                    <a:pt x="3757" y="2587"/>
                  </a:lnTo>
                  <a:lnTo>
                    <a:pt x="3759" y="2501"/>
                  </a:lnTo>
                  <a:lnTo>
                    <a:pt x="3761" y="2416"/>
                  </a:lnTo>
                  <a:lnTo>
                    <a:pt x="3765" y="2333"/>
                  </a:lnTo>
                  <a:lnTo>
                    <a:pt x="3770" y="2252"/>
                  </a:lnTo>
                  <a:lnTo>
                    <a:pt x="3776" y="2171"/>
                  </a:lnTo>
                  <a:lnTo>
                    <a:pt x="3782" y="2093"/>
                  </a:lnTo>
                  <a:lnTo>
                    <a:pt x="3790" y="2017"/>
                  </a:lnTo>
                  <a:lnTo>
                    <a:pt x="3798" y="1941"/>
                  </a:lnTo>
                  <a:lnTo>
                    <a:pt x="3808" y="1867"/>
                  </a:lnTo>
                  <a:lnTo>
                    <a:pt x="3818" y="1794"/>
                  </a:lnTo>
                  <a:lnTo>
                    <a:pt x="3831" y="1723"/>
                  </a:lnTo>
                  <a:lnTo>
                    <a:pt x="3843" y="1654"/>
                  </a:lnTo>
                  <a:lnTo>
                    <a:pt x="3857" y="1585"/>
                  </a:lnTo>
                  <a:lnTo>
                    <a:pt x="3872" y="1519"/>
                  </a:lnTo>
                  <a:lnTo>
                    <a:pt x="3888" y="1454"/>
                  </a:lnTo>
                  <a:lnTo>
                    <a:pt x="3905" y="1391"/>
                  </a:lnTo>
                  <a:lnTo>
                    <a:pt x="3922" y="1329"/>
                  </a:lnTo>
                  <a:lnTo>
                    <a:pt x="3942" y="1268"/>
                  </a:lnTo>
                  <a:lnTo>
                    <a:pt x="3961" y="1209"/>
                  </a:lnTo>
                  <a:lnTo>
                    <a:pt x="3983" y="1152"/>
                  </a:lnTo>
                  <a:lnTo>
                    <a:pt x="4004" y="1096"/>
                  </a:lnTo>
                  <a:lnTo>
                    <a:pt x="4027" y="1042"/>
                  </a:lnTo>
                  <a:lnTo>
                    <a:pt x="4051" y="989"/>
                  </a:lnTo>
                  <a:lnTo>
                    <a:pt x="4076" y="937"/>
                  </a:lnTo>
                  <a:lnTo>
                    <a:pt x="4103" y="887"/>
                  </a:lnTo>
                  <a:lnTo>
                    <a:pt x="4129" y="839"/>
                  </a:lnTo>
                  <a:lnTo>
                    <a:pt x="4158" y="792"/>
                  </a:lnTo>
                  <a:lnTo>
                    <a:pt x="4186" y="747"/>
                  </a:lnTo>
                  <a:lnTo>
                    <a:pt x="4217" y="703"/>
                  </a:lnTo>
                  <a:lnTo>
                    <a:pt x="4247" y="661"/>
                  </a:lnTo>
                  <a:lnTo>
                    <a:pt x="4280" y="620"/>
                  </a:lnTo>
                  <a:lnTo>
                    <a:pt x="4309" y="585"/>
                  </a:lnTo>
                  <a:lnTo>
                    <a:pt x="4338" y="552"/>
                  </a:lnTo>
                  <a:lnTo>
                    <a:pt x="4369" y="520"/>
                  </a:lnTo>
                  <a:lnTo>
                    <a:pt x="4399" y="489"/>
                  </a:lnTo>
                  <a:lnTo>
                    <a:pt x="4430" y="459"/>
                  </a:lnTo>
                  <a:lnTo>
                    <a:pt x="4462" y="430"/>
                  </a:lnTo>
                  <a:lnTo>
                    <a:pt x="4495" y="402"/>
                  </a:lnTo>
                  <a:lnTo>
                    <a:pt x="4528" y="376"/>
                  </a:lnTo>
                  <a:lnTo>
                    <a:pt x="4561" y="350"/>
                  </a:lnTo>
                  <a:lnTo>
                    <a:pt x="4596" y="326"/>
                  </a:lnTo>
                  <a:lnTo>
                    <a:pt x="4631" y="302"/>
                  </a:lnTo>
                  <a:lnTo>
                    <a:pt x="4666" y="280"/>
                  </a:lnTo>
                  <a:lnTo>
                    <a:pt x="4703" y="258"/>
                  </a:lnTo>
                  <a:lnTo>
                    <a:pt x="4740" y="238"/>
                  </a:lnTo>
                  <a:lnTo>
                    <a:pt x="4777" y="219"/>
                  </a:lnTo>
                  <a:lnTo>
                    <a:pt x="4815" y="201"/>
                  </a:lnTo>
                  <a:lnTo>
                    <a:pt x="4854" y="184"/>
                  </a:lnTo>
                  <a:lnTo>
                    <a:pt x="4893" y="169"/>
                  </a:lnTo>
                  <a:lnTo>
                    <a:pt x="4933" y="153"/>
                  </a:lnTo>
                  <a:lnTo>
                    <a:pt x="4974" y="140"/>
                  </a:lnTo>
                  <a:lnTo>
                    <a:pt x="5015" y="128"/>
                  </a:lnTo>
                  <a:lnTo>
                    <a:pt x="5056" y="116"/>
                  </a:lnTo>
                  <a:lnTo>
                    <a:pt x="5099" y="105"/>
                  </a:lnTo>
                  <a:lnTo>
                    <a:pt x="5142" y="96"/>
                  </a:lnTo>
                  <a:lnTo>
                    <a:pt x="5186" y="88"/>
                  </a:lnTo>
                  <a:lnTo>
                    <a:pt x="5231" y="81"/>
                  </a:lnTo>
                  <a:lnTo>
                    <a:pt x="5275" y="75"/>
                  </a:lnTo>
                  <a:lnTo>
                    <a:pt x="5321" y="70"/>
                  </a:lnTo>
                  <a:lnTo>
                    <a:pt x="5367" y="67"/>
                  </a:lnTo>
                  <a:lnTo>
                    <a:pt x="5414" y="64"/>
                  </a:lnTo>
                  <a:lnTo>
                    <a:pt x="5461" y="62"/>
                  </a:lnTo>
                  <a:lnTo>
                    <a:pt x="5510" y="62"/>
                  </a:lnTo>
                  <a:lnTo>
                    <a:pt x="5545" y="62"/>
                  </a:lnTo>
                  <a:lnTo>
                    <a:pt x="5580" y="63"/>
                  </a:lnTo>
                  <a:lnTo>
                    <a:pt x="5616" y="65"/>
                  </a:lnTo>
                  <a:lnTo>
                    <a:pt x="5650" y="67"/>
                  </a:lnTo>
                  <a:lnTo>
                    <a:pt x="5684" y="70"/>
                  </a:lnTo>
                  <a:lnTo>
                    <a:pt x="5718" y="73"/>
                  </a:lnTo>
                  <a:lnTo>
                    <a:pt x="5751" y="77"/>
                  </a:lnTo>
                  <a:lnTo>
                    <a:pt x="5784" y="82"/>
                  </a:lnTo>
                  <a:lnTo>
                    <a:pt x="5816" y="87"/>
                  </a:lnTo>
                  <a:lnTo>
                    <a:pt x="5849" y="93"/>
                  </a:lnTo>
                  <a:lnTo>
                    <a:pt x="5881" y="99"/>
                  </a:lnTo>
                  <a:lnTo>
                    <a:pt x="5912" y="106"/>
                  </a:lnTo>
                  <a:lnTo>
                    <a:pt x="5943" y="115"/>
                  </a:lnTo>
                  <a:lnTo>
                    <a:pt x="5973" y="124"/>
                  </a:lnTo>
                  <a:lnTo>
                    <a:pt x="6003" y="133"/>
                  </a:lnTo>
                  <a:lnTo>
                    <a:pt x="6034" y="142"/>
                  </a:lnTo>
                  <a:lnTo>
                    <a:pt x="6062" y="152"/>
                  </a:lnTo>
                  <a:lnTo>
                    <a:pt x="6092" y="164"/>
                  </a:lnTo>
                  <a:lnTo>
                    <a:pt x="6120" y="176"/>
                  </a:lnTo>
                  <a:lnTo>
                    <a:pt x="6148" y="188"/>
                  </a:lnTo>
                  <a:lnTo>
                    <a:pt x="6175" y="200"/>
                  </a:lnTo>
                  <a:lnTo>
                    <a:pt x="6203" y="214"/>
                  </a:lnTo>
                  <a:lnTo>
                    <a:pt x="6230" y="228"/>
                  </a:lnTo>
                  <a:lnTo>
                    <a:pt x="6256" y="243"/>
                  </a:lnTo>
                  <a:lnTo>
                    <a:pt x="6282" y="258"/>
                  </a:lnTo>
                  <a:lnTo>
                    <a:pt x="6308" y="275"/>
                  </a:lnTo>
                  <a:lnTo>
                    <a:pt x="6333" y="291"/>
                  </a:lnTo>
                  <a:lnTo>
                    <a:pt x="6358" y="308"/>
                  </a:lnTo>
                  <a:lnTo>
                    <a:pt x="6382" y="327"/>
                  </a:lnTo>
                  <a:lnTo>
                    <a:pt x="6406" y="345"/>
                  </a:lnTo>
                  <a:lnTo>
                    <a:pt x="6430" y="364"/>
                  </a:lnTo>
                  <a:lnTo>
                    <a:pt x="6453" y="384"/>
                  </a:lnTo>
                  <a:lnTo>
                    <a:pt x="6476" y="404"/>
                  </a:lnTo>
                  <a:lnTo>
                    <a:pt x="6498" y="424"/>
                  </a:lnTo>
                  <a:lnTo>
                    <a:pt x="6520" y="446"/>
                  </a:lnTo>
                  <a:lnTo>
                    <a:pt x="6540" y="468"/>
                  </a:lnTo>
                  <a:lnTo>
                    <a:pt x="6560" y="491"/>
                  </a:lnTo>
                  <a:lnTo>
                    <a:pt x="6581" y="513"/>
                  </a:lnTo>
                  <a:lnTo>
                    <a:pt x="6600" y="537"/>
                  </a:lnTo>
                  <a:lnTo>
                    <a:pt x="6618" y="560"/>
                  </a:lnTo>
                  <a:lnTo>
                    <a:pt x="6637" y="584"/>
                  </a:lnTo>
                  <a:lnTo>
                    <a:pt x="6654" y="609"/>
                  </a:lnTo>
                  <a:lnTo>
                    <a:pt x="6671" y="633"/>
                  </a:lnTo>
                  <a:lnTo>
                    <a:pt x="6688" y="660"/>
                  </a:lnTo>
                  <a:lnTo>
                    <a:pt x="6703" y="685"/>
                  </a:lnTo>
                  <a:lnTo>
                    <a:pt x="6718" y="712"/>
                  </a:lnTo>
                  <a:lnTo>
                    <a:pt x="6733" y="739"/>
                  </a:lnTo>
                  <a:lnTo>
                    <a:pt x="6747" y="767"/>
                  </a:lnTo>
                  <a:lnTo>
                    <a:pt x="6761" y="794"/>
                  </a:lnTo>
                  <a:lnTo>
                    <a:pt x="6773" y="823"/>
                  </a:lnTo>
                  <a:lnTo>
                    <a:pt x="6786" y="853"/>
                  </a:lnTo>
                  <a:lnTo>
                    <a:pt x="6798" y="882"/>
                  </a:lnTo>
                  <a:lnTo>
                    <a:pt x="6809" y="912"/>
                  </a:lnTo>
                  <a:lnTo>
                    <a:pt x="6820" y="942"/>
                  </a:lnTo>
                  <a:lnTo>
                    <a:pt x="6829" y="973"/>
                  </a:lnTo>
                  <a:lnTo>
                    <a:pt x="6839" y="1004"/>
                  </a:lnTo>
                  <a:lnTo>
                    <a:pt x="6848" y="1036"/>
                  </a:lnTo>
                  <a:lnTo>
                    <a:pt x="6857" y="1069"/>
                  </a:lnTo>
                  <a:lnTo>
                    <a:pt x="6864" y="1101"/>
                  </a:lnTo>
                  <a:lnTo>
                    <a:pt x="6871" y="1135"/>
                  </a:lnTo>
                  <a:lnTo>
                    <a:pt x="6878" y="1168"/>
                  </a:lnTo>
                  <a:lnTo>
                    <a:pt x="6884" y="1203"/>
                  </a:lnTo>
                  <a:lnTo>
                    <a:pt x="6889" y="1238"/>
                  </a:lnTo>
                  <a:lnTo>
                    <a:pt x="6894" y="1273"/>
                  </a:lnTo>
                  <a:close/>
                  <a:moveTo>
                    <a:pt x="4444" y="3377"/>
                  </a:moveTo>
                  <a:lnTo>
                    <a:pt x="4445" y="3415"/>
                  </a:lnTo>
                  <a:lnTo>
                    <a:pt x="4446" y="3454"/>
                  </a:lnTo>
                  <a:lnTo>
                    <a:pt x="4449" y="3492"/>
                  </a:lnTo>
                  <a:lnTo>
                    <a:pt x="4452" y="3530"/>
                  </a:lnTo>
                  <a:lnTo>
                    <a:pt x="4457" y="3568"/>
                  </a:lnTo>
                  <a:lnTo>
                    <a:pt x="4463" y="3606"/>
                  </a:lnTo>
                  <a:lnTo>
                    <a:pt x="4470" y="3642"/>
                  </a:lnTo>
                  <a:lnTo>
                    <a:pt x="4478" y="3680"/>
                  </a:lnTo>
                  <a:lnTo>
                    <a:pt x="4486" y="3717"/>
                  </a:lnTo>
                  <a:lnTo>
                    <a:pt x="4496" y="3753"/>
                  </a:lnTo>
                  <a:lnTo>
                    <a:pt x="4506" y="3790"/>
                  </a:lnTo>
                  <a:lnTo>
                    <a:pt x="4518" y="3826"/>
                  </a:lnTo>
                  <a:lnTo>
                    <a:pt x="4532" y="3862"/>
                  </a:lnTo>
                  <a:lnTo>
                    <a:pt x="4545" y="3898"/>
                  </a:lnTo>
                  <a:lnTo>
                    <a:pt x="4560" y="3934"/>
                  </a:lnTo>
                  <a:lnTo>
                    <a:pt x="4576" y="3969"/>
                  </a:lnTo>
                  <a:lnTo>
                    <a:pt x="4593" y="4004"/>
                  </a:lnTo>
                  <a:lnTo>
                    <a:pt x="4610" y="4038"/>
                  </a:lnTo>
                  <a:lnTo>
                    <a:pt x="4628" y="4070"/>
                  </a:lnTo>
                  <a:lnTo>
                    <a:pt x="4648" y="4102"/>
                  </a:lnTo>
                  <a:lnTo>
                    <a:pt x="4668" y="4132"/>
                  </a:lnTo>
                  <a:lnTo>
                    <a:pt x="4689" y="4162"/>
                  </a:lnTo>
                  <a:lnTo>
                    <a:pt x="4711" y="4191"/>
                  </a:lnTo>
                  <a:lnTo>
                    <a:pt x="4733" y="4218"/>
                  </a:lnTo>
                  <a:lnTo>
                    <a:pt x="4756" y="4244"/>
                  </a:lnTo>
                  <a:lnTo>
                    <a:pt x="4780" y="4269"/>
                  </a:lnTo>
                  <a:lnTo>
                    <a:pt x="4805" y="4294"/>
                  </a:lnTo>
                  <a:lnTo>
                    <a:pt x="4831" y="4317"/>
                  </a:lnTo>
                  <a:lnTo>
                    <a:pt x="4857" y="4338"/>
                  </a:lnTo>
                  <a:lnTo>
                    <a:pt x="4884" y="4360"/>
                  </a:lnTo>
                  <a:lnTo>
                    <a:pt x="4913" y="4380"/>
                  </a:lnTo>
                  <a:lnTo>
                    <a:pt x="4941" y="4398"/>
                  </a:lnTo>
                  <a:lnTo>
                    <a:pt x="4971" y="4417"/>
                  </a:lnTo>
                  <a:lnTo>
                    <a:pt x="5000" y="4434"/>
                  </a:lnTo>
                  <a:lnTo>
                    <a:pt x="5030" y="4449"/>
                  </a:lnTo>
                  <a:lnTo>
                    <a:pt x="5060" y="4464"/>
                  </a:lnTo>
                  <a:lnTo>
                    <a:pt x="5091" y="4477"/>
                  </a:lnTo>
                  <a:lnTo>
                    <a:pt x="5121" y="4489"/>
                  </a:lnTo>
                  <a:lnTo>
                    <a:pt x="5152" y="4500"/>
                  </a:lnTo>
                  <a:lnTo>
                    <a:pt x="5183" y="4511"/>
                  </a:lnTo>
                  <a:lnTo>
                    <a:pt x="5214" y="4519"/>
                  </a:lnTo>
                  <a:lnTo>
                    <a:pt x="5246" y="4527"/>
                  </a:lnTo>
                  <a:lnTo>
                    <a:pt x="5278" y="4533"/>
                  </a:lnTo>
                  <a:lnTo>
                    <a:pt x="5309" y="4538"/>
                  </a:lnTo>
                  <a:lnTo>
                    <a:pt x="5342" y="4542"/>
                  </a:lnTo>
                  <a:lnTo>
                    <a:pt x="5373" y="4545"/>
                  </a:lnTo>
                  <a:lnTo>
                    <a:pt x="5406" y="4547"/>
                  </a:lnTo>
                  <a:lnTo>
                    <a:pt x="5440" y="4547"/>
                  </a:lnTo>
                  <a:lnTo>
                    <a:pt x="5463" y="4547"/>
                  </a:lnTo>
                  <a:lnTo>
                    <a:pt x="5486" y="4546"/>
                  </a:lnTo>
                  <a:lnTo>
                    <a:pt x="5510" y="4545"/>
                  </a:lnTo>
                  <a:lnTo>
                    <a:pt x="5533" y="4543"/>
                  </a:lnTo>
                  <a:lnTo>
                    <a:pt x="5556" y="4540"/>
                  </a:lnTo>
                  <a:lnTo>
                    <a:pt x="5579" y="4537"/>
                  </a:lnTo>
                  <a:lnTo>
                    <a:pt x="5602" y="4533"/>
                  </a:lnTo>
                  <a:lnTo>
                    <a:pt x="5623" y="4529"/>
                  </a:lnTo>
                  <a:lnTo>
                    <a:pt x="5645" y="4524"/>
                  </a:lnTo>
                  <a:lnTo>
                    <a:pt x="5668" y="4518"/>
                  </a:lnTo>
                  <a:lnTo>
                    <a:pt x="5689" y="4512"/>
                  </a:lnTo>
                  <a:lnTo>
                    <a:pt x="5711" y="4504"/>
                  </a:lnTo>
                  <a:lnTo>
                    <a:pt x="5732" y="4497"/>
                  </a:lnTo>
                  <a:lnTo>
                    <a:pt x="5752" y="4489"/>
                  </a:lnTo>
                  <a:lnTo>
                    <a:pt x="5774" y="4480"/>
                  </a:lnTo>
                  <a:lnTo>
                    <a:pt x="5794" y="4471"/>
                  </a:lnTo>
                  <a:lnTo>
                    <a:pt x="5814" y="4462"/>
                  </a:lnTo>
                  <a:lnTo>
                    <a:pt x="5834" y="4450"/>
                  </a:lnTo>
                  <a:lnTo>
                    <a:pt x="5854" y="4439"/>
                  </a:lnTo>
                  <a:lnTo>
                    <a:pt x="5874" y="4428"/>
                  </a:lnTo>
                  <a:lnTo>
                    <a:pt x="5893" y="4416"/>
                  </a:lnTo>
                  <a:lnTo>
                    <a:pt x="5912" y="4403"/>
                  </a:lnTo>
                  <a:lnTo>
                    <a:pt x="5932" y="4389"/>
                  </a:lnTo>
                  <a:lnTo>
                    <a:pt x="5950" y="4375"/>
                  </a:lnTo>
                  <a:lnTo>
                    <a:pt x="5968" y="4361"/>
                  </a:lnTo>
                  <a:lnTo>
                    <a:pt x="5987" y="4345"/>
                  </a:lnTo>
                  <a:lnTo>
                    <a:pt x="6005" y="4329"/>
                  </a:lnTo>
                  <a:lnTo>
                    <a:pt x="6023" y="4313"/>
                  </a:lnTo>
                  <a:lnTo>
                    <a:pt x="6041" y="4296"/>
                  </a:lnTo>
                  <a:lnTo>
                    <a:pt x="6058" y="4278"/>
                  </a:lnTo>
                  <a:lnTo>
                    <a:pt x="6075" y="4260"/>
                  </a:lnTo>
                  <a:lnTo>
                    <a:pt x="6093" y="4242"/>
                  </a:lnTo>
                  <a:lnTo>
                    <a:pt x="6109" y="4222"/>
                  </a:lnTo>
                  <a:lnTo>
                    <a:pt x="6125" y="4202"/>
                  </a:lnTo>
                  <a:lnTo>
                    <a:pt x="6140" y="4182"/>
                  </a:lnTo>
                  <a:lnTo>
                    <a:pt x="6156" y="4161"/>
                  </a:lnTo>
                  <a:lnTo>
                    <a:pt x="6170" y="4141"/>
                  </a:lnTo>
                  <a:lnTo>
                    <a:pt x="6184" y="4119"/>
                  </a:lnTo>
                  <a:lnTo>
                    <a:pt x="6198" y="4097"/>
                  </a:lnTo>
                  <a:lnTo>
                    <a:pt x="6211" y="4074"/>
                  </a:lnTo>
                  <a:lnTo>
                    <a:pt x="6223" y="4052"/>
                  </a:lnTo>
                  <a:lnTo>
                    <a:pt x="6235" y="4029"/>
                  </a:lnTo>
                  <a:lnTo>
                    <a:pt x="6246" y="4005"/>
                  </a:lnTo>
                  <a:lnTo>
                    <a:pt x="6258" y="3981"/>
                  </a:lnTo>
                  <a:lnTo>
                    <a:pt x="6268" y="3956"/>
                  </a:lnTo>
                  <a:lnTo>
                    <a:pt x="6277" y="3932"/>
                  </a:lnTo>
                  <a:lnTo>
                    <a:pt x="6287" y="3906"/>
                  </a:lnTo>
                  <a:lnTo>
                    <a:pt x="6295" y="3881"/>
                  </a:lnTo>
                  <a:lnTo>
                    <a:pt x="6304" y="3854"/>
                  </a:lnTo>
                  <a:lnTo>
                    <a:pt x="6312" y="3828"/>
                  </a:lnTo>
                  <a:lnTo>
                    <a:pt x="6319" y="3800"/>
                  </a:lnTo>
                  <a:lnTo>
                    <a:pt x="6325" y="3773"/>
                  </a:lnTo>
                  <a:lnTo>
                    <a:pt x="6331" y="3745"/>
                  </a:lnTo>
                  <a:lnTo>
                    <a:pt x="6337" y="3717"/>
                  </a:lnTo>
                  <a:lnTo>
                    <a:pt x="6342" y="3688"/>
                  </a:lnTo>
                  <a:lnTo>
                    <a:pt x="6346" y="3659"/>
                  </a:lnTo>
                  <a:lnTo>
                    <a:pt x="6350" y="3629"/>
                  </a:lnTo>
                  <a:lnTo>
                    <a:pt x="6353" y="3599"/>
                  </a:lnTo>
                  <a:lnTo>
                    <a:pt x="6356" y="3569"/>
                  </a:lnTo>
                  <a:lnTo>
                    <a:pt x="6360" y="3537"/>
                  </a:lnTo>
                  <a:lnTo>
                    <a:pt x="6361" y="3507"/>
                  </a:lnTo>
                  <a:lnTo>
                    <a:pt x="6363" y="3474"/>
                  </a:lnTo>
                  <a:lnTo>
                    <a:pt x="6364" y="3442"/>
                  </a:lnTo>
                  <a:lnTo>
                    <a:pt x="6364" y="3410"/>
                  </a:lnTo>
                  <a:lnTo>
                    <a:pt x="6364" y="3378"/>
                  </a:lnTo>
                  <a:lnTo>
                    <a:pt x="6363" y="3348"/>
                  </a:lnTo>
                  <a:lnTo>
                    <a:pt x="6361" y="3317"/>
                  </a:lnTo>
                  <a:lnTo>
                    <a:pt x="6360" y="3286"/>
                  </a:lnTo>
                  <a:lnTo>
                    <a:pt x="6356" y="3257"/>
                  </a:lnTo>
                  <a:lnTo>
                    <a:pt x="6354" y="3227"/>
                  </a:lnTo>
                  <a:lnTo>
                    <a:pt x="6350" y="3199"/>
                  </a:lnTo>
                  <a:lnTo>
                    <a:pt x="6346" y="3170"/>
                  </a:lnTo>
                  <a:lnTo>
                    <a:pt x="6342" y="3143"/>
                  </a:lnTo>
                  <a:lnTo>
                    <a:pt x="6337" y="3114"/>
                  </a:lnTo>
                  <a:lnTo>
                    <a:pt x="6332" y="3088"/>
                  </a:lnTo>
                  <a:lnTo>
                    <a:pt x="6326" y="3060"/>
                  </a:lnTo>
                  <a:lnTo>
                    <a:pt x="6319" y="3035"/>
                  </a:lnTo>
                  <a:lnTo>
                    <a:pt x="6312" y="3008"/>
                  </a:lnTo>
                  <a:lnTo>
                    <a:pt x="6305" y="2983"/>
                  </a:lnTo>
                  <a:lnTo>
                    <a:pt x="6296" y="2958"/>
                  </a:lnTo>
                  <a:lnTo>
                    <a:pt x="6287" y="2933"/>
                  </a:lnTo>
                  <a:lnTo>
                    <a:pt x="6279" y="2908"/>
                  </a:lnTo>
                  <a:lnTo>
                    <a:pt x="6269" y="2885"/>
                  </a:lnTo>
                  <a:lnTo>
                    <a:pt x="6259" y="2861"/>
                  </a:lnTo>
                  <a:lnTo>
                    <a:pt x="6247" y="2839"/>
                  </a:lnTo>
                  <a:lnTo>
                    <a:pt x="6236" y="2816"/>
                  </a:lnTo>
                  <a:lnTo>
                    <a:pt x="6225" y="2794"/>
                  </a:lnTo>
                  <a:lnTo>
                    <a:pt x="6213" y="2772"/>
                  </a:lnTo>
                  <a:lnTo>
                    <a:pt x="6200" y="2750"/>
                  </a:lnTo>
                  <a:lnTo>
                    <a:pt x="6186" y="2730"/>
                  </a:lnTo>
                  <a:lnTo>
                    <a:pt x="6173" y="2710"/>
                  </a:lnTo>
                  <a:lnTo>
                    <a:pt x="6159" y="2689"/>
                  </a:lnTo>
                  <a:lnTo>
                    <a:pt x="6144" y="2670"/>
                  </a:lnTo>
                  <a:lnTo>
                    <a:pt x="6128" y="2650"/>
                  </a:lnTo>
                  <a:lnTo>
                    <a:pt x="6112" y="2631"/>
                  </a:lnTo>
                  <a:lnTo>
                    <a:pt x="6096" y="2613"/>
                  </a:lnTo>
                  <a:lnTo>
                    <a:pt x="6079" y="2595"/>
                  </a:lnTo>
                  <a:lnTo>
                    <a:pt x="6062" y="2578"/>
                  </a:lnTo>
                  <a:lnTo>
                    <a:pt x="6045" y="2561"/>
                  </a:lnTo>
                  <a:lnTo>
                    <a:pt x="6026" y="2544"/>
                  </a:lnTo>
                  <a:lnTo>
                    <a:pt x="6009" y="2529"/>
                  </a:lnTo>
                  <a:lnTo>
                    <a:pt x="5991" y="2514"/>
                  </a:lnTo>
                  <a:lnTo>
                    <a:pt x="5972" y="2500"/>
                  </a:lnTo>
                  <a:lnTo>
                    <a:pt x="5953" y="2485"/>
                  </a:lnTo>
                  <a:lnTo>
                    <a:pt x="5934" y="2472"/>
                  </a:lnTo>
                  <a:lnTo>
                    <a:pt x="5914" y="2460"/>
                  </a:lnTo>
                  <a:lnTo>
                    <a:pt x="5895" y="2448"/>
                  </a:lnTo>
                  <a:lnTo>
                    <a:pt x="5875" y="2435"/>
                  </a:lnTo>
                  <a:lnTo>
                    <a:pt x="5854" y="2424"/>
                  </a:lnTo>
                  <a:lnTo>
                    <a:pt x="5834" y="2414"/>
                  </a:lnTo>
                  <a:lnTo>
                    <a:pt x="5813" y="2404"/>
                  </a:lnTo>
                  <a:lnTo>
                    <a:pt x="5792" y="2395"/>
                  </a:lnTo>
                  <a:lnTo>
                    <a:pt x="5771" y="2385"/>
                  </a:lnTo>
                  <a:lnTo>
                    <a:pt x="5749" y="2377"/>
                  </a:lnTo>
                  <a:lnTo>
                    <a:pt x="5727" y="2370"/>
                  </a:lnTo>
                  <a:lnTo>
                    <a:pt x="5704" y="2363"/>
                  </a:lnTo>
                  <a:lnTo>
                    <a:pt x="5682" y="2356"/>
                  </a:lnTo>
                  <a:lnTo>
                    <a:pt x="5660" y="2350"/>
                  </a:lnTo>
                  <a:lnTo>
                    <a:pt x="5636" y="2345"/>
                  </a:lnTo>
                  <a:lnTo>
                    <a:pt x="5613" y="2340"/>
                  </a:lnTo>
                  <a:lnTo>
                    <a:pt x="5589" y="2336"/>
                  </a:lnTo>
                  <a:lnTo>
                    <a:pt x="5565" y="2331"/>
                  </a:lnTo>
                  <a:lnTo>
                    <a:pt x="5540" y="2328"/>
                  </a:lnTo>
                  <a:lnTo>
                    <a:pt x="5516" y="2326"/>
                  </a:lnTo>
                  <a:lnTo>
                    <a:pt x="5491" y="2324"/>
                  </a:lnTo>
                  <a:lnTo>
                    <a:pt x="5466" y="2322"/>
                  </a:lnTo>
                  <a:lnTo>
                    <a:pt x="5441" y="2322"/>
                  </a:lnTo>
                  <a:lnTo>
                    <a:pt x="5415" y="2321"/>
                  </a:lnTo>
                  <a:lnTo>
                    <a:pt x="5390" y="2322"/>
                  </a:lnTo>
                  <a:lnTo>
                    <a:pt x="5365" y="2322"/>
                  </a:lnTo>
                  <a:lnTo>
                    <a:pt x="5341" y="2324"/>
                  </a:lnTo>
                  <a:lnTo>
                    <a:pt x="5316" y="2326"/>
                  </a:lnTo>
                  <a:lnTo>
                    <a:pt x="5292" y="2328"/>
                  </a:lnTo>
                  <a:lnTo>
                    <a:pt x="5267" y="2331"/>
                  </a:lnTo>
                  <a:lnTo>
                    <a:pt x="5244" y="2336"/>
                  </a:lnTo>
                  <a:lnTo>
                    <a:pt x="5220" y="2340"/>
                  </a:lnTo>
                  <a:lnTo>
                    <a:pt x="5197" y="2345"/>
                  </a:lnTo>
                  <a:lnTo>
                    <a:pt x="5174" y="2350"/>
                  </a:lnTo>
                  <a:lnTo>
                    <a:pt x="5151" y="2356"/>
                  </a:lnTo>
                  <a:lnTo>
                    <a:pt x="5129" y="2363"/>
                  </a:lnTo>
                  <a:lnTo>
                    <a:pt x="5106" y="2370"/>
                  </a:lnTo>
                  <a:lnTo>
                    <a:pt x="5084" y="2377"/>
                  </a:lnTo>
                  <a:lnTo>
                    <a:pt x="5063" y="2385"/>
                  </a:lnTo>
                  <a:lnTo>
                    <a:pt x="5040" y="2395"/>
                  </a:lnTo>
                  <a:lnTo>
                    <a:pt x="5019" y="2404"/>
                  </a:lnTo>
                  <a:lnTo>
                    <a:pt x="4997" y="2414"/>
                  </a:lnTo>
                  <a:lnTo>
                    <a:pt x="4977" y="2424"/>
                  </a:lnTo>
                  <a:lnTo>
                    <a:pt x="4957" y="2435"/>
                  </a:lnTo>
                  <a:lnTo>
                    <a:pt x="4936" y="2448"/>
                  </a:lnTo>
                  <a:lnTo>
                    <a:pt x="4916" y="2460"/>
                  </a:lnTo>
                  <a:lnTo>
                    <a:pt x="4895" y="2472"/>
                  </a:lnTo>
                  <a:lnTo>
                    <a:pt x="4876" y="2485"/>
                  </a:lnTo>
                  <a:lnTo>
                    <a:pt x="4857" y="2500"/>
                  </a:lnTo>
                  <a:lnTo>
                    <a:pt x="4837" y="2514"/>
                  </a:lnTo>
                  <a:lnTo>
                    <a:pt x="4818" y="2529"/>
                  </a:lnTo>
                  <a:lnTo>
                    <a:pt x="4800" y="2544"/>
                  </a:lnTo>
                  <a:lnTo>
                    <a:pt x="4781" y="2561"/>
                  </a:lnTo>
                  <a:lnTo>
                    <a:pt x="4763" y="2578"/>
                  </a:lnTo>
                  <a:lnTo>
                    <a:pt x="4745" y="2595"/>
                  </a:lnTo>
                  <a:lnTo>
                    <a:pt x="4726" y="2613"/>
                  </a:lnTo>
                  <a:lnTo>
                    <a:pt x="4709" y="2631"/>
                  </a:lnTo>
                  <a:lnTo>
                    <a:pt x="4693" y="2650"/>
                  </a:lnTo>
                  <a:lnTo>
                    <a:pt x="4676" y="2669"/>
                  </a:lnTo>
                  <a:lnTo>
                    <a:pt x="4660" y="2689"/>
                  </a:lnTo>
                  <a:lnTo>
                    <a:pt x="4646" y="2709"/>
                  </a:lnTo>
                  <a:lnTo>
                    <a:pt x="4631" y="2729"/>
                  </a:lnTo>
                  <a:lnTo>
                    <a:pt x="4616" y="2749"/>
                  </a:lnTo>
                  <a:lnTo>
                    <a:pt x="4603" y="2770"/>
                  </a:lnTo>
                  <a:lnTo>
                    <a:pt x="4590" y="2791"/>
                  </a:lnTo>
                  <a:lnTo>
                    <a:pt x="4578" y="2813"/>
                  </a:lnTo>
                  <a:lnTo>
                    <a:pt x="4566" y="2835"/>
                  </a:lnTo>
                  <a:lnTo>
                    <a:pt x="4555" y="2856"/>
                  </a:lnTo>
                  <a:lnTo>
                    <a:pt x="4544" y="2880"/>
                  </a:lnTo>
                  <a:lnTo>
                    <a:pt x="4534" y="2902"/>
                  </a:lnTo>
                  <a:lnTo>
                    <a:pt x="4524" y="2926"/>
                  </a:lnTo>
                  <a:lnTo>
                    <a:pt x="4515" y="2949"/>
                  </a:lnTo>
                  <a:lnTo>
                    <a:pt x="4506" y="2974"/>
                  </a:lnTo>
                  <a:lnTo>
                    <a:pt x="4498" y="2998"/>
                  </a:lnTo>
                  <a:lnTo>
                    <a:pt x="4491" y="3023"/>
                  </a:lnTo>
                  <a:lnTo>
                    <a:pt x="4484" y="3048"/>
                  </a:lnTo>
                  <a:lnTo>
                    <a:pt x="4478" y="3073"/>
                  </a:lnTo>
                  <a:lnTo>
                    <a:pt x="4472" y="3099"/>
                  </a:lnTo>
                  <a:lnTo>
                    <a:pt x="4466" y="3125"/>
                  </a:lnTo>
                  <a:lnTo>
                    <a:pt x="4462" y="3152"/>
                  </a:lnTo>
                  <a:lnTo>
                    <a:pt x="4458" y="3178"/>
                  </a:lnTo>
                  <a:lnTo>
                    <a:pt x="4454" y="3206"/>
                  </a:lnTo>
                  <a:lnTo>
                    <a:pt x="4451" y="3233"/>
                  </a:lnTo>
                  <a:lnTo>
                    <a:pt x="4449" y="3261"/>
                  </a:lnTo>
                  <a:lnTo>
                    <a:pt x="4447" y="3290"/>
                  </a:lnTo>
                  <a:lnTo>
                    <a:pt x="4445" y="3318"/>
                  </a:lnTo>
                  <a:lnTo>
                    <a:pt x="4445" y="3348"/>
                  </a:lnTo>
                  <a:lnTo>
                    <a:pt x="4444" y="3377"/>
                  </a:lnTo>
                  <a:close/>
                  <a:moveTo>
                    <a:pt x="7569" y="2551"/>
                  </a:moveTo>
                  <a:lnTo>
                    <a:pt x="7570" y="2445"/>
                  </a:lnTo>
                  <a:lnTo>
                    <a:pt x="7572" y="2341"/>
                  </a:lnTo>
                  <a:lnTo>
                    <a:pt x="7575" y="2239"/>
                  </a:lnTo>
                  <a:lnTo>
                    <a:pt x="7580" y="2140"/>
                  </a:lnTo>
                  <a:lnTo>
                    <a:pt x="7586" y="2044"/>
                  </a:lnTo>
                  <a:lnTo>
                    <a:pt x="7594" y="1950"/>
                  </a:lnTo>
                  <a:lnTo>
                    <a:pt x="7603" y="1860"/>
                  </a:lnTo>
                  <a:lnTo>
                    <a:pt x="7614" y="1771"/>
                  </a:lnTo>
                  <a:lnTo>
                    <a:pt x="7625" y="1685"/>
                  </a:lnTo>
                  <a:lnTo>
                    <a:pt x="7638" y="1602"/>
                  </a:lnTo>
                  <a:lnTo>
                    <a:pt x="7653" y="1521"/>
                  </a:lnTo>
                  <a:lnTo>
                    <a:pt x="7669" y="1444"/>
                  </a:lnTo>
                  <a:lnTo>
                    <a:pt x="7686" y="1368"/>
                  </a:lnTo>
                  <a:lnTo>
                    <a:pt x="7704" y="1296"/>
                  </a:lnTo>
                  <a:lnTo>
                    <a:pt x="7715" y="1260"/>
                  </a:lnTo>
                  <a:lnTo>
                    <a:pt x="7725" y="1226"/>
                  </a:lnTo>
                  <a:lnTo>
                    <a:pt x="7735" y="1192"/>
                  </a:lnTo>
                  <a:lnTo>
                    <a:pt x="7746" y="1158"/>
                  </a:lnTo>
                  <a:lnTo>
                    <a:pt x="7769" y="1093"/>
                  </a:lnTo>
                  <a:lnTo>
                    <a:pt x="7793" y="1030"/>
                  </a:lnTo>
                  <a:lnTo>
                    <a:pt x="7819" y="969"/>
                  </a:lnTo>
                  <a:lnTo>
                    <a:pt x="7846" y="910"/>
                  </a:lnTo>
                  <a:lnTo>
                    <a:pt x="7860" y="880"/>
                  </a:lnTo>
                  <a:lnTo>
                    <a:pt x="7875" y="852"/>
                  </a:lnTo>
                  <a:lnTo>
                    <a:pt x="7889" y="824"/>
                  </a:lnTo>
                  <a:lnTo>
                    <a:pt x="7904" y="796"/>
                  </a:lnTo>
                  <a:lnTo>
                    <a:pt x="7919" y="769"/>
                  </a:lnTo>
                  <a:lnTo>
                    <a:pt x="7935" y="742"/>
                  </a:lnTo>
                  <a:lnTo>
                    <a:pt x="7951" y="716"/>
                  </a:lnTo>
                  <a:lnTo>
                    <a:pt x="7967" y="690"/>
                  </a:lnTo>
                  <a:lnTo>
                    <a:pt x="7984" y="665"/>
                  </a:lnTo>
                  <a:lnTo>
                    <a:pt x="8001" y="641"/>
                  </a:lnTo>
                  <a:lnTo>
                    <a:pt x="8018" y="616"/>
                  </a:lnTo>
                  <a:lnTo>
                    <a:pt x="8036" y="593"/>
                  </a:lnTo>
                  <a:lnTo>
                    <a:pt x="8054" y="569"/>
                  </a:lnTo>
                  <a:lnTo>
                    <a:pt x="8072" y="547"/>
                  </a:lnTo>
                  <a:lnTo>
                    <a:pt x="8091" y="524"/>
                  </a:lnTo>
                  <a:lnTo>
                    <a:pt x="8110" y="503"/>
                  </a:lnTo>
                  <a:lnTo>
                    <a:pt x="8129" y="482"/>
                  </a:lnTo>
                  <a:lnTo>
                    <a:pt x="8149" y="460"/>
                  </a:lnTo>
                  <a:lnTo>
                    <a:pt x="8169" y="440"/>
                  </a:lnTo>
                  <a:lnTo>
                    <a:pt x="8189" y="420"/>
                  </a:lnTo>
                  <a:lnTo>
                    <a:pt x="8210" y="401"/>
                  </a:lnTo>
                  <a:lnTo>
                    <a:pt x="8231" y="382"/>
                  </a:lnTo>
                  <a:lnTo>
                    <a:pt x="8253" y="363"/>
                  </a:lnTo>
                  <a:lnTo>
                    <a:pt x="8275" y="345"/>
                  </a:lnTo>
                  <a:lnTo>
                    <a:pt x="8296" y="328"/>
                  </a:lnTo>
                  <a:lnTo>
                    <a:pt x="8319" y="310"/>
                  </a:lnTo>
                  <a:lnTo>
                    <a:pt x="8341" y="294"/>
                  </a:lnTo>
                  <a:lnTo>
                    <a:pt x="8365" y="279"/>
                  </a:lnTo>
                  <a:lnTo>
                    <a:pt x="8388" y="263"/>
                  </a:lnTo>
                  <a:lnTo>
                    <a:pt x="8412" y="248"/>
                  </a:lnTo>
                  <a:lnTo>
                    <a:pt x="8436" y="235"/>
                  </a:lnTo>
                  <a:lnTo>
                    <a:pt x="8460" y="221"/>
                  </a:lnTo>
                  <a:lnTo>
                    <a:pt x="8485" y="208"/>
                  </a:lnTo>
                  <a:lnTo>
                    <a:pt x="8510" y="195"/>
                  </a:lnTo>
                  <a:lnTo>
                    <a:pt x="8536" y="184"/>
                  </a:lnTo>
                  <a:lnTo>
                    <a:pt x="8562" y="172"/>
                  </a:lnTo>
                  <a:lnTo>
                    <a:pt x="8588" y="161"/>
                  </a:lnTo>
                  <a:lnTo>
                    <a:pt x="8614" y="151"/>
                  </a:lnTo>
                  <a:lnTo>
                    <a:pt x="8642" y="141"/>
                  </a:lnTo>
                  <a:lnTo>
                    <a:pt x="8669" y="132"/>
                  </a:lnTo>
                  <a:lnTo>
                    <a:pt x="8697" y="124"/>
                  </a:lnTo>
                  <a:lnTo>
                    <a:pt x="8724" y="116"/>
                  </a:lnTo>
                  <a:lnTo>
                    <a:pt x="8753" y="108"/>
                  </a:lnTo>
                  <a:lnTo>
                    <a:pt x="8782" y="101"/>
                  </a:lnTo>
                  <a:lnTo>
                    <a:pt x="8811" y="95"/>
                  </a:lnTo>
                  <a:lnTo>
                    <a:pt x="8841" y="89"/>
                  </a:lnTo>
                  <a:lnTo>
                    <a:pt x="8870" y="84"/>
                  </a:lnTo>
                  <a:lnTo>
                    <a:pt x="8901" y="79"/>
                  </a:lnTo>
                  <a:lnTo>
                    <a:pt x="8931" y="75"/>
                  </a:lnTo>
                  <a:lnTo>
                    <a:pt x="8962" y="72"/>
                  </a:lnTo>
                  <a:lnTo>
                    <a:pt x="8993" y="69"/>
                  </a:lnTo>
                  <a:lnTo>
                    <a:pt x="9025" y="66"/>
                  </a:lnTo>
                  <a:lnTo>
                    <a:pt x="9057" y="64"/>
                  </a:lnTo>
                  <a:lnTo>
                    <a:pt x="9089" y="63"/>
                  </a:lnTo>
                  <a:lnTo>
                    <a:pt x="9122" y="62"/>
                  </a:lnTo>
                  <a:lnTo>
                    <a:pt x="9154" y="62"/>
                  </a:lnTo>
                  <a:lnTo>
                    <a:pt x="9203" y="63"/>
                  </a:lnTo>
                  <a:lnTo>
                    <a:pt x="9251" y="64"/>
                  </a:lnTo>
                  <a:lnTo>
                    <a:pt x="9298" y="67"/>
                  </a:lnTo>
                  <a:lnTo>
                    <a:pt x="9345" y="72"/>
                  </a:lnTo>
                  <a:lnTo>
                    <a:pt x="9390" y="77"/>
                  </a:lnTo>
                  <a:lnTo>
                    <a:pt x="9435" y="84"/>
                  </a:lnTo>
                  <a:lnTo>
                    <a:pt x="9479" y="91"/>
                  </a:lnTo>
                  <a:lnTo>
                    <a:pt x="9522" y="100"/>
                  </a:lnTo>
                  <a:lnTo>
                    <a:pt x="9565" y="112"/>
                  </a:lnTo>
                  <a:lnTo>
                    <a:pt x="9607" y="123"/>
                  </a:lnTo>
                  <a:lnTo>
                    <a:pt x="9648" y="136"/>
                  </a:lnTo>
                  <a:lnTo>
                    <a:pt x="9688" y="150"/>
                  </a:lnTo>
                  <a:lnTo>
                    <a:pt x="9728" y="166"/>
                  </a:lnTo>
                  <a:lnTo>
                    <a:pt x="9768" y="182"/>
                  </a:lnTo>
                  <a:lnTo>
                    <a:pt x="9805" y="200"/>
                  </a:lnTo>
                  <a:lnTo>
                    <a:pt x="9843" y="220"/>
                  </a:lnTo>
                  <a:lnTo>
                    <a:pt x="9880" y="240"/>
                  </a:lnTo>
                  <a:lnTo>
                    <a:pt x="9915" y="261"/>
                  </a:lnTo>
                  <a:lnTo>
                    <a:pt x="9950" y="284"/>
                  </a:lnTo>
                  <a:lnTo>
                    <a:pt x="9985" y="307"/>
                  </a:lnTo>
                  <a:lnTo>
                    <a:pt x="10018" y="332"/>
                  </a:lnTo>
                  <a:lnTo>
                    <a:pt x="10051" y="357"/>
                  </a:lnTo>
                  <a:lnTo>
                    <a:pt x="10083" y="385"/>
                  </a:lnTo>
                  <a:lnTo>
                    <a:pt x="10113" y="412"/>
                  </a:lnTo>
                  <a:lnTo>
                    <a:pt x="10144" y="442"/>
                  </a:lnTo>
                  <a:lnTo>
                    <a:pt x="10173" y="471"/>
                  </a:lnTo>
                  <a:lnTo>
                    <a:pt x="10201" y="503"/>
                  </a:lnTo>
                  <a:lnTo>
                    <a:pt x="10229" y="536"/>
                  </a:lnTo>
                  <a:lnTo>
                    <a:pt x="10256" y="568"/>
                  </a:lnTo>
                  <a:lnTo>
                    <a:pt x="10281" y="603"/>
                  </a:lnTo>
                  <a:lnTo>
                    <a:pt x="10307" y="638"/>
                  </a:lnTo>
                  <a:lnTo>
                    <a:pt x="10331" y="675"/>
                  </a:lnTo>
                  <a:lnTo>
                    <a:pt x="10355" y="713"/>
                  </a:lnTo>
                  <a:lnTo>
                    <a:pt x="10377" y="752"/>
                  </a:lnTo>
                  <a:lnTo>
                    <a:pt x="10399" y="791"/>
                  </a:lnTo>
                  <a:lnTo>
                    <a:pt x="10421" y="832"/>
                  </a:lnTo>
                  <a:lnTo>
                    <a:pt x="10442" y="873"/>
                  </a:lnTo>
                  <a:lnTo>
                    <a:pt x="10463" y="916"/>
                  </a:lnTo>
                  <a:lnTo>
                    <a:pt x="10482" y="960"/>
                  </a:lnTo>
                  <a:lnTo>
                    <a:pt x="10501" y="1004"/>
                  </a:lnTo>
                  <a:lnTo>
                    <a:pt x="10520" y="1050"/>
                  </a:lnTo>
                  <a:lnTo>
                    <a:pt x="10537" y="1097"/>
                  </a:lnTo>
                  <a:lnTo>
                    <a:pt x="10554" y="1145"/>
                  </a:lnTo>
                  <a:lnTo>
                    <a:pt x="10571" y="1194"/>
                  </a:lnTo>
                  <a:lnTo>
                    <a:pt x="10587" y="1244"/>
                  </a:lnTo>
                  <a:lnTo>
                    <a:pt x="10602" y="1295"/>
                  </a:lnTo>
                  <a:lnTo>
                    <a:pt x="10616" y="1346"/>
                  </a:lnTo>
                  <a:lnTo>
                    <a:pt x="10631" y="1399"/>
                  </a:lnTo>
                  <a:lnTo>
                    <a:pt x="10644" y="1454"/>
                  </a:lnTo>
                  <a:lnTo>
                    <a:pt x="10656" y="1511"/>
                  </a:lnTo>
                  <a:lnTo>
                    <a:pt x="10667" y="1570"/>
                  </a:lnTo>
                  <a:lnTo>
                    <a:pt x="10679" y="1631"/>
                  </a:lnTo>
                  <a:lnTo>
                    <a:pt x="10689" y="1695"/>
                  </a:lnTo>
                  <a:lnTo>
                    <a:pt x="10698" y="1762"/>
                  </a:lnTo>
                  <a:lnTo>
                    <a:pt x="10706" y="1830"/>
                  </a:lnTo>
                  <a:lnTo>
                    <a:pt x="10713" y="1901"/>
                  </a:lnTo>
                  <a:lnTo>
                    <a:pt x="10719" y="1974"/>
                  </a:lnTo>
                  <a:lnTo>
                    <a:pt x="10724" y="2049"/>
                  </a:lnTo>
                  <a:lnTo>
                    <a:pt x="10730" y="2128"/>
                  </a:lnTo>
                  <a:lnTo>
                    <a:pt x="10734" y="2207"/>
                  </a:lnTo>
                  <a:lnTo>
                    <a:pt x="10737" y="2290"/>
                  </a:lnTo>
                  <a:lnTo>
                    <a:pt x="10739" y="2374"/>
                  </a:lnTo>
                  <a:lnTo>
                    <a:pt x="10740" y="2462"/>
                  </a:lnTo>
                  <a:lnTo>
                    <a:pt x="10741" y="2551"/>
                  </a:lnTo>
                  <a:lnTo>
                    <a:pt x="10740" y="2657"/>
                  </a:lnTo>
                  <a:lnTo>
                    <a:pt x="10738" y="2761"/>
                  </a:lnTo>
                  <a:lnTo>
                    <a:pt x="10734" y="2860"/>
                  </a:lnTo>
                  <a:lnTo>
                    <a:pt x="10730" y="2959"/>
                  </a:lnTo>
                  <a:lnTo>
                    <a:pt x="10723" y="3055"/>
                  </a:lnTo>
                  <a:lnTo>
                    <a:pt x="10715" y="3148"/>
                  </a:lnTo>
                  <a:lnTo>
                    <a:pt x="10706" y="3239"/>
                  </a:lnTo>
                  <a:lnTo>
                    <a:pt x="10696" y="3326"/>
                  </a:lnTo>
                  <a:lnTo>
                    <a:pt x="10685" y="3412"/>
                  </a:lnTo>
                  <a:lnTo>
                    <a:pt x="10671" y="3494"/>
                  </a:lnTo>
                  <a:lnTo>
                    <a:pt x="10657" y="3575"/>
                  </a:lnTo>
                  <a:lnTo>
                    <a:pt x="10641" y="3652"/>
                  </a:lnTo>
                  <a:lnTo>
                    <a:pt x="10625" y="3728"/>
                  </a:lnTo>
                  <a:lnTo>
                    <a:pt x="10605" y="3800"/>
                  </a:lnTo>
                  <a:lnTo>
                    <a:pt x="10596" y="3836"/>
                  </a:lnTo>
                  <a:lnTo>
                    <a:pt x="10586" y="3870"/>
                  </a:lnTo>
                  <a:lnTo>
                    <a:pt x="10576" y="3904"/>
                  </a:lnTo>
                  <a:lnTo>
                    <a:pt x="10564" y="3937"/>
                  </a:lnTo>
                  <a:lnTo>
                    <a:pt x="10542" y="4002"/>
                  </a:lnTo>
                  <a:lnTo>
                    <a:pt x="10518" y="4066"/>
                  </a:lnTo>
                  <a:lnTo>
                    <a:pt x="10492" y="4127"/>
                  </a:lnTo>
                  <a:lnTo>
                    <a:pt x="10466" y="4186"/>
                  </a:lnTo>
                  <a:lnTo>
                    <a:pt x="10452" y="4216"/>
                  </a:lnTo>
                  <a:lnTo>
                    <a:pt x="10438" y="4245"/>
                  </a:lnTo>
                  <a:lnTo>
                    <a:pt x="10423" y="4272"/>
                  </a:lnTo>
                  <a:lnTo>
                    <a:pt x="10409" y="4300"/>
                  </a:lnTo>
                  <a:lnTo>
                    <a:pt x="10393" y="4327"/>
                  </a:lnTo>
                  <a:lnTo>
                    <a:pt x="10377" y="4354"/>
                  </a:lnTo>
                  <a:lnTo>
                    <a:pt x="10362" y="4380"/>
                  </a:lnTo>
                  <a:lnTo>
                    <a:pt x="10345" y="4406"/>
                  </a:lnTo>
                  <a:lnTo>
                    <a:pt x="10328" y="4430"/>
                  </a:lnTo>
                  <a:lnTo>
                    <a:pt x="10312" y="4456"/>
                  </a:lnTo>
                  <a:lnTo>
                    <a:pt x="10294" y="4480"/>
                  </a:lnTo>
                  <a:lnTo>
                    <a:pt x="10276" y="4503"/>
                  </a:lnTo>
                  <a:lnTo>
                    <a:pt x="10259" y="4527"/>
                  </a:lnTo>
                  <a:lnTo>
                    <a:pt x="10240" y="4549"/>
                  </a:lnTo>
                  <a:lnTo>
                    <a:pt x="10221" y="4572"/>
                  </a:lnTo>
                  <a:lnTo>
                    <a:pt x="10203" y="4594"/>
                  </a:lnTo>
                  <a:lnTo>
                    <a:pt x="10183" y="4616"/>
                  </a:lnTo>
                  <a:lnTo>
                    <a:pt x="10163" y="4636"/>
                  </a:lnTo>
                  <a:lnTo>
                    <a:pt x="10144" y="4656"/>
                  </a:lnTo>
                  <a:lnTo>
                    <a:pt x="10123" y="4677"/>
                  </a:lnTo>
                  <a:lnTo>
                    <a:pt x="10103" y="4696"/>
                  </a:lnTo>
                  <a:lnTo>
                    <a:pt x="10082" y="4715"/>
                  </a:lnTo>
                  <a:lnTo>
                    <a:pt x="10060" y="4734"/>
                  </a:lnTo>
                  <a:lnTo>
                    <a:pt x="10039" y="4752"/>
                  </a:lnTo>
                  <a:lnTo>
                    <a:pt x="10016" y="4769"/>
                  </a:lnTo>
                  <a:lnTo>
                    <a:pt x="9994" y="4787"/>
                  </a:lnTo>
                  <a:lnTo>
                    <a:pt x="9971" y="4803"/>
                  </a:lnTo>
                  <a:lnTo>
                    <a:pt x="9948" y="4818"/>
                  </a:lnTo>
                  <a:lnTo>
                    <a:pt x="9925" y="4834"/>
                  </a:lnTo>
                  <a:lnTo>
                    <a:pt x="9901" y="4849"/>
                  </a:lnTo>
                  <a:lnTo>
                    <a:pt x="9877" y="4863"/>
                  </a:lnTo>
                  <a:lnTo>
                    <a:pt x="9852" y="4877"/>
                  </a:lnTo>
                  <a:lnTo>
                    <a:pt x="9827" y="4890"/>
                  </a:lnTo>
                  <a:lnTo>
                    <a:pt x="9802" y="4903"/>
                  </a:lnTo>
                  <a:lnTo>
                    <a:pt x="9777" y="4914"/>
                  </a:lnTo>
                  <a:lnTo>
                    <a:pt x="9750" y="4926"/>
                  </a:lnTo>
                  <a:lnTo>
                    <a:pt x="9724" y="4937"/>
                  </a:lnTo>
                  <a:lnTo>
                    <a:pt x="9697" y="4947"/>
                  </a:lnTo>
                  <a:lnTo>
                    <a:pt x="9670" y="4957"/>
                  </a:lnTo>
                  <a:lnTo>
                    <a:pt x="9642" y="4966"/>
                  </a:lnTo>
                  <a:lnTo>
                    <a:pt x="9615" y="4975"/>
                  </a:lnTo>
                  <a:lnTo>
                    <a:pt x="9586" y="4984"/>
                  </a:lnTo>
                  <a:lnTo>
                    <a:pt x="9558" y="4991"/>
                  </a:lnTo>
                  <a:lnTo>
                    <a:pt x="9529" y="4998"/>
                  </a:lnTo>
                  <a:lnTo>
                    <a:pt x="9500" y="5004"/>
                  </a:lnTo>
                  <a:lnTo>
                    <a:pt x="9470" y="5010"/>
                  </a:lnTo>
                  <a:lnTo>
                    <a:pt x="9441" y="5015"/>
                  </a:lnTo>
                  <a:lnTo>
                    <a:pt x="9410" y="5020"/>
                  </a:lnTo>
                  <a:lnTo>
                    <a:pt x="9379" y="5024"/>
                  </a:lnTo>
                  <a:lnTo>
                    <a:pt x="9349" y="5027"/>
                  </a:lnTo>
                  <a:lnTo>
                    <a:pt x="9317" y="5030"/>
                  </a:lnTo>
                  <a:lnTo>
                    <a:pt x="9286" y="5033"/>
                  </a:lnTo>
                  <a:lnTo>
                    <a:pt x="9253" y="5036"/>
                  </a:lnTo>
                  <a:lnTo>
                    <a:pt x="9221" y="5037"/>
                  </a:lnTo>
                  <a:lnTo>
                    <a:pt x="9188" y="5038"/>
                  </a:lnTo>
                  <a:lnTo>
                    <a:pt x="9154" y="5038"/>
                  </a:lnTo>
                  <a:lnTo>
                    <a:pt x="9112" y="5038"/>
                  </a:lnTo>
                  <a:lnTo>
                    <a:pt x="9068" y="5036"/>
                  </a:lnTo>
                  <a:lnTo>
                    <a:pt x="9026" y="5033"/>
                  </a:lnTo>
                  <a:lnTo>
                    <a:pt x="8984" y="5030"/>
                  </a:lnTo>
                  <a:lnTo>
                    <a:pt x="8942" y="5025"/>
                  </a:lnTo>
                  <a:lnTo>
                    <a:pt x="8902" y="5020"/>
                  </a:lnTo>
                  <a:lnTo>
                    <a:pt x="8862" y="5014"/>
                  </a:lnTo>
                  <a:lnTo>
                    <a:pt x="8822" y="5006"/>
                  </a:lnTo>
                  <a:lnTo>
                    <a:pt x="8783" y="4998"/>
                  </a:lnTo>
                  <a:lnTo>
                    <a:pt x="8745" y="4989"/>
                  </a:lnTo>
                  <a:lnTo>
                    <a:pt x="8707" y="4978"/>
                  </a:lnTo>
                  <a:lnTo>
                    <a:pt x="8670" y="4967"/>
                  </a:lnTo>
                  <a:lnTo>
                    <a:pt x="8634" y="4955"/>
                  </a:lnTo>
                  <a:lnTo>
                    <a:pt x="8597" y="4942"/>
                  </a:lnTo>
                  <a:lnTo>
                    <a:pt x="8562" y="4927"/>
                  </a:lnTo>
                  <a:lnTo>
                    <a:pt x="8527" y="4912"/>
                  </a:lnTo>
                  <a:lnTo>
                    <a:pt x="8493" y="4896"/>
                  </a:lnTo>
                  <a:lnTo>
                    <a:pt x="8459" y="4880"/>
                  </a:lnTo>
                  <a:lnTo>
                    <a:pt x="8426" y="4861"/>
                  </a:lnTo>
                  <a:lnTo>
                    <a:pt x="8393" y="4842"/>
                  </a:lnTo>
                  <a:lnTo>
                    <a:pt x="8362" y="4821"/>
                  </a:lnTo>
                  <a:lnTo>
                    <a:pt x="8330" y="4801"/>
                  </a:lnTo>
                  <a:lnTo>
                    <a:pt x="8299" y="4779"/>
                  </a:lnTo>
                  <a:lnTo>
                    <a:pt x="8270" y="4756"/>
                  </a:lnTo>
                  <a:lnTo>
                    <a:pt x="8240" y="4732"/>
                  </a:lnTo>
                  <a:lnTo>
                    <a:pt x="8211" y="4707"/>
                  </a:lnTo>
                  <a:lnTo>
                    <a:pt x="8182" y="4681"/>
                  </a:lnTo>
                  <a:lnTo>
                    <a:pt x="8155" y="4654"/>
                  </a:lnTo>
                  <a:lnTo>
                    <a:pt x="8128" y="4626"/>
                  </a:lnTo>
                  <a:lnTo>
                    <a:pt x="8102" y="4597"/>
                  </a:lnTo>
                  <a:lnTo>
                    <a:pt x="8075" y="4568"/>
                  </a:lnTo>
                  <a:lnTo>
                    <a:pt x="8050" y="4536"/>
                  </a:lnTo>
                  <a:lnTo>
                    <a:pt x="8020" y="4497"/>
                  </a:lnTo>
                  <a:lnTo>
                    <a:pt x="7992" y="4457"/>
                  </a:lnTo>
                  <a:lnTo>
                    <a:pt x="7964" y="4415"/>
                  </a:lnTo>
                  <a:lnTo>
                    <a:pt x="7937" y="4371"/>
                  </a:lnTo>
                  <a:lnTo>
                    <a:pt x="7911" y="4326"/>
                  </a:lnTo>
                  <a:lnTo>
                    <a:pt x="7887" y="4280"/>
                  </a:lnTo>
                  <a:lnTo>
                    <a:pt x="7862" y="4232"/>
                  </a:lnTo>
                  <a:lnTo>
                    <a:pt x="7839" y="4182"/>
                  </a:lnTo>
                  <a:lnTo>
                    <a:pt x="7818" y="4131"/>
                  </a:lnTo>
                  <a:lnTo>
                    <a:pt x="7796" y="4079"/>
                  </a:lnTo>
                  <a:lnTo>
                    <a:pt x="7776" y="4025"/>
                  </a:lnTo>
                  <a:lnTo>
                    <a:pt x="7756" y="3970"/>
                  </a:lnTo>
                  <a:lnTo>
                    <a:pt x="7738" y="3913"/>
                  </a:lnTo>
                  <a:lnTo>
                    <a:pt x="7721" y="3855"/>
                  </a:lnTo>
                  <a:lnTo>
                    <a:pt x="7704" y="3795"/>
                  </a:lnTo>
                  <a:lnTo>
                    <a:pt x="7689" y="3734"/>
                  </a:lnTo>
                  <a:lnTo>
                    <a:pt x="7675" y="3671"/>
                  </a:lnTo>
                  <a:lnTo>
                    <a:pt x="7661" y="3607"/>
                  </a:lnTo>
                  <a:lnTo>
                    <a:pt x="7648" y="3541"/>
                  </a:lnTo>
                  <a:lnTo>
                    <a:pt x="7636" y="3474"/>
                  </a:lnTo>
                  <a:lnTo>
                    <a:pt x="7626" y="3405"/>
                  </a:lnTo>
                  <a:lnTo>
                    <a:pt x="7616" y="3334"/>
                  </a:lnTo>
                  <a:lnTo>
                    <a:pt x="7607" y="3263"/>
                  </a:lnTo>
                  <a:lnTo>
                    <a:pt x="7600" y="3190"/>
                  </a:lnTo>
                  <a:lnTo>
                    <a:pt x="7592" y="3115"/>
                  </a:lnTo>
                  <a:lnTo>
                    <a:pt x="7586" y="3039"/>
                  </a:lnTo>
                  <a:lnTo>
                    <a:pt x="7581" y="2961"/>
                  </a:lnTo>
                  <a:lnTo>
                    <a:pt x="7576" y="2882"/>
                  </a:lnTo>
                  <a:lnTo>
                    <a:pt x="7573" y="2801"/>
                  </a:lnTo>
                  <a:lnTo>
                    <a:pt x="7571" y="2720"/>
                  </a:lnTo>
                  <a:lnTo>
                    <a:pt x="7570" y="2636"/>
                  </a:lnTo>
                  <a:lnTo>
                    <a:pt x="7569" y="2551"/>
                  </a:lnTo>
                  <a:close/>
                  <a:moveTo>
                    <a:pt x="8181" y="2553"/>
                  </a:moveTo>
                  <a:lnTo>
                    <a:pt x="8181" y="2627"/>
                  </a:lnTo>
                  <a:lnTo>
                    <a:pt x="8182" y="2700"/>
                  </a:lnTo>
                  <a:lnTo>
                    <a:pt x="8184" y="2772"/>
                  </a:lnTo>
                  <a:lnTo>
                    <a:pt x="8185" y="2841"/>
                  </a:lnTo>
                  <a:lnTo>
                    <a:pt x="8188" y="2909"/>
                  </a:lnTo>
                  <a:lnTo>
                    <a:pt x="8191" y="2976"/>
                  </a:lnTo>
                  <a:lnTo>
                    <a:pt x="8195" y="3041"/>
                  </a:lnTo>
                  <a:lnTo>
                    <a:pt x="8199" y="3104"/>
                  </a:lnTo>
                  <a:lnTo>
                    <a:pt x="8204" y="3166"/>
                  </a:lnTo>
                  <a:lnTo>
                    <a:pt x="8209" y="3226"/>
                  </a:lnTo>
                  <a:lnTo>
                    <a:pt x="8215" y="3284"/>
                  </a:lnTo>
                  <a:lnTo>
                    <a:pt x="8221" y="3342"/>
                  </a:lnTo>
                  <a:lnTo>
                    <a:pt x="8227" y="3398"/>
                  </a:lnTo>
                  <a:lnTo>
                    <a:pt x="8235" y="3452"/>
                  </a:lnTo>
                  <a:lnTo>
                    <a:pt x="8243" y="3504"/>
                  </a:lnTo>
                  <a:lnTo>
                    <a:pt x="8252" y="3555"/>
                  </a:lnTo>
                  <a:lnTo>
                    <a:pt x="8261" y="3603"/>
                  </a:lnTo>
                  <a:lnTo>
                    <a:pt x="8270" y="3651"/>
                  </a:lnTo>
                  <a:lnTo>
                    <a:pt x="8280" y="3697"/>
                  </a:lnTo>
                  <a:lnTo>
                    <a:pt x="8290" y="3742"/>
                  </a:lnTo>
                  <a:lnTo>
                    <a:pt x="8302" y="3785"/>
                  </a:lnTo>
                  <a:lnTo>
                    <a:pt x="8314" y="3826"/>
                  </a:lnTo>
                  <a:lnTo>
                    <a:pt x="8326" y="3865"/>
                  </a:lnTo>
                  <a:lnTo>
                    <a:pt x="8339" y="3903"/>
                  </a:lnTo>
                  <a:lnTo>
                    <a:pt x="8352" y="3940"/>
                  </a:lnTo>
                  <a:lnTo>
                    <a:pt x="8367" y="3976"/>
                  </a:lnTo>
                  <a:lnTo>
                    <a:pt x="8381" y="4008"/>
                  </a:lnTo>
                  <a:lnTo>
                    <a:pt x="8396" y="4041"/>
                  </a:lnTo>
                  <a:lnTo>
                    <a:pt x="8412" y="4070"/>
                  </a:lnTo>
                  <a:lnTo>
                    <a:pt x="8428" y="4099"/>
                  </a:lnTo>
                  <a:lnTo>
                    <a:pt x="8444" y="4126"/>
                  </a:lnTo>
                  <a:lnTo>
                    <a:pt x="8461" y="4152"/>
                  </a:lnTo>
                  <a:lnTo>
                    <a:pt x="8480" y="4176"/>
                  </a:lnTo>
                  <a:lnTo>
                    <a:pt x="8497" y="4200"/>
                  </a:lnTo>
                  <a:lnTo>
                    <a:pt x="8515" y="4222"/>
                  </a:lnTo>
                  <a:lnTo>
                    <a:pt x="8534" y="4245"/>
                  </a:lnTo>
                  <a:lnTo>
                    <a:pt x="8552" y="4266"/>
                  </a:lnTo>
                  <a:lnTo>
                    <a:pt x="8572" y="4286"/>
                  </a:lnTo>
                  <a:lnTo>
                    <a:pt x="8591" y="4306"/>
                  </a:lnTo>
                  <a:lnTo>
                    <a:pt x="8610" y="4325"/>
                  </a:lnTo>
                  <a:lnTo>
                    <a:pt x="8630" y="4343"/>
                  </a:lnTo>
                  <a:lnTo>
                    <a:pt x="8650" y="4361"/>
                  </a:lnTo>
                  <a:lnTo>
                    <a:pt x="8670" y="4377"/>
                  </a:lnTo>
                  <a:lnTo>
                    <a:pt x="8691" y="4393"/>
                  </a:lnTo>
                  <a:lnTo>
                    <a:pt x="8711" y="4409"/>
                  </a:lnTo>
                  <a:lnTo>
                    <a:pt x="8733" y="4423"/>
                  </a:lnTo>
                  <a:lnTo>
                    <a:pt x="8754" y="4436"/>
                  </a:lnTo>
                  <a:lnTo>
                    <a:pt x="8775" y="4448"/>
                  </a:lnTo>
                  <a:lnTo>
                    <a:pt x="8797" y="4461"/>
                  </a:lnTo>
                  <a:lnTo>
                    <a:pt x="8819" y="4472"/>
                  </a:lnTo>
                  <a:lnTo>
                    <a:pt x="8842" y="4482"/>
                  </a:lnTo>
                  <a:lnTo>
                    <a:pt x="8864" y="4492"/>
                  </a:lnTo>
                  <a:lnTo>
                    <a:pt x="8887" y="4500"/>
                  </a:lnTo>
                  <a:lnTo>
                    <a:pt x="8910" y="4509"/>
                  </a:lnTo>
                  <a:lnTo>
                    <a:pt x="8933" y="4517"/>
                  </a:lnTo>
                  <a:lnTo>
                    <a:pt x="8957" y="4523"/>
                  </a:lnTo>
                  <a:lnTo>
                    <a:pt x="8981" y="4529"/>
                  </a:lnTo>
                  <a:lnTo>
                    <a:pt x="9005" y="4534"/>
                  </a:lnTo>
                  <a:lnTo>
                    <a:pt x="9029" y="4538"/>
                  </a:lnTo>
                  <a:lnTo>
                    <a:pt x="9053" y="4541"/>
                  </a:lnTo>
                  <a:lnTo>
                    <a:pt x="9079" y="4544"/>
                  </a:lnTo>
                  <a:lnTo>
                    <a:pt x="9103" y="4546"/>
                  </a:lnTo>
                  <a:lnTo>
                    <a:pt x="9129" y="4547"/>
                  </a:lnTo>
                  <a:lnTo>
                    <a:pt x="9154" y="4547"/>
                  </a:lnTo>
                  <a:lnTo>
                    <a:pt x="9180" y="4547"/>
                  </a:lnTo>
                  <a:lnTo>
                    <a:pt x="9205" y="4546"/>
                  </a:lnTo>
                  <a:lnTo>
                    <a:pt x="9231" y="4544"/>
                  </a:lnTo>
                  <a:lnTo>
                    <a:pt x="9255" y="4541"/>
                  </a:lnTo>
                  <a:lnTo>
                    <a:pt x="9281" y="4538"/>
                  </a:lnTo>
                  <a:lnTo>
                    <a:pt x="9304" y="4534"/>
                  </a:lnTo>
                  <a:lnTo>
                    <a:pt x="9329" y="4529"/>
                  </a:lnTo>
                  <a:lnTo>
                    <a:pt x="9352" y="4523"/>
                  </a:lnTo>
                  <a:lnTo>
                    <a:pt x="9376" y="4516"/>
                  </a:lnTo>
                  <a:lnTo>
                    <a:pt x="9399" y="4509"/>
                  </a:lnTo>
                  <a:lnTo>
                    <a:pt x="9422" y="4500"/>
                  </a:lnTo>
                  <a:lnTo>
                    <a:pt x="9445" y="4491"/>
                  </a:lnTo>
                  <a:lnTo>
                    <a:pt x="9468" y="4482"/>
                  </a:lnTo>
                  <a:lnTo>
                    <a:pt x="9491" y="4472"/>
                  </a:lnTo>
                  <a:lnTo>
                    <a:pt x="9512" y="4461"/>
                  </a:lnTo>
                  <a:lnTo>
                    <a:pt x="9534" y="4448"/>
                  </a:lnTo>
                  <a:lnTo>
                    <a:pt x="9556" y="4435"/>
                  </a:lnTo>
                  <a:lnTo>
                    <a:pt x="9577" y="4422"/>
                  </a:lnTo>
                  <a:lnTo>
                    <a:pt x="9598" y="4408"/>
                  </a:lnTo>
                  <a:lnTo>
                    <a:pt x="9619" y="4392"/>
                  </a:lnTo>
                  <a:lnTo>
                    <a:pt x="9639" y="4376"/>
                  </a:lnTo>
                  <a:lnTo>
                    <a:pt x="9660" y="4360"/>
                  </a:lnTo>
                  <a:lnTo>
                    <a:pt x="9679" y="4342"/>
                  </a:lnTo>
                  <a:lnTo>
                    <a:pt x="9699" y="4324"/>
                  </a:lnTo>
                  <a:lnTo>
                    <a:pt x="9719" y="4305"/>
                  </a:lnTo>
                  <a:lnTo>
                    <a:pt x="9738" y="4285"/>
                  </a:lnTo>
                  <a:lnTo>
                    <a:pt x="9756" y="4265"/>
                  </a:lnTo>
                  <a:lnTo>
                    <a:pt x="9776" y="4244"/>
                  </a:lnTo>
                  <a:lnTo>
                    <a:pt x="9794" y="4221"/>
                  </a:lnTo>
                  <a:lnTo>
                    <a:pt x="9813" y="4199"/>
                  </a:lnTo>
                  <a:lnTo>
                    <a:pt x="9830" y="4175"/>
                  </a:lnTo>
                  <a:lnTo>
                    <a:pt x="9847" y="4151"/>
                  </a:lnTo>
                  <a:lnTo>
                    <a:pt x="9864" y="4125"/>
                  </a:lnTo>
                  <a:lnTo>
                    <a:pt x="9882" y="4098"/>
                  </a:lnTo>
                  <a:lnTo>
                    <a:pt x="9898" y="4069"/>
                  </a:lnTo>
                  <a:lnTo>
                    <a:pt x="9913" y="4039"/>
                  </a:lnTo>
                  <a:lnTo>
                    <a:pt x="9929" y="4006"/>
                  </a:lnTo>
                  <a:lnTo>
                    <a:pt x="9943" y="3973"/>
                  </a:lnTo>
                  <a:lnTo>
                    <a:pt x="9957" y="3938"/>
                  </a:lnTo>
                  <a:lnTo>
                    <a:pt x="9970" y="3901"/>
                  </a:lnTo>
                  <a:lnTo>
                    <a:pt x="9984" y="3863"/>
                  </a:lnTo>
                  <a:lnTo>
                    <a:pt x="9996" y="3824"/>
                  </a:lnTo>
                  <a:lnTo>
                    <a:pt x="10007" y="3782"/>
                  </a:lnTo>
                  <a:lnTo>
                    <a:pt x="10018" y="3739"/>
                  </a:lnTo>
                  <a:lnTo>
                    <a:pt x="10030" y="3695"/>
                  </a:lnTo>
                  <a:lnTo>
                    <a:pt x="10040" y="3649"/>
                  </a:lnTo>
                  <a:lnTo>
                    <a:pt x="10049" y="3601"/>
                  </a:lnTo>
                  <a:lnTo>
                    <a:pt x="10058" y="3553"/>
                  </a:lnTo>
                  <a:lnTo>
                    <a:pt x="10066" y="3502"/>
                  </a:lnTo>
                  <a:lnTo>
                    <a:pt x="10074" y="3450"/>
                  </a:lnTo>
                  <a:lnTo>
                    <a:pt x="10082" y="3396"/>
                  </a:lnTo>
                  <a:lnTo>
                    <a:pt x="10089" y="3339"/>
                  </a:lnTo>
                  <a:lnTo>
                    <a:pt x="10095" y="3283"/>
                  </a:lnTo>
                  <a:lnTo>
                    <a:pt x="10101" y="3224"/>
                  </a:lnTo>
                  <a:lnTo>
                    <a:pt x="10106" y="3164"/>
                  </a:lnTo>
                  <a:lnTo>
                    <a:pt x="10110" y="3103"/>
                  </a:lnTo>
                  <a:lnTo>
                    <a:pt x="10114" y="3040"/>
                  </a:lnTo>
                  <a:lnTo>
                    <a:pt x="10118" y="2975"/>
                  </a:lnTo>
                  <a:lnTo>
                    <a:pt x="10121" y="2908"/>
                  </a:lnTo>
                  <a:lnTo>
                    <a:pt x="10123" y="2840"/>
                  </a:lnTo>
                  <a:lnTo>
                    <a:pt x="10125" y="2771"/>
                  </a:lnTo>
                  <a:lnTo>
                    <a:pt x="10126" y="2699"/>
                  </a:lnTo>
                  <a:lnTo>
                    <a:pt x="10127" y="2627"/>
                  </a:lnTo>
                  <a:lnTo>
                    <a:pt x="10127" y="2553"/>
                  </a:lnTo>
                  <a:lnTo>
                    <a:pt x="10127" y="2478"/>
                  </a:lnTo>
                  <a:lnTo>
                    <a:pt x="10126" y="2406"/>
                  </a:lnTo>
                  <a:lnTo>
                    <a:pt x="10125" y="2335"/>
                  </a:lnTo>
                  <a:lnTo>
                    <a:pt x="10123" y="2265"/>
                  </a:lnTo>
                  <a:lnTo>
                    <a:pt x="10121" y="2197"/>
                  </a:lnTo>
                  <a:lnTo>
                    <a:pt x="10118" y="2131"/>
                  </a:lnTo>
                  <a:lnTo>
                    <a:pt x="10114" y="2065"/>
                  </a:lnTo>
                  <a:lnTo>
                    <a:pt x="10110" y="2002"/>
                  </a:lnTo>
                  <a:lnTo>
                    <a:pt x="10106" y="1940"/>
                  </a:lnTo>
                  <a:lnTo>
                    <a:pt x="10101" y="1880"/>
                  </a:lnTo>
                  <a:lnTo>
                    <a:pt x="10095" y="1821"/>
                  </a:lnTo>
                  <a:lnTo>
                    <a:pt x="10089" y="1764"/>
                  </a:lnTo>
                  <a:lnTo>
                    <a:pt x="10082" y="1709"/>
                  </a:lnTo>
                  <a:lnTo>
                    <a:pt x="10074" y="1655"/>
                  </a:lnTo>
                  <a:lnTo>
                    <a:pt x="10066" y="1603"/>
                  </a:lnTo>
                  <a:lnTo>
                    <a:pt x="10058" y="1552"/>
                  </a:lnTo>
                  <a:lnTo>
                    <a:pt x="10049" y="1503"/>
                  </a:lnTo>
                  <a:lnTo>
                    <a:pt x="10040" y="1455"/>
                  </a:lnTo>
                  <a:lnTo>
                    <a:pt x="10030" y="1409"/>
                  </a:lnTo>
                  <a:lnTo>
                    <a:pt x="10018" y="1364"/>
                  </a:lnTo>
                  <a:lnTo>
                    <a:pt x="10007" y="1321"/>
                  </a:lnTo>
                  <a:lnTo>
                    <a:pt x="9996" y="1281"/>
                  </a:lnTo>
                  <a:lnTo>
                    <a:pt x="9984" y="1241"/>
                  </a:lnTo>
                  <a:lnTo>
                    <a:pt x="9970" y="1202"/>
                  </a:lnTo>
                  <a:lnTo>
                    <a:pt x="9957" y="1165"/>
                  </a:lnTo>
                  <a:lnTo>
                    <a:pt x="9943" y="1131"/>
                  </a:lnTo>
                  <a:lnTo>
                    <a:pt x="9929" y="1097"/>
                  </a:lnTo>
                  <a:lnTo>
                    <a:pt x="9913" y="1066"/>
                  </a:lnTo>
                  <a:lnTo>
                    <a:pt x="9898" y="1036"/>
                  </a:lnTo>
                  <a:lnTo>
                    <a:pt x="9882" y="1006"/>
                  </a:lnTo>
                  <a:lnTo>
                    <a:pt x="9864" y="980"/>
                  </a:lnTo>
                  <a:lnTo>
                    <a:pt x="9847" y="954"/>
                  </a:lnTo>
                  <a:lnTo>
                    <a:pt x="9830" y="930"/>
                  </a:lnTo>
                  <a:lnTo>
                    <a:pt x="9813" y="907"/>
                  </a:lnTo>
                  <a:lnTo>
                    <a:pt x="9794" y="883"/>
                  </a:lnTo>
                  <a:lnTo>
                    <a:pt x="9776" y="862"/>
                  </a:lnTo>
                  <a:lnTo>
                    <a:pt x="9756" y="840"/>
                  </a:lnTo>
                  <a:lnTo>
                    <a:pt x="9738" y="820"/>
                  </a:lnTo>
                  <a:lnTo>
                    <a:pt x="9719" y="800"/>
                  </a:lnTo>
                  <a:lnTo>
                    <a:pt x="9699" y="781"/>
                  </a:lnTo>
                  <a:lnTo>
                    <a:pt x="9679" y="763"/>
                  </a:lnTo>
                  <a:lnTo>
                    <a:pt x="9660" y="746"/>
                  </a:lnTo>
                  <a:lnTo>
                    <a:pt x="9639" y="729"/>
                  </a:lnTo>
                  <a:lnTo>
                    <a:pt x="9618" y="713"/>
                  </a:lnTo>
                  <a:lnTo>
                    <a:pt x="9598" y="698"/>
                  </a:lnTo>
                  <a:lnTo>
                    <a:pt x="9576" y="683"/>
                  </a:lnTo>
                  <a:lnTo>
                    <a:pt x="9555" y="670"/>
                  </a:lnTo>
                  <a:lnTo>
                    <a:pt x="9533" y="657"/>
                  </a:lnTo>
                  <a:lnTo>
                    <a:pt x="9511" y="646"/>
                  </a:lnTo>
                  <a:lnTo>
                    <a:pt x="9489" y="634"/>
                  </a:lnTo>
                  <a:lnTo>
                    <a:pt x="9466" y="623"/>
                  </a:lnTo>
                  <a:lnTo>
                    <a:pt x="9444" y="614"/>
                  </a:lnTo>
                  <a:lnTo>
                    <a:pt x="9420" y="605"/>
                  </a:lnTo>
                  <a:lnTo>
                    <a:pt x="9397" y="597"/>
                  </a:lnTo>
                  <a:lnTo>
                    <a:pt x="9373" y="590"/>
                  </a:lnTo>
                  <a:lnTo>
                    <a:pt x="9349" y="583"/>
                  </a:lnTo>
                  <a:lnTo>
                    <a:pt x="9325" y="577"/>
                  </a:lnTo>
                  <a:lnTo>
                    <a:pt x="9300" y="572"/>
                  </a:lnTo>
                  <a:lnTo>
                    <a:pt x="9276" y="568"/>
                  </a:lnTo>
                  <a:lnTo>
                    <a:pt x="9251" y="565"/>
                  </a:lnTo>
                  <a:lnTo>
                    <a:pt x="9226" y="562"/>
                  </a:lnTo>
                  <a:lnTo>
                    <a:pt x="9200" y="560"/>
                  </a:lnTo>
                  <a:lnTo>
                    <a:pt x="9174" y="559"/>
                  </a:lnTo>
                  <a:lnTo>
                    <a:pt x="9148" y="558"/>
                  </a:lnTo>
                  <a:lnTo>
                    <a:pt x="9123" y="559"/>
                  </a:lnTo>
                  <a:lnTo>
                    <a:pt x="9097" y="560"/>
                  </a:lnTo>
                  <a:lnTo>
                    <a:pt x="9072" y="561"/>
                  </a:lnTo>
                  <a:lnTo>
                    <a:pt x="9047" y="564"/>
                  </a:lnTo>
                  <a:lnTo>
                    <a:pt x="9023" y="567"/>
                  </a:lnTo>
                  <a:lnTo>
                    <a:pt x="8999" y="571"/>
                  </a:lnTo>
                  <a:lnTo>
                    <a:pt x="8976" y="575"/>
                  </a:lnTo>
                  <a:lnTo>
                    <a:pt x="8953" y="580"/>
                  </a:lnTo>
                  <a:lnTo>
                    <a:pt x="8929" y="587"/>
                  </a:lnTo>
                  <a:lnTo>
                    <a:pt x="8907" y="593"/>
                  </a:lnTo>
                  <a:lnTo>
                    <a:pt x="8884" y="600"/>
                  </a:lnTo>
                  <a:lnTo>
                    <a:pt x="8862" y="608"/>
                  </a:lnTo>
                  <a:lnTo>
                    <a:pt x="8841" y="616"/>
                  </a:lnTo>
                  <a:lnTo>
                    <a:pt x="8819" y="625"/>
                  </a:lnTo>
                  <a:lnTo>
                    <a:pt x="8798" y="635"/>
                  </a:lnTo>
                  <a:lnTo>
                    <a:pt x="8777" y="646"/>
                  </a:lnTo>
                  <a:lnTo>
                    <a:pt x="8757" y="657"/>
                  </a:lnTo>
                  <a:lnTo>
                    <a:pt x="8737" y="669"/>
                  </a:lnTo>
                  <a:lnTo>
                    <a:pt x="8717" y="682"/>
                  </a:lnTo>
                  <a:lnTo>
                    <a:pt x="8697" y="696"/>
                  </a:lnTo>
                  <a:lnTo>
                    <a:pt x="8679" y="709"/>
                  </a:lnTo>
                  <a:lnTo>
                    <a:pt x="8659" y="724"/>
                  </a:lnTo>
                  <a:lnTo>
                    <a:pt x="8641" y="739"/>
                  </a:lnTo>
                  <a:lnTo>
                    <a:pt x="8622" y="755"/>
                  </a:lnTo>
                  <a:lnTo>
                    <a:pt x="8605" y="772"/>
                  </a:lnTo>
                  <a:lnTo>
                    <a:pt x="8587" y="789"/>
                  </a:lnTo>
                  <a:lnTo>
                    <a:pt x="8571" y="808"/>
                  </a:lnTo>
                  <a:lnTo>
                    <a:pt x="8553" y="826"/>
                  </a:lnTo>
                  <a:lnTo>
                    <a:pt x="8537" y="845"/>
                  </a:lnTo>
                  <a:lnTo>
                    <a:pt x="8521" y="866"/>
                  </a:lnTo>
                  <a:lnTo>
                    <a:pt x="8504" y="886"/>
                  </a:lnTo>
                  <a:lnTo>
                    <a:pt x="8489" y="908"/>
                  </a:lnTo>
                  <a:lnTo>
                    <a:pt x="8470" y="936"/>
                  </a:lnTo>
                  <a:lnTo>
                    <a:pt x="8451" y="967"/>
                  </a:lnTo>
                  <a:lnTo>
                    <a:pt x="8434" y="998"/>
                  </a:lnTo>
                  <a:lnTo>
                    <a:pt x="8417" y="1031"/>
                  </a:lnTo>
                  <a:lnTo>
                    <a:pt x="8400" y="1066"/>
                  </a:lnTo>
                  <a:lnTo>
                    <a:pt x="8384" y="1101"/>
                  </a:lnTo>
                  <a:lnTo>
                    <a:pt x="8369" y="1139"/>
                  </a:lnTo>
                  <a:lnTo>
                    <a:pt x="8355" y="1178"/>
                  </a:lnTo>
                  <a:lnTo>
                    <a:pt x="8340" y="1217"/>
                  </a:lnTo>
                  <a:lnTo>
                    <a:pt x="8327" y="1259"/>
                  </a:lnTo>
                  <a:lnTo>
                    <a:pt x="8314" y="1303"/>
                  </a:lnTo>
                  <a:lnTo>
                    <a:pt x="8302" y="1348"/>
                  </a:lnTo>
                  <a:lnTo>
                    <a:pt x="8289" y="1394"/>
                  </a:lnTo>
                  <a:lnTo>
                    <a:pt x="8279" y="1442"/>
                  </a:lnTo>
                  <a:lnTo>
                    <a:pt x="8268" y="1491"/>
                  </a:lnTo>
                  <a:lnTo>
                    <a:pt x="8258" y="1542"/>
                  </a:lnTo>
                  <a:lnTo>
                    <a:pt x="8249" y="1594"/>
                  </a:lnTo>
                  <a:lnTo>
                    <a:pt x="8240" y="1648"/>
                  </a:lnTo>
                  <a:lnTo>
                    <a:pt x="8232" y="1703"/>
                  </a:lnTo>
                  <a:lnTo>
                    <a:pt x="8225" y="1759"/>
                  </a:lnTo>
                  <a:lnTo>
                    <a:pt x="8218" y="1817"/>
                  </a:lnTo>
                  <a:lnTo>
                    <a:pt x="8212" y="1877"/>
                  </a:lnTo>
                  <a:lnTo>
                    <a:pt x="8206" y="1938"/>
                  </a:lnTo>
                  <a:lnTo>
                    <a:pt x="8201" y="2000"/>
                  </a:lnTo>
                  <a:lnTo>
                    <a:pt x="8197" y="2064"/>
                  </a:lnTo>
                  <a:lnTo>
                    <a:pt x="8193" y="2130"/>
                  </a:lnTo>
                  <a:lnTo>
                    <a:pt x="8189" y="2197"/>
                  </a:lnTo>
                  <a:lnTo>
                    <a:pt x="8186" y="2265"/>
                  </a:lnTo>
                  <a:lnTo>
                    <a:pt x="8184" y="2335"/>
                  </a:lnTo>
                  <a:lnTo>
                    <a:pt x="8182" y="2406"/>
                  </a:lnTo>
                  <a:lnTo>
                    <a:pt x="8182" y="2479"/>
                  </a:lnTo>
                  <a:lnTo>
                    <a:pt x="8181" y="2553"/>
                  </a:lnTo>
                  <a:close/>
                  <a:moveTo>
                    <a:pt x="11490" y="921"/>
                  </a:moveTo>
                  <a:lnTo>
                    <a:pt x="11491" y="896"/>
                  </a:lnTo>
                  <a:lnTo>
                    <a:pt x="11491" y="873"/>
                  </a:lnTo>
                  <a:lnTo>
                    <a:pt x="11493" y="849"/>
                  </a:lnTo>
                  <a:lnTo>
                    <a:pt x="11495" y="827"/>
                  </a:lnTo>
                  <a:lnTo>
                    <a:pt x="11497" y="804"/>
                  </a:lnTo>
                  <a:lnTo>
                    <a:pt x="11500" y="781"/>
                  </a:lnTo>
                  <a:lnTo>
                    <a:pt x="11503" y="759"/>
                  </a:lnTo>
                  <a:lnTo>
                    <a:pt x="11507" y="736"/>
                  </a:lnTo>
                  <a:lnTo>
                    <a:pt x="11511" y="715"/>
                  </a:lnTo>
                  <a:lnTo>
                    <a:pt x="11516" y="694"/>
                  </a:lnTo>
                  <a:lnTo>
                    <a:pt x="11522" y="671"/>
                  </a:lnTo>
                  <a:lnTo>
                    <a:pt x="11528" y="650"/>
                  </a:lnTo>
                  <a:lnTo>
                    <a:pt x="11534" y="629"/>
                  </a:lnTo>
                  <a:lnTo>
                    <a:pt x="11542" y="608"/>
                  </a:lnTo>
                  <a:lnTo>
                    <a:pt x="11550" y="588"/>
                  </a:lnTo>
                  <a:lnTo>
                    <a:pt x="11558" y="567"/>
                  </a:lnTo>
                  <a:lnTo>
                    <a:pt x="11567" y="547"/>
                  </a:lnTo>
                  <a:lnTo>
                    <a:pt x="11576" y="526"/>
                  </a:lnTo>
                  <a:lnTo>
                    <a:pt x="11585" y="507"/>
                  </a:lnTo>
                  <a:lnTo>
                    <a:pt x="11596" y="488"/>
                  </a:lnTo>
                  <a:lnTo>
                    <a:pt x="11607" y="468"/>
                  </a:lnTo>
                  <a:lnTo>
                    <a:pt x="11618" y="449"/>
                  </a:lnTo>
                  <a:lnTo>
                    <a:pt x="11630" y="430"/>
                  </a:lnTo>
                  <a:lnTo>
                    <a:pt x="11642" y="411"/>
                  </a:lnTo>
                  <a:lnTo>
                    <a:pt x="11656" y="393"/>
                  </a:lnTo>
                  <a:lnTo>
                    <a:pt x="11669" y="375"/>
                  </a:lnTo>
                  <a:lnTo>
                    <a:pt x="11683" y="356"/>
                  </a:lnTo>
                  <a:lnTo>
                    <a:pt x="11697" y="339"/>
                  </a:lnTo>
                  <a:lnTo>
                    <a:pt x="11713" y="320"/>
                  </a:lnTo>
                  <a:lnTo>
                    <a:pt x="11728" y="303"/>
                  </a:lnTo>
                  <a:lnTo>
                    <a:pt x="11744" y="286"/>
                  </a:lnTo>
                  <a:lnTo>
                    <a:pt x="11761" y="270"/>
                  </a:lnTo>
                  <a:lnTo>
                    <a:pt x="11778" y="252"/>
                  </a:lnTo>
                  <a:lnTo>
                    <a:pt x="11795" y="237"/>
                  </a:lnTo>
                  <a:lnTo>
                    <a:pt x="11813" y="221"/>
                  </a:lnTo>
                  <a:lnTo>
                    <a:pt x="11830" y="206"/>
                  </a:lnTo>
                  <a:lnTo>
                    <a:pt x="11848" y="192"/>
                  </a:lnTo>
                  <a:lnTo>
                    <a:pt x="11867" y="178"/>
                  </a:lnTo>
                  <a:lnTo>
                    <a:pt x="11885" y="165"/>
                  </a:lnTo>
                  <a:lnTo>
                    <a:pt x="11903" y="151"/>
                  </a:lnTo>
                  <a:lnTo>
                    <a:pt x="11922" y="139"/>
                  </a:lnTo>
                  <a:lnTo>
                    <a:pt x="11941" y="128"/>
                  </a:lnTo>
                  <a:lnTo>
                    <a:pt x="11960" y="116"/>
                  </a:lnTo>
                  <a:lnTo>
                    <a:pt x="11980" y="105"/>
                  </a:lnTo>
                  <a:lnTo>
                    <a:pt x="11999" y="95"/>
                  </a:lnTo>
                  <a:lnTo>
                    <a:pt x="12018" y="85"/>
                  </a:lnTo>
                  <a:lnTo>
                    <a:pt x="12039" y="76"/>
                  </a:lnTo>
                  <a:lnTo>
                    <a:pt x="12059" y="68"/>
                  </a:lnTo>
                  <a:lnTo>
                    <a:pt x="12080" y="60"/>
                  </a:lnTo>
                  <a:lnTo>
                    <a:pt x="12100" y="51"/>
                  </a:lnTo>
                  <a:lnTo>
                    <a:pt x="12120" y="44"/>
                  </a:lnTo>
                  <a:lnTo>
                    <a:pt x="12142" y="38"/>
                  </a:lnTo>
                  <a:lnTo>
                    <a:pt x="12163" y="32"/>
                  </a:lnTo>
                  <a:lnTo>
                    <a:pt x="12184" y="27"/>
                  </a:lnTo>
                  <a:lnTo>
                    <a:pt x="12206" y="22"/>
                  </a:lnTo>
                  <a:lnTo>
                    <a:pt x="12228" y="17"/>
                  </a:lnTo>
                  <a:lnTo>
                    <a:pt x="12251" y="13"/>
                  </a:lnTo>
                  <a:lnTo>
                    <a:pt x="12272" y="10"/>
                  </a:lnTo>
                  <a:lnTo>
                    <a:pt x="12296" y="7"/>
                  </a:lnTo>
                  <a:lnTo>
                    <a:pt x="12318" y="5"/>
                  </a:lnTo>
                  <a:lnTo>
                    <a:pt x="12340" y="2"/>
                  </a:lnTo>
                  <a:lnTo>
                    <a:pt x="12364" y="1"/>
                  </a:lnTo>
                  <a:lnTo>
                    <a:pt x="12387" y="0"/>
                  </a:lnTo>
                  <a:lnTo>
                    <a:pt x="12411" y="0"/>
                  </a:lnTo>
                  <a:lnTo>
                    <a:pt x="12435" y="0"/>
                  </a:lnTo>
                  <a:lnTo>
                    <a:pt x="12459" y="1"/>
                  </a:lnTo>
                  <a:lnTo>
                    <a:pt x="12482" y="2"/>
                  </a:lnTo>
                  <a:lnTo>
                    <a:pt x="12505" y="5"/>
                  </a:lnTo>
                  <a:lnTo>
                    <a:pt x="12528" y="7"/>
                  </a:lnTo>
                  <a:lnTo>
                    <a:pt x="12551" y="10"/>
                  </a:lnTo>
                  <a:lnTo>
                    <a:pt x="12574" y="13"/>
                  </a:lnTo>
                  <a:lnTo>
                    <a:pt x="12596" y="17"/>
                  </a:lnTo>
                  <a:lnTo>
                    <a:pt x="12619" y="22"/>
                  </a:lnTo>
                  <a:lnTo>
                    <a:pt x="12640" y="27"/>
                  </a:lnTo>
                  <a:lnTo>
                    <a:pt x="12661" y="32"/>
                  </a:lnTo>
                  <a:lnTo>
                    <a:pt x="12683" y="38"/>
                  </a:lnTo>
                  <a:lnTo>
                    <a:pt x="12704" y="44"/>
                  </a:lnTo>
                  <a:lnTo>
                    <a:pt x="12725" y="51"/>
                  </a:lnTo>
                  <a:lnTo>
                    <a:pt x="12746" y="60"/>
                  </a:lnTo>
                  <a:lnTo>
                    <a:pt x="12766" y="68"/>
                  </a:lnTo>
                  <a:lnTo>
                    <a:pt x="12787" y="76"/>
                  </a:lnTo>
                  <a:lnTo>
                    <a:pt x="12807" y="85"/>
                  </a:lnTo>
                  <a:lnTo>
                    <a:pt x="12827" y="95"/>
                  </a:lnTo>
                  <a:lnTo>
                    <a:pt x="12847" y="105"/>
                  </a:lnTo>
                  <a:lnTo>
                    <a:pt x="12866" y="116"/>
                  </a:lnTo>
                  <a:lnTo>
                    <a:pt x="12885" y="128"/>
                  </a:lnTo>
                  <a:lnTo>
                    <a:pt x="12905" y="139"/>
                  </a:lnTo>
                  <a:lnTo>
                    <a:pt x="12923" y="151"/>
                  </a:lnTo>
                  <a:lnTo>
                    <a:pt x="12941" y="165"/>
                  </a:lnTo>
                  <a:lnTo>
                    <a:pt x="12960" y="178"/>
                  </a:lnTo>
                  <a:lnTo>
                    <a:pt x="12978" y="192"/>
                  </a:lnTo>
                  <a:lnTo>
                    <a:pt x="12997" y="206"/>
                  </a:lnTo>
                  <a:lnTo>
                    <a:pt x="13014" y="221"/>
                  </a:lnTo>
                  <a:lnTo>
                    <a:pt x="13031" y="237"/>
                  </a:lnTo>
                  <a:lnTo>
                    <a:pt x="13048" y="252"/>
                  </a:lnTo>
                  <a:lnTo>
                    <a:pt x="13066" y="270"/>
                  </a:lnTo>
                  <a:lnTo>
                    <a:pt x="13082" y="286"/>
                  </a:lnTo>
                  <a:lnTo>
                    <a:pt x="13098" y="303"/>
                  </a:lnTo>
                  <a:lnTo>
                    <a:pt x="13114" y="320"/>
                  </a:lnTo>
                  <a:lnTo>
                    <a:pt x="13128" y="339"/>
                  </a:lnTo>
                  <a:lnTo>
                    <a:pt x="13143" y="356"/>
                  </a:lnTo>
                  <a:lnTo>
                    <a:pt x="13156" y="375"/>
                  </a:lnTo>
                  <a:lnTo>
                    <a:pt x="13170" y="393"/>
                  </a:lnTo>
                  <a:lnTo>
                    <a:pt x="13183" y="411"/>
                  </a:lnTo>
                  <a:lnTo>
                    <a:pt x="13195" y="430"/>
                  </a:lnTo>
                  <a:lnTo>
                    <a:pt x="13207" y="449"/>
                  </a:lnTo>
                  <a:lnTo>
                    <a:pt x="13219" y="468"/>
                  </a:lnTo>
                  <a:lnTo>
                    <a:pt x="13229" y="488"/>
                  </a:lnTo>
                  <a:lnTo>
                    <a:pt x="13239" y="507"/>
                  </a:lnTo>
                  <a:lnTo>
                    <a:pt x="13249" y="526"/>
                  </a:lnTo>
                  <a:lnTo>
                    <a:pt x="13258" y="547"/>
                  </a:lnTo>
                  <a:lnTo>
                    <a:pt x="13267" y="567"/>
                  </a:lnTo>
                  <a:lnTo>
                    <a:pt x="13275" y="588"/>
                  </a:lnTo>
                  <a:lnTo>
                    <a:pt x="13283" y="608"/>
                  </a:lnTo>
                  <a:lnTo>
                    <a:pt x="13290" y="629"/>
                  </a:lnTo>
                  <a:lnTo>
                    <a:pt x="13296" y="650"/>
                  </a:lnTo>
                  <a:lnTo>
                    <a:pt x="13302" y="671"/>
                  </a:lnTo>
                  <a:lnTo>
                    <a:pt x="13308" y="694"/>
                  </a:lnTo>
                  <a:lnTo>
                    <a:pt x="13313" y="715"/>
                  </a:lnTo>
                  <a:lnTo>
                    <a:pt x="13317" y="736"/>
                  </a:lnTo>
                  <a:lnTo>
                    <a:pt x="13322" y="759"/>
                  </a:lnTo>
                  <a:lnTo>
                    <a:pt x="13325" y="781"/>
                  </a:lnTo>
                  <a:lnTo>
                    <a:pt x="13328" y="804"/>
                  </a:lnTo>
                  <a:lnTo>
                    <a:pt x="13330" y="827"/>
                  </a:lnTo>
                  <a:lnTo>
                    <a:pt x="13332" y="849"/>
                  </a:lnTo>
                  <a:lnTo>
                    <a:pt x="13333" y="873"/>
                  </a:lnTo>
                  <a:lnTo>
                    <a:pt x="13334" y="896"/>
                  </a:lnTo>
                  <a:lnTo>
                    <a:pt x="13334" y="921"/>
                  </a:lnTo>
                  <a:lnTo>
                    <a:pt x="13334" y="944"/>
                  </a:lnTo>
                  <a:lnTo>
                    <a:pt x="13333" y="968"/>
                  </a:lnTo>
                  <a:lnTo>
                    <a:pt x="13332" y="991"/>
                  </a:lnTo>
                  <a:lnTo>
                    <a:pt x="13330" y="1015"/>
                  </a:lnTo>
                  <a:lnTo>
                    <a:pt x="13328" y="1037"/>
                  </a:lnTo>
                  <a:lnTo>
                    <a:pt x="13325" y="1060"/>
                  </a:lnTo>
                  <a:lnTo>
                    <a:pt x="13322" y="1083"/>
                  </a:lnTo>
                  <a:lnTo>
                    <a:pt x="13317" y="1105"/>
                  </a:lnTo>
                  <a:lnTo>
                    <a:pt x="13312" y="1127"/>
                  </a:lnTo>
                  <a:lnTo>
                    <a:pt x="13307" y="1149"/>
                  </a:lnTo>
                  <a:lnTo>
                    <a:pt x="13302" y="1171"/>
                  </a:lnTo>
                  <a:lnTo>
                    <a:pt x="13296" y="1192"/>
                  </a:lnTo>
                  <a:lnTo>
                    <a:pt x="13289" y="1213"/>
                  </a:lnTo>
                  <a:lnTo>
                    <a:pt x="13282" y="1234"/>
                  </a:lnTo>
                  <a:lnTo>
                    <a:pt x="13275" y="1255"/>
                  </a:lnTo>
                  <a:lnTo>
                    <a:pt x="13267" y="1276"/>
                  </a:lnTo>
                  <a:lnTo>
                    <a:pt x="13257" y="1296"/>
                  </a:lnTo>
                  <a:lnTo>
                    <a:pt x="13248" y="1315"/>
                  </a:lnTo>
                  <a:lnTo>
                    <a:pt x="13238" y="1336"/>
                  </a:lnTo>
                  <a:lnTo>
                    <a:pt x="13228" y="1355"/>
                  </a:lnTo>
                  <a:lnTo>
                    <a:pt x="13218" y="1374"/>
                  </a:lnTo>
                  <a:lnTo>
                    <a:pt x="13206" y="1394"/>
                  </a:lnTo>
                  <a:lnTo>
                    <a:pt x="13194" y="1413"/>
                  </a:lnTo>
                  <a:lnTo>
                    <a:pt x="13182" y="1431"/>
                  </a:lnTo>
                  <a:lnTo>
                    <a:pt x="13169" y="1450"/>
                  </a:lnTo>
                  <a:lnTo>
                    <a:pt x="13155" y="1468"/>
                  </a:lnTo>
                  <a:lnTo>
                    <a:pt x="13141" y="1487"/>
                  </a:lnTo>
                  <a:lnTo>
                    <a:pt x="13127" y="1505"/>
                  </a:lnTo>
                  <a:lnTo>
                    <a:pt x="13112" y="1522"/>
                  </a:lnTo>
                  <a:lnTo>
                    <a:pt x="13096" y="1540"/>
                  </a:lnTo>
                  <a:lnTo>
                    <a:pt x="13080" y="1557"/>
                  </a:lnTo>
                  <a:lnTo>
                    <a:pt x="13063" y="1574"/>
                  </a:lnTo>
                  <a:lnTo>
                    <a:pt x="13046" y="1590"/>
                  </a:lnTo>
                  <a:lnTo>
                    <a:pt x="13029" y="1607"/>
                  </a:lnTo>
                  <a:lnTo>
                    <a:pt x="13012" y="1622"/>
                  </a:lnTo>
                  <a:lnTo>
                    <a:pt x="12993" y="1637"/>
                  </a:lnTo>
                  <a:lnTo>
                    <a:pt x="12976" y="1652"/>
                  </a:lnTo>
                  <a:lnTo>
                    <a:pt x="12958" y="1666"/>
                  </a:lnTo>
                  <a:lnTo>
                    <a:pt x="12939" y="1679"/>
                  </a:lnTo>
                  <a:lnTo>
                    <a:pt x="12921" y="1692"/>
                  </a:lnTo>
                  <a:lnTo>
                    <a:pt x="12902" y="1705"/>
                  </a:lnTo>
                  <a:lnTo>
                    <a:pt x="12883" y="1717"/>
                  </a:lnTo>
                  <a:lnTo>
                    <a:pt x="12864" y="1728"/>
                  </a:lnTo>
                  <a:lnTo>
                    <a:pt x="12845" y="1739"/>
                  </a:lnTo>
                  <a:lnTo>
                    <a:pt x="12825" y="1749"/>
                  </a:lnTo>
                  <a:lnTo>
                    <a:pt x="12805" y="1759"/>
                  </a:lnTo>
                  <a:lnTo>
                    <a:pt x="12785" y="1769"/>
                  </a:lnTo>
                  <a:lnTo>
                    <a:pt x="12764" y="1777"/>
                  </a:lnTo>
                  <a:lnTo>
                    <a:pt x="12744" y="1785"/>
                  </a:lnTo>
                  <a:lnTo>
                    <a:pt x="12723" y="1793"/>
                  </a:lnTo>
                  <a:lnTo>
                    <a:pt x="12702" y="1800"/>
                  </a:lnTo>
                  <a:lnTo>
                    <a:pt x="12682" y="1807"/>
                  </a:lnTo>
                  <a:lnTo>
                    <a:pt x="12660" y="1813"/>
                  </a:lnTo>
                  <a:lnTo>
                    <a:pt x="12639" y="1819"/>
                  </a:lnTo>
                  <a:lnTo>
                    <a:pt x="12616" y="1824"/>
                  </a:lnTo>
                  <a:lnTo>
                    <a:pt x="12595" y="1828"/>
                  </a:lnTo>
                  <a:lnTo>
                    <a:pt x="12573" y="1832"/>
                  </a:lnTo>
                  <a:lnTo>
                    <a:pt x="12550" y="1835"/>
                  </a:lnTo>
                  <a:lnTo>
                    <a:pt x="12528" y="1838"/>
                  </a:lnTo>
                  <a:lnTo>
                    <a:pt x="12504" y="1841"/>
                  </a:lnTo>
                  <a:lnTo>
                    <a:pt x="12481" y="1842"/>
                  </a:lnTo>
                  <a:lnTo>
                    <a:pt x="12459" y="1844"/>
                  </a:lnTo>
                  <a:lnTo>
                    <a:pt x="12435" y="1845"/>
                  </a:lnTo>
                  <a:lnTo>
                    <a:pt x="12411" y="1845"/>
                  </a:lnTo>
                  <a:lnTo>
                    <a:pt x="12387" y="1845"/>
                  </a:lnTo>
                  <a:lnTo>
                    <a:pt x="12364" y="1844"/>
                  </a:lnTo>
                  <a:lnTo>
                    <a:pt x="12340" y="1842"/>
                  </a:lnTo>
                  <a:lnTo>
                    <a:pt x="12318" y="1841"/>
                  </a:lnTo>
                  <a:lnTo>
                    <a:pt x="12296" y="1838"/>
                  </a:lnTo>
                  <a:lnTo>
                    <a:pt x="12272" y="1836"/>
                  </a:lnTo>
                  <a:lnTo>
                    <a:pt x="12251" y="1832"/>
                  </a:lnTo>
                  <a:lnTo>
                    <a:pt x="12228" y="1828"/>
                  </a:lnTo>
                  <a:lnTo>
                    <a:pt x="12206" y="1824"/>
                  </a:lnTo>
                  <a:lnTo>
                    <a:pt x="12184" y="1819"/>
                  </a:lnTo>
                  <a:lnTo>
                    <a:pt x="12163" y="1814"/>
                  </a:lnTo>
                  <a:lnTo>
                    <a:pt x="12142" y="1808"/>
                  </a:lnTo>
                  <a:lnTo>
                    <a:pt x="12120" y="1800"/>
                  </a:lnTo>
                  <a:lnTo>
                    <a:pt x="12100" y="1793"/>
                  </a:lnTo>
                  <a:lnTo>
                    <a:pt x="12080" y="1786"/>
                  </a:lnTo>
                  <a:lnTo>
                    <a:pt x="12059" y="1778"/>
                  </a:lnTo>
                  <a:lnTo>
                    <a:pt x="12039" y="1769"/>
                  </a:lnTo>
                  <a:lnTo>
                    <a:pt x="12018" y="1760"/>
                  </a:lnTo>
                  <a:lnTo>
                    <a:pt x="11999" y="1750"/>
                  </a:lnTo>
                  <a:lnTo>
                    <a:pt x="11980" y="1740"/>
                  </a:lnTo>
                  <a:lnTo>
                    <a:pt x="11960" y="1729"/>
                  </a:lnTo>
                  <a:lnTo>
                    <a:pt x="11941" y="1718"/>
                  </a:lnTo>
                  <a:lnTo>
                    <a:pt x="11922" y="1707"/>
                  </a:lnTo>
                  <a:lnTo>
                    <a:pt x="11903" y="1693"/>
                  </a:lnTo>
                  <a:lnTo>
                    <a:pt x="11885" y="1681"/>
                  </a:lnTo>
                  <a:lnTo>
                    <a:pt x="11867" y="1668"/>
                  </a:lnTo>
                  <a:lnTo>
                    <a:pt x="11848" y="1654"/>
                  </a:lnTo>
                  <a:lnTo>
                    <a:pt x="11830" y="1639"/>
                  </a:lnTo>
                  <a:lnTo>
                    <a:pt x="11813" y="1624"/>
                  </a:lnTo>
                  <a:lnTo>
                    <a:pt x="11795" y="1609"/>
                  </a:lnTo>
                  <a:lnTo>
                    <a:pt x="11778" y="1593"/>
                  </a:lnTo>
                  <a:lnTo>
                    <a:pt x="11761" y="1576"/>
                  </a:lnTo>
                  <a:lnTo>
                    <a:pt x="11744" y="1559"/>
                  </a:lnTo>
                  <a:lnTo>
                    <a:pt x="11728" y="1542"/>
                  </a:lnTo>
                  <a:lnTo>
                    <a:pt x="11713" y="1524"/>
                  </a:lnTo>
                  <a:lnTo>
                    <a:pt x="11697" y="1507"/>
                  </a:lnTo>
                  <a:lnTo>
                    <a:pt x="11683" y="1489"/>
                  </a:lnTo>
                  <a:lnTo>
                    <a:pt x="11669" y="1471"/>
                  </a:lnTo>
                  <a:lnTo>
                    <a:pt x="11656" y="1453"/>
                  </a:lnTo>
                  <a:lnTo>
                    <a:pt x="11642" y="1434"/>
                  </a:lnTo>
                  <a:lnTo>
                    <a:pt x="11630" y="1415"/>
                  </a:lnTo>
                  <a:lnTo>
                    <a:pt x="11618" y="1396"/>
                  </a:lnTo>
                  <a:lnTo>
                    <a:pt x="11607" y="1376"/>
                  </a:lnTo>
                  <a:lnTo>
                    <a:pt x="11596" y="1357"/>
                  </a:lnTo>
                  <a:lnTo>
                    <a:pt x="11585" y="1338"/>
                  </a:lnTo>
                  <a:lnTo>
                    <a:pt x="11576" y="1317"/>
                  </a:lnTo>
                  <a:lnTo>
                    <a:pt x="11567" y="1298"/>
                  </a:lnTo>
                  <a:lnTo>
                    <a:pt x="11558" y="1278"/>
                  </a:lnTo>
                  <a:lnTo>
                    <a:pt x="11550" y="1256"/>
                  </a:lnTo>
                  <a:lnTo>
                    <a:pt x="11542" y="1236"/>
                  </a:lnTo>
                  <a:lnTo>
                    <a:pt x="11534" y="1214"/>
                  </a:lnTo>
                  <a:lnTo>
                    <a:pt x="11528" y="1194"/>
                  </a:lnTo>
                  <a:lnTo>
                    <a:pt x="11522" y="1172"/>
                  </a:lnTo>
                  <a:lnTo>
                    <a:pt x="11516" y="1150"/>
                  </a:lnTo>
                  <a:lnTo>
                    <a:pt x="11511" y="1129"/>
                  </a:lnTo>
                  <a:lnTo>
                    <a:pt x="11507" y="1106"/>
                  </a:lnTo>
                  <a:lnTo>
                    <a:pt x="11503" y="1084"/>
                  </a:lnTo>
                  <a:lnTo>
                    <a:pt x="11500" y="1061"/>
                  </a:lnTo>
                  <a:lnTo>
                    <a:pt x="11497" y="1038"/>
                  </a:lnTo>
                  <a:lnTo>
                    <a:pt x="11495" y="1016"/>
                  </a:lnTo>
                  <a:lnTo>
                    <a:pt x="11493" y="992"/>
                  </a:lnTo>
                  <a:lnTo>
                    <a:pt x="11491" y="968"/>
                  </a:lnTo>
                  <a:lnTo>
                    <a:pt x="11491" y="944"/>
                  </a:lnTo>
                  <a:lnTo>
                    <a:pt x="11490" y="921"/>
                  </a:lnTo>
                  <a:close/>
                  <a:moveTo>
                    <a:pt x="11850" y="923"/>
                  </a:moveTo>
                  <a:lnTo>
                    <a:pt x="11851" y="951"/>
                  </a:lnTo>
                  <a:lnTo>
                    <a:pt x="11853" y="980"/>
                  </a:lnTo>
                  <a:lnTo>
                    <a:pt x="11856" y="1007"/>
                  </a:lnTo>
                  <a:lnTo>
                    <a:pt x="11860" y="1035"/>
                  </a:lnTo>
                  <a:lnTo>
                    <a:pt x="11867" y="1061"/>
                  </a:lnTo>
                  <a:lnTo>
                    <a:pt x="11874" y="1088"/>
                  </a:lnTo>
                  <a:lnTo>
                    <a:pt x="11882" y="1113"/>
                  </a:lnTo>
                  <a:lnTo>
                    <a:pt x="11892" y="1138"/>
                  </a:lnTo>
                  <a:lnTo>
                    <a:pt x="11902" y="1162"/>
                  </a:lnTo>
                  <a:lnTo>
                    <a:pt x="11914" y="1187"/>
                  </a:lnTo>
                  <a:lnTo>
                    <a:pt x="11929" y="1210"/>
                  </a:lnTo>
                  <a:lnTo>
                    <a:pt x="11943" y="1233"/>
                  </a:lnTo>
                  <a:lnTo>
                    <a:pt x="11959" y="1255"/>
                  </a:lnTo>
                  <a:lnTo>
                    <a:pt x="11977" y="1278"/>
                  </a:lnTo>
                  <a:lnTo>
                    <a:pt x="11995" y="1299"/>
                  </a:lnTo>
                  <a:lnTo>
                    <a:pt x="12015" y="1319"/>
                  </a:lnTo>
                  <a:lnTo>
                    <a:pt x="12036" y="1340"/>
                  </a:lnTo>
                  <a:lnTo>
                    <a:pt x="12057" y="1358"/>
                  </a:lnTo>
                  <a:lnTo>
                    <a:pt x="12080" y="1375"/>
                  </a:lnTo>
                  <a:lnTo>
                    <a:pt x="12102" y="1392"/>
                  </a:lnTo>
                  <a:lnTo>
                    <a:pt x="12125" y="1407"/>
                  </a:lnTo>
                  <a:lnTo>
                    <a:pt x="12149" y="1420"/>
                  </a:lnTo>
                  <a:lnTo>
                    <a:pt x="12172" y="1432"/>
                  </a:lnTo>
                  <a:lnTo>
                    <a:pt x="12198" y="1444"/>
                  </a:lnTo>
                  <a:lnTo>
                    <a:pt x="12222" y="1453"/>
                  </a:lnTo>
                  <a:lnTo>
                    <a:pt x="12249" y="1461"/>
                  </a:lnTo>
                  <a:lnTo>
                    <a:pt x="12274" y="1468"/>
                  </a:lnTo>
                  <a:lnTo>
                    <a:pt x="12302" y="1474"/>
                  </a:lnTo>
                  <a:lnTo>
                    <a:pt x="12329" y="1478"/>
                  </a:lnTo>
                  <a:lnTo>
                    <a:pt x="12357" y="1481"/>
                  </a:lnTo>
                  <a:lnTo>
                    <a:pt x="12385" y="1483"/>
                  </a:lnTo>
                  <a:lnTo>
                    <a:pt x="12415" y="1484"/>
                  </a:lnTo>
                  <a:lnTo>
                    <a:pt x="12443" y="1483"/>
                  </a:lnTo>
                  <a:lnTo>
                    <a:pt x="12471" y="1481"/>
                  </a:lnTo>
                  <a:lnTo>
                    <a:pt x="12498" y="1478"/>
                  </a:lnTo>
                  <a:lnTo>
                    <a:pt x="12525" y="1474"/>
                  </a:lnTo>
                  <a:lnTo>
                    <a:pt x="12551" y="1468"/>
                  </a:lnTo>
                  <a:lnTo>
                    <a:pt x="12578" y="1461"/>
                  </a:lnTo>
                  <a:lnTo>
                    <a:pt x="12603" y="1453"/>
                  </a:lnTo>
                  <a:lnTo>
                    <a:pt x="12628" y="1444"/>
                  </a:lnTo>
                  <a:lnTo>
                    <a:pt x="12652" y="1432"/>
                  </a:lnTo>
                  <a:lnTo>
                    <a:pt x="12677" y="1420"/>
                  </a:lnTo>
                  <a:lnTo>
                    <a:pt x="12700" y="1407"/>
                  </a:lnTo>
                  <a:lnTo>
                    <a:pt x="12722" y="1392"/>
                  </a:lnTo>
                  <a:lnTo>
                    <a:pt x="12745" y="1375"/>
                  </a:lnTo>
                  <a:lnTo>
                    <a:pt x="12767" y="1358"/>
                  </a:lnTo>
                  <a:lnTo>
                    <a:pt x="12789" y="1340"/>
                  </a:lnTo>
                  <a:lnTo>
                    <a:pt x="12809" y="1319"/>
                  </a:lnTo>
                  <a:lnTo>
                    <a:pt x="12829" y="1299"/>
                  </a:lnTo>
                  <a:lnTo>
                    <a:pt x="12848" y="1278"/>
                  </a:lnTo>
                  <a:lnTo>
                    <a:pt x="12865" y="1255"/>
                  </a:lnTo>
                  <a:lnTo>
                    <a:pt x="12881" y="1233"/>
                  </a:lnTo>
                  <a:lnTo>
                    <a:pt x="12896" y="1210"/>
                  </a:lnTo>
                  <a:lnTo>
                    <a:pt x="12910" y="1187"/>
                  </a:lnTo>
                  <a:lnTo>
                    <a:pt x="12922" y="1162"/>
                  </a:lnTo>
                  <a:lnTo>
                    <a:pt x="12932" y="1138"/>
                  </a:lnTo>
                  <a:lnTo>
                    <a:pt x="12943" y="1113"/>
                  </a:lnTo>
                  <a:lnTo>
                    <a:pt x="12951" y="1088"/>
                  </a:lnTo>
                  <a:lnTo>
                    <a:pt x="12958" y="1061"/>
                  </a:lnTo>
                  <a:lnTo>
                    <a:pt x="12963" y="1035"/>
                  </a:lnTo>
                  <a:lnTo>
                    <a:pt x="12968" y="1007"/>
                  </a:lnTo>
                  <a:lnTo>
                    <a:pt x="12971" y="980"/>
                  </a:lnTo>
                  <a:lnTo>
                    <a:pt x="12973" y="951"/>
                  </a:lnTo>
                  <a:lnTo>
                    <a:pt x="12973" y="923"/>
                  </a:lnTo>
                  <a:lnTo>
                    <a:pt x="12973" y="893"/>
                  </a:lnTo>
                  <a:lnTo>
                    <a:pt x="12971" y="866"/>
                  </a:lnTo>
                  <a:lnTo>
                    <a:pt x="12968" y="837"/>
                  </a:lnTo>
                  <a:lnTo>
                    <a:pt x="12963" y="811"/>
                  </a:lnTo>
                  <a:lnTo>
                    <a:pt x="12958" y="784"/>
                  </a:lnTo>
                  <a:lnTo>
                    <a:pt x="12951" y="758"/>
                  </a:lnTo>
                  <a:lnTo>
                    <a:pt x="12943" y="732"/>
                  </a:lnTo>
                  <a:lnTo>
                    <a:pt x="12932" y="707"/>
                  </a:lnTo>
                  <a:lnTo>
                    <a:pt x="12922" y="682"/>
                  </a:lnTo>
                  <a:lnTo>
                    <a:pt x="12910" y="659"/>
                  </a:lnTo>
                  <a:lnTo>
                    <a:pt x="12896" y="635"/>
                  </a:lnTo>
                  <a:lnTo>
                    <a:pt x="12881" y="612"/>
                  </a:lnTo>
                  <a:lnTo>
                    <a:pt x="12865" y="590"/>
                  </a:lnTo>
                  <a:lnTo>
                    <a:pt x="12848" y="568"/>
                  </a:lnTo>
                  <a:lnTo>
                    <a:pt x="12829" y="547"/>
                  </a:lnTo>
                  <a:lnTo>
                    <a:pt x="12809" y="525"/>
                  </a:lnTo>
                  <a:lnTo>
                    <a:pt x="12789" y="506"/>
                  </a:lnTo>
                  <a:lnTo>
                    <a:pt x="12767" y="487"/>
                  </a:lnTo>
                  <a:lnTo>
                    <a:pt x="12745" y="469"/>
                  </a:lnTo>
                  <a:lnTo>
                    <a:pt x="12722" y="453"/>
                  </a:lnTo>
                  <a:lnTo>
                    <a:pt x="12700" y="439"/>
                  </a:lnTo>
                  <a:lnTo>
                    <a:pt x="12677" y="425"/>
                  </a:lnTo>
                  <a:lnTo>
                    <a:pt x="12652" y="413"/>
                  </a:lnTo>
                  <a:lnTo>
                    <a:pt x="12628" y="402"/>
                  </a:lnTo>
                  <a:lnTo>
                    <a:pt x="12603" y="393"/>
                  </a:lnTo>
                  <a:lnTo>
                    <a:pt x="12578" y="384"/>
                  </a:lnTo>
                  <a:lnTo>
                    <a:pt x="12551" y="377"/>
                  </a:lnTo>
                  <a:lnTo>
                    <a:pt x="12525" y="371"/>
                  </a:lnTo>
                  <a:lnTo>
                    <a:pt x="12498" y="366"/>
                  </a:lnTo>
                  <a:lnTo>
                    <a:pt x="12471" y="363"/>
                  </a:lnTo>
                  <a:lnTo>
                    <a:pt x="12443" y="361"/>
                  </a:lnTo>
                  <a:lnTo>
                    <a:pt x="12415" y="361"/>
                  </a:lnTo>
                  <a:lnTo>
                    <a:pt x="12385" y="361"/>
                  </a:lnTo>
                  <a:lnTo>
                    <a:pt x="12357" y="363"/>
                  </a:lnTo>
                  <a:lnTo>
                    <a:pt x="12329" y="366"/>
                  </a:lnTo>
                  <a:lnTo>
                    <a:pt x="12302" y="371"/>
                  </a:lnTo>
                  <a:lnTo>
                    <a:pt x="12274" y="377"/>
                  </a:lnTo>
                  <a:lnTo>
                    <a:pt x="12249" y="384"/>
                  </a:lnTo>
                  <a:lnTo>
                    <a:pt x="12222" y="393"/>
                  </a:lnTo>
                  <a:lnTo>
                    <a:pt x="12198" y="402"/>
                  </a:lnTo>
                  <a:lnTo>
                    <a:pt x="12172" y="413"/>
                  </a:lnTo>
                  <a:lnTo>
                    <a:pt x="12149" y="425"/>
                  </a:lnTo>
                  <a:lnTo>
                    <a:pt x="12125" y="439"/>
                  </a:lnTo>
                  <a:lnTo>
                    <a:pt x="12102" y="453"/>
                  </a:lnTo>
                  <a:lnTo>
                    <a:pt x="12080" y="469"/>
                  </a:lnTo>
                  <a:lnTo>
                    <a:pt x="12057" y="487"/>
                  </a:lnTo>
                  <a:lnTo>
                    <a:pt x="12036" y="506"/>
                  </a:lnTo>
                  <a:lnTo>
                    <a:pt x="12015" y="525"/>
                  </a:lnTo>
                  <a:lnTo>
                    <a:pt x="11995" y="547"/>
                  </a:lnTo>
                  <a:lnTo>
                    <a:pt x="11977" y="568"/>
                  </a:lnTo>
                  <a:lnTo>
                    <a:pt x="11959" y="590"/>
                  </a:lnTo>
                  <a:lnTo>
                    <a:pt x="11943" y="612"/>
                  </a:lnTo>
                  <a:lnTo>
                    <a:pt x="11929" y="635"/>
                  </a:lnTo>
                  <a:lnTo>
                    <a:pt x="11914" y="659"/>
                  </a:lnTo>
                  <a:lnTo>
                    <a:pt x="11902" y="682"/>
                  </a:lnTo>
                  <a:lnTo>
                    <a:pt x="11892" y="707"/>
                  </a:lnTo>
                  <a:lnTo>
                    <a:pt x="11882" y="732"/>
                  </a:lnTo>
                  <a:lnTo>
                    <a:pt x="11874" y="758"/>
                  </a:lnTo>
                  <a:lnTo>
                    <a:pt x="11867" y="784"/>
                  </a:lnTo>
                  <a:lnTo>
                    <a:pt x="11860" y="811"/>
                  </a:lnTo>
                  <a:lnTo>
                    <a:pt x="11856" y="837"/>
                  </a:lnTo>
                  <a:lnTo>
                    <a:pt x="11853" y="866"/>
                  </a:lnTo>
                  <a:lnTo>
                    <a:pt x="11851" y="893"/>
                  </a:lnTo>
                  <a:lnTo>
                    <a:pt x="11850" y="9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 6">
              <a:extLst>
                <a:ext uri="{FF2B5EF4-FFF2-40B4-BE49-F238E27FC236}">
                  <a16:creationId xmlns:a16="http://schemas.microsoft.com/office/drawing/2014/main" id="{5318A3E7-4181-4F8F-A9B4-4222315D9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688" y="1571625"/>
              <a:ext cx="4470400" cy="4468813"/>
            </a:xfrm>
            <a:prstGeom prst="ellipse">
              <a:avLst/>
            </a:prstGeom>
            <a:noFill/>
            <a:ln w="12700">
              <a:solidFill>
                <a:srgbClr val="96D59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Oval 6">
              <a:extLst>
                <a:ext uri="{FF2B5EF4-FFF2-40B4-BE49-F238E27FC236}">
                  <a16:creationId xmlns:a16="http://schemas.microsoft.com/office/drawing/2014/main" id="{75F69F2D-453C-4BD1-9CC0-08D9F3A18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995" y="3003727"/>
              <a:ext cx="1603419" cy="1593112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6A04-2855-4322-8C9E-1233E6C530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3669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uorakulmio: Vastakkaiset kulmat pyöristetty 14">
            <a:extLst>
              <a:ext uri="{FF2B5EF4-FFF2-40B4-BE49-F238E27FC236}">
                <a16:creationId xmlns:a16="http://schemas.microsoft.com/office/drawing/2014/main" id="{E4F5652B-6820-4A0A-ACDC-B1BEF8811B77}"/>
              </a:ext>
            </a:extLst>
          </p:cNvPr>
          <p:cNvSpPr/>
          <p:nvPr/>
        </p:nvSpPr>
        <p:spPr>
          <a:xfrm>
            <a:off x="481013" y="1549301"/>
            <a:ext cx="11233150" cy="4471987"/>
          </a:xfrm>
          <a:prstGeom prst="round2DiagRect">
            <a:avLst>
              <a:gd name="adj1" fmla="val 3502"/>
              <a:gd name="adj2" fmla="val 0"/>
            </a:avLst>
          </a:prstGeom>
          <a:solidFill>
            <a:srgbClr val="ECEDE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environmental impacts of Valmet’s products </a:t>
            </a:r>
            <a:br>
              <a:rPr lang="en-US" dirty="0"/>
            </a:br>
            <a:r>
              <a:rPr lang="en-US" dirty="0"/>
              <a:t>are caused when they are used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8" name="Text Placeholder 10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6" name="Vapaamuotoinen: Muoto 30">
            <a:extLst>
              <a:ext uri="{FF2B5EF4-FFF2-40B4-BE49-F238E27FC236}">
                <a16:creationId xmlns:a16="http://schemas.microsoft.com/office/drawing/2014/main" id="{3812D672-5F90-4DE5-AE60-BC68261BABD7}"/>
              </a:ext>
            </a:extLst>
          </p:cNvPr>
          <p:cNvSpPr/>
          <p:nvPr/>
        </p:nvSpPr>
        <p:spPr>
          <a:xfrm>
            <a:off x="768995" y="1844824"/>
            <a:ext cx="1518933" cy="1518933"/>
          </a:xfrm>
          <a:custGeom>
            <a:avLst/>
            <a:gdLst>
              <a:gd name="connsiteX0" fmla="*/ 0 w 1201903"/>
              <a:gd name="connsiteY0" fmla="*/ 601059 h 1202118"/>
              <a:gd name="connsiteX1" fmla="*/ 600952 w 1201903"/>
              <a:gd name="connsiteY1" fmla="*/ 0 h 1202118"/>
              <a:gd name="connsiteX2" fmla="*/ 1201904 w 1201903"/>
              <a:gd name="connsiteY2" fmla="*/ 601059 h 1202118"/>
              <a:gd name="connsiteX3" fmla="*/ 600952 w 1201903"/>
              <a:gd name="connsiteY3" fmla="*/ 1202118 h 1202118"/>
              <a:gd name="connsiteX4" fmla="*/ 0 w 1201903"/>
              <a:gd name="connsiteY4" fmla="*/ 601059 h 120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903" h="1202118">
                <a:moveTo>
                  <a:pt x="0" y="601059"/>
                </a:moveTo>
                <a:cubicBezTo>
                  <a:pt x="0" y="269103"/>
                  <a:pt x="269055" y="0"/>
                  <a:pt x="600952" y="0"/>
                </a:cubicBezTo>
                <a:cubicBezTo>
                  <a:pt x="932849" y="0"/>
                  <a:pt x="1201904" y="269103"/>
                  <a:pt x="1201904" y="601059"/>
                </a:cubicBezTo>
                <a:cubicBezTo>
                  <a:pt x="1201904" y="933015"/>
                  <a:pt x="932849" y="1202118"/>
                  <a:pt x="600952" y="1202118"/>
                </a:cubicBezTo>
                <a:cubicBezTo>
                  <a:pt x="269055" y="1202118"/>
                  <a:pt x="0" y="933015"/>
                  <a:pt x="0" y="60105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">
            <a:noFill/>
          </a:ln>
        </p:spPr>
        <p:style>
          <a:lnRef idx="2">
            <a:schemeClr val="accent1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00" tIns="187003" rIns="144000" bIns="18700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1600" b="1" spc="-30" dirty="0">
                <a:solidFill>
                  <a:schemeClr val="accent1"/>
                </a:solidFill>
              </a:rPr>
              <a:t>Product</a:t>
            </a:r>
            <a:br>
              <a:rPr lang="en-US" sz="1600" b="1" spc="-30" dirty="0">
                <a:solidFill>
                  <a:schemeClr val="accent1"/>
                </a:solidFill>
              </a:rPr>
            </a:br>
            <a:r>
              <a:rPr lang="en-US" sz="1600" b="1" spc="-30" dirty="0">
                <a:solidFill>
                  <a:schemeClr val="accent1"/>
                </a:solidFill>
              </a:rPr>
              <a:t>life cycle</a:t>
            </a:r>
            <a:br>
              <a:rPr lang="en-US" sz="1600" b="1" spc="-30" dirty="0">
                <a:solidFill>
                  <a:schemeClr val="accent1"/>
                </a:solidFill>
              </a:rPr>
            </a:br>
            <a:r>
              <a:rPr lang="en-US" sz="1600" b="1" spc="-30" dirty="0">
                <a:solidFill>
                  <a:schemeClr val="accent1"/>
                </a:solidFill>
              </a:rPr>
              <a:t>is 10 – 100</a:t>
            </a:r>
            <a:br>
              <a:rPr lang="en-US" sz="1600" b="1" spc="-30" dirty="0">
                <a:solidFill>
                  <a:schemeClr val="accent1"/>
                </a:solidFill>
              </a:rPr>
            </a:br>
            <a:r>
              <a:rPr lang="en-US" sz="1600" b="1" spc="-30" dirty="0">
                <a:solidFill>
                  <a:schemeClr val="accent1"/>
                </a:solidFill>
              </a:rPr>
              <a:t>years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83488" y="1999178"/>
            <a:ext cx="7890563" cy="3662070"/>
            <a:chOff x="2527504" y="2100716"/>
            <a:chExt cx="7602531" cy="3528392"/>
          </a:xfrm>
        </p:grpSpPr>
        <p:grpSp>
          <p:nvGrpSpPr>
            <p:cNvPr id="124" name="Group 123"/>
            <p:cNvGrpSpPr/>
            <p:nvPr/>
          </p:nvGrpSpPr>
          <p:grpSpPr>
            <a:xfrm>
              <a:off x="3599067" y="2100716"/>
              <a:ext cx="5400031" cy="1423990"/>
              <a:chOff x="3937917" y="1793694"/>
              <a:chExt cx="5400031" cy="1463858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3937917" y="1793694"/>
                <a:ext cx="5400031" cy="1463858"/>
                <a:chOff x="3937917" y="1793694"/>
                <a:chExt cx="5400031" cy="1463858"/>
              </a:xfrm>
            </p:grpSpPr>
            <p:grpSp>
              <p:nvGrpSpPr>
                <p:cNvPr id="116" name="Group 115"/>
                <p:cNvGrpSpPr/>
                <p:nvPr/>
              </p:nvGrpSpPr>
              <p:grpSpPr>
                <a:xfrm>
                  <a:off x="3937917" y="1793694"/>
                  <a:ext cx="5400031" cy="1463858"/>
                  <a:chOff x="3937917" y="1793694"/>
                  <a:chExt cx="5400031" cy="1463858"/>
                </a:xfrm>
              </p:grpSpPr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3937917" y="1793694"/>
                    <a:ext cx="5400031" cy="1463858"/>
                    <a:chOff x="3937917" y="1793694"/>
                    <a:chExt cx="5400031" cy="1463858"/>
                  </a:xfrm>
                </p:grpSpPr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3937917" y="1793694"/>
                      <a:ext cx="5400031" cy="1463858"/>
                      <a:chOff x="3937917" y="1793694"/>
                      <a:chExt cx="5400031" cy="1463858"/>
                    </a:xfrm>
                    <a:solidFill>
                      <a:schemeClr val="accent2"/>
                    </a:solidFill>
                  </p:grpSpPr>
                  <p:sp>
                    <p:nvSpPr>
                      <p:cNvPr id="69" name="Freeform 59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4595142" y="1866900"/>
                        <a:ext cx="1576388" cy="1374775"/>
                      </a:xfrm>
                      <a:custGeom>
                        <a:avLst/>
                        <a:gdLst>
                          <a:gd name="T0" fmla="*/ 1839 w 1933"/>
                          <a:gd name="T1" fmla="*/ 1351 h 1687"/>
                          <a:gd name="T2" fmla="*/ 1659 w 1933"/>
                          <a:gd name="T3" fmla="*/ 1172 h 1687"/>
                          <a:gd name="T4" fmla="*/ 1839 w 1933"/>
                          <a:gd name="T5" fmla="*/ 1351 h 1687"/>
                          <a:gd name="T6" fmla="*/ 1550 w 1933"/>
                          <a:gd name="T7" fmla="*/ 1351 h 1687"/>
                          <a:gd name="T8" fmla="*/ 1370 w 1933"/>
                          <a:gd name="T9" fmla="*/ 1172 h 1687"/>
                          <a:gd name="T10" fmla="*/ 1550 w 1933"/>
                          <a:gd name="T11" fmla="*/ 1351 h 1687"/>
                          <a:gd name="T12" fmla="*/ 1262 w 1933"/>
                          <a:gd name="T13" fmla="*/ 1351 h 1687"/>
                          <a:gd name="T14" fmla="*/ 1083 w 1933"/>
                          <a:gd name="T15" fmla="*/ 1172 h 1687"/>
                          <a:gd name="T16" fmla="*/ 1262 w 1933"/>
                          <a:gd name="T17" fmla="*/ 1351 h 1687"/>
                          <a:gd name="T18" fmla="*/ 1548 w 1933"/>
                          <a:gd name="T19" fmla="*/ 1069 h 1687"/>
                          <a:gd name="T20" fmla="*/ 1402 w 1933"/>
                          <a:gd name="T21" fmla="*/ 844 h 1687"/>
                          <a:gd name="T22" fmla="*/ 1421 w 1933"/>
                          <a:gd name="T23" fmla="*/ 824 h 1687"/>
                          <a:gd name="T24" fmla="*/ 1384 w 1933"/>
                          <a:gd name="T25" fmla="*/ 773 h 1687"/>
                          <a:gd name="T26" fmla="*/ 1135 w 1933"/>
                          <a:gd name="T27" fmla="*/ 0 h 1687"/>
                          <a:gd name="T28" fmla="*/ 1039 w 1933"/>
                          <a:gd name="T29" fmla="*/ 773 h 1687"/>
                          <a:gd name="T30" fmla="*/ 1058 w 1933"/>
                          <a:gd name="T31" fmla="*/ 824 h 1687"/>
                          <a:gd name="T32" fmla="*/ 986 w 1933"/>
                          <a:gd name="T33" fmla="*/ 844 h 1687"/>
                          <a:gd name="T34" fmla="*/ 1002 w 1933"/>
                          <a:gd name="T35" fmla="*/ 824 h 1687"/>
                          <a:gd name="T36" fmla="*/ 971 w 1933"/>
                          <a:gd name="T37" fmla="*/ 773 h 1687"/>
                          <a:gd name="T38" fmla="*/ 764 w 1933"/>
                          <a:gd name="T39" fmla="*/ 181 h 1687"/>
                          <a:gd name="T40" fmla="*/ 685 w 1933"/>
                          <a:gd name="T41" fmla="*/ 773 h 1687"/>
                          <a:gd name="T42" fmla="*/ 699 w 1933"/>
                          <a:gd name="T43" fmla="*/ 824 h 1687"/>
                          <a:gd name="T44" fmla="*/ 566 w 1933"/>
                          <a:gd name="T45" fmla="*/ 844 h 1687"/>
                          <a:gd name="T46" fmla="*/ 292 w 1933"/>
                          <a:gd name="T47" fmla="*/ 968 h 1687"/>
                          <a:gd name="T48" fmla="*/ 1 w 1933"/>
                          <a:gd name="T49" fmla="*/ 1020 h 1687"/>
                          <a:gd name="T50" fmla="*/ 0 w 1933"/>
                          <a:gd name="T51" fmla="*/ 1030 h 1687"/>
                          <a:gd name="T52" fmla="*/ 1 w 1933"/>
                          <a:gd name="T53" fmla="*/ 1621 h 1687"/>
                          <a:gd name="T54" fmla="*/ 292 w 1933"/>
                          <a:gd name="T55" fmla="*/ 1687 h 1687"/>
                          <a:gd name="T56" fmla="*/ 583 w 1933"/>
                          <a:gd name="T57" fmla="*/ 1620 h 1687"/>
                          <a:gd name="T58" fmla="*/ 1020 w 1933"/>
                          <a:gd name="T59" fmla="*/ 1560 h 1687"/>
                          <a:gd name="T60" fmla="*/ 1449 w 1933"/>
                          <a:gd name="T61" fmla="*/ 1560 h 1687"/>
                          <a:gd name="T62" fmla="*/ 1592 w 1933"/>
                          <a:gd name="T63" fmla="*/ 1560 h 1687"/>
                          <a:gd name="T64" fmla="*/ 1933 w 1933"/>
                          <a:gd name="T65" fmla="*/ 1069 h 168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933" h="1687">
                            <a:moveTo>
                              <a:pt x="1839" y="1351"/>
                            </a:moveTo>
                            <a:lnTo>
                              <a:pt x="1839" y="1351"/>
                            </a:lnTo>
                            <a:lnTo>
                              <a:pt x="1659" y="1351"/>
                            </a:lnTo>
                            <a:lnTo>
                              <a:pt x="1659" y="1172"/>
                            </a:lnTo>
                            <a:lnTo>
                              <a:pt x="1839" y="1172"/>
                            </a:lnTo>
                            <a:lnTo>
                              <a:pt x="1839" y="1351"/>
                            </a:lnTo>
                            <a:close/>
                            <a:moveTo>
                              <a:pt x="1550" y="1351"/>
                            </a:moveTo>
                            <a:lnTo>
                              <a:pt x="1550" y="1351"/>
                            </a:lnTo>
                            <a:lnTo>
                              <a:pt x="1370" y="1351"/>
                            </a:lnTo>
                            <a:lnTo>
                              <a:pt x="1370" y="1172"/>
                            </a:lnTo>
                            <a:lnTo>
                              <a:pt x="1550" y="1172"/>
                            </a:lnTo>
                            <a:lnTo>
                              <a:pt x="1550" y="1351"/>
                            </a:lnTo>
                            <a:close/>
                            <a:moveTo>
                              <a:pt x="1262" y="1351"/>
                            </a:moveTo>
                            <a:lnTo>
                              <a:pt x="1262" y="1351"/>
                            </a:lnTo>
                            <a:lnTo>
                              <a:pt x="1083" y="1351"/>
                            </a:lnTo>
                            <a:lnTo>
                              <a:pt x="1083" y="1172"/>
                            </a:lnTo>
                            <a:lnTo>
                              <a:pt x="1262" y="1172"/>
                            </a:lnTo>
                            <a:lnTo>
                              <a:pt x="1262" y="1351"/>
                            </a:lnTo>
                            <a:close/>
                            <a:moveTo>
                              <a:pt x="1548" y="1069"/>
                            </a:moveTo>
                            <a:lnTo>
                              <a:pt x="1548" y="1069"/>
                            </a:lnTo>
                            <a:lnTo>
                              <a:pt x="1548" y="844"/>
                            </a:lnTo>
                            <a:lnTo>
                              <a:pt x="1402" y="844"/>
                            </a:lnTo>
                            <a:lnTo>
                              <a:pt x="1402" y="824"/>
                            </a:lnTo>
                            <a:lnTo>
                              <a:pt x="1421" y="824"/>
                            </a:lnTo>
                            <a:lnTo>
                              <a:pt x="1421" y="773"/>
                            </a:lnTo>
                            <a:lnTo>
                              <a:pt x="1384" y="773"/>
                            </a:lnTo>
                            <a:lnTo>
                              <a:pt x="1322" y="0"/>
                            </a:lnTo>
                            <a:lnTo>
                              <a:pt x="1135" y="0"/>
                            </a:lnTo>
                            <a:lnTo>
                              <a:pt x="1073" y="773"/>
                            </a:lnTo>
                            <a:lnTo>
                              <a:pt x="1039" y="773"/>
                            </a:lnTo>
                            <a:lnTo>
                              <a:pt x="1039" y="824"/>
                            </a:lnTo>
                            <a:lnTo>
                              <a:pt x="1058" y="824"/>
                            </a:lnTo>
                            <a:lnTo>
                              <a:pt x="1058" y="844"/>
                            </a:lnTo>
                            <a:lnTo>
                              <a:pt x="986" y="844"/>
                            </a:lnTo>
                            <a:lnTo>
                              <a:pt x="986" y="824"/>
                            </a:lnTo>
                            <a:lnTo>
                              <a:pt x="1002" y="824"/>
                            </a:lnTo>
                            <a:lnTo>
                              <a:pt x="1002" y="773"/>
                            </a:lnTo>
                            <a:lnTo>
                              <a:pt x="971" y="773"/>
                            </a:lnTo>
                            <a:lnTo>
                              <a:pt x="922" y="181"/>
                            </a:lnTo>
                            <a:lnTo>
                              <a:pt x="764" y="181"/>
                            </a:lnTo>
                            <a:lnTo>
                              <a:pt x="714" y="773"/>
                            </a:lnTo>
                            <a:lnTo>
                              <a:pt x="685" y="773"/>
                            </a:lnTo>
                            <a:lnTo>
                              <a:pt x="685" y="824"/>
                            </a:lnTo>
                            <a:lnTo>
                              <a:pt x="699" y="824"/>
                            </a:lnTo>
                            <a:lnTo>
                              <a:pt x="699" y="844"/>
                            </a:lnTo>
                            <a:lnTo>
                              <a:pt x="566" y="844"/>
                            </a:lnTo>
                            <a:lnTo>
                              <a:pt x="566" y="1009"/>
                            </a:lnTo>
                            <a:cubicBezTo>
                              <a:pt x="526" y="985"/>
                              <a:pt x="418" y="968"/>
                              <a:pt x="292" y="968"/>
                            </a:cubicBezTo>
                            <a:cubicBezTo>
                              <a:pt x="144" y="968"/>
                              <a:pt x="22" y="991"/>
                              <a:pt x="3" y="1021"/>
                            </a:cubicBezTo>
                            <a:cubicBezTo>
                              <a:pt x="3" y="1021"/>
                              <a:pt x="2" y="1021"/>
                              <a:pt x="1" y="1020"/>
                            </a:cubicBezTo>
                            <a:lnTo>
                              <a:pt x="1" y="1024"/>
                            </a:lnTo>
                            <a:cubicBezTo>
                              <a:pt x="1" y="1026"/>
                              <a:pt x="0" y="1028"/>
                              <a:pt x="0" y="1030"/>
                            </a:cubicBezTo>
                            <a:cubicBezTo>
                              <a:pt x="0" y="1031"/>
                              <a:pt x="1" y="1033"/>
                              <a:pt x="1" y="1035"/>
                            </a:cubicBezTo>
                            <a:lnTo>
                              <a:pt x="1" y="1621"/>
                            </a:lnTo>
                            <a:cubicBezTo>
                              <a:pt x="1" y="1622"/>
                              <a:pt x="0" y="1624"/>
                              <a:pt x="0" y="1625"/>
                            </a:cubicBezTo>
                            <a:cubicBezTo>
                              <a:pt x="0" y="1659"/>
                              <a:pt x="131" y="1687"/>
                              <a:pt x="292" y="1687"/>
                            </a:cubicBezTo>
                            <a:cubicBezTo>
                              <a:pt x="453" y="1687"/>
                              <a:pt x="583" y="1659"/>
                              <a:pt x="583" y="1625"/>
                            </a:cubicBezTo>
                            <a:lnTo>
                              <a:pt x="583" y="1620"/>
                            </a:lnTo>
                            <a:lnTo>
                              <a:pt x="1020" y="1620"/>
                            </a:lnTo>
                            <a:lnTo>
                              <a:pt x="1020" y="1560"/>
                            </a:lnTo>
                            <a:lnTo>
                              <a:pt x="1426" y="1560"/>
                            </a:lnTo>
                            <a:lnTo>
                              <a:pt x="1449" y="1560"/>
                            </a:lnTo>
                            <a:lnTo>
                              <a:pt x="1518" y="1560"/>
                            </a:lnTo>
                            <a:lnTo>
                              <a:pt x="1592" y="1560"/>
                            </a:lnTo>
                            <a:lnTo>
                              <a:pt x="1933" y="1560"/>
                            </a:lnTo>
                            <a:lnTo>
                              <a:pt x="1933" y="1069"/>
                            </a:lnTo>
                            <a:lnTo>
                              <a:pt x="1548" y="1069"/>
                            </a:ln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i-FI"/>
                      </a:p>
                    </p:txBody>
                  </p:sp>
                  <p:grpSp>
                    <p:nvGrpSpPr>
                      <p:cNvPr id="112" name="Group 111"/>
                      <p:cNvGrpSpPr/>
                      <p:nvPr/>
                    </p:nvGrpSpPr>
                    <p:grpSpPr>
                      <a:xfrm>
                        <a:off x="3937917" y="1793694"/>
                        <a:ext cx="5400031" cy="1463858"/>
                        <a:chOff x="3937917" y="1793694"/>
                        <a:chExt cx="5400031" cy="1463858"/>
                      </a:xfrm>
                      <a:grpFill/>
                    </p:grpSpPr>
                    <p:sp>
                      <p:nvSpPr>
                        <p:cNvPr id="99" name="Freeform 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965028" y="1833562"/>
                          <a:ext cx="1206501" cy="731837"/>
                        </a:xfrm>
                        <a:custGeom>
                          <a:avLst/>
                          <a:gdLst>
                            <a:gd name="T0" fmla="*/ 0 w 1183"/>
                            <a:gd name="T1" fmla="*/ 904 h 904"/>
                            <a:gd name="T2" fmla="*/ 0 w 1183"/>
                            <a:gd name="T3" fmla="*/ 904 h 904"/>
                            <a:gd name="T4" fmla="*/ 1183 w 1183"/>
                            <a:gd name="T5" fmla="*/ 904 h 904"/>
                            <a:gd name="T6" fmla="*/ 1183 w 1183"/>
                            <a:gd name="T7" fmla="*/ 0 h 904"/>
                            <a:gd name="T8" fmla="*/ 0 w 1183"/>
                            <a:gd name="T9" fmla="*/ 0 h 904"/>
                            <a:gd name="T10" fmla="*/ 0 w 1183"/>
                            <a:gd name="T11" fmla="*/ 904 h 90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1183" h="904">
                              <a:moveTo>
                                <a:pt x="0" y="904"/>
                              </a:moveTo>
                              <a:lnTo>
                                <a:pt x="0" y="904"/>
                              </a:lnTo>
                              <a:lnTo>
                                <a:pt x="1183" y="904"/>
                              </a:lnTo>
                              <a:lnTo>
                                <a:pt x="1183" y="0"/>
                              </a:lnTo>
                              <a:lnTo>
                                <a:pt x="0" y="0"/>
                              </a:lnTo>
                              <a:lnTo>
                                <a:pt x="0" y="90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n w="0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i-FI"/>
                        </a:p>
                      </p:txBody>
                    </p:sp>
                    <p:grpSp>
                      <p:nvGrpSpPr>
                        <p:cNvPr id="111" name="Group 110"/>
                        <p:cNvGrpSpPr/>
                        <p:nvPr/>
                      </p:nvGrpSpPr>
                      <p:grpSpPr>
                        <a:xfrm>
                          <a:off x="4796754" y="1793694"/>
                          <a:ext cx="4541194" cy="1463858"/>
                          <a:chOff x="4796754" y="1793694"/>
                          <a:chExt cx="4541194" cy="1463858"/>
                        </a:xfrm>
                        <a:grpFill/>
                      </p:grpSpPr>
                      <p:sp>
                        <p:nvSpPr>
                          <p:cNvPr id="100" name="Freeform 90"/>
                          <p:cNvSpPr>
                            <a:spLocks noEditPoints="1"/>
                          </p:cNvSpPr>
                          <p:nvPr/>
                        </p:nvSpPr>
                        <p:spPr bwMode="auto">
                          <a:xfrm>
                            <a:off x="4796754" y="1866900"/>
                            <a:ext cx="2632075" cy="1358900"/>
                          </a:xfrm>
                          <a:custGeom>
                            <a:avLst/>
                            <a:gdLst>
                              <a:gd name="T0" fmla="*/ 537 w 3228"/>
                              <a:gd name="T1" fmla="*/ 1408 h 1667"/>
                              <a:gd name="T2" fmla="*/ 825 w 3228"/>
                              <a:gd name="T3" fmla="*/ 173 h 1667"/>
                              <a:gd name="T4" fmla="*/ 988 w 3228"/>
                              <a:gd name="T5" fmla="*/ 1181 h 1667"/>
                              <a:gd name="T6" fmla="*/ 1231 w 3228"/>
                              <a:gd name="T7" fmla="*/ 841 h 1667"/>
                              <a:gd name="T8" fmla="*/ 1231 w 3228"/>
                              <a:gd name="T9" fmla="*/ 1179 h 1667"/>
                              <a:gd name="T10" fmla="*/ 1843 w 3228"/>
                              <a:gd name="T11" fmla="*/ 72 h 1667"/>
                              <a:gd name="T12" fmla="*/ 2393 w 3228"/>
                              <a:gd name="T13" fmla="*/ 495 h 1667"/>
                              <a:gd name="T14" fmla="*/ 1407 w 3228"/>
                              <a:gd name="T15" fmla="*/ 1618 h 1667"/>
                              <a:gd name="T16" fmla="*/ 567 w 3228"/>
                              <a:gd name="T17" fmla="*/ 688 h 1667"/>
                              <a:gd name="T18" fmla="*/ 733 w 3228"/>
                              <a:gd name="T19" fmla="*/ 1226 h 1667"/>
                              <a:gd name="T20" fmla="*/ 1253 w 3228"/>
                              <a:gd name="T21" fmla="*/ 1179 h 1667"/>
                              <a:gd name="T22" fmla="*/ 773 w 3228"/>
                              <a:gd name="T23" fmla="*/ 467 h 1667"/>
                              <a:gd name="T24" fmla="*/ 733 w 3228"/>
                              <a:gd name="T25" fmla="*/ 669 h 1667"/>
                              <a:gd name="T26" fmla="*/ 733 w 3228"/>
                              <a:gd name="T27" fmla="*/ 1196 h 1667"/>
                              <a:gd name="T28" fmla="*/ 564 w 3228"/>
                              <a:gd name="T29" fmla="*/ 1166 h 1667"/>
                              <a:gd name="T30" fmla="*/ 564 w 3228"/>
                              <a:gd name="T31" fmla="*/ 787 h 1667"/>
                              <a:gd name="T32" fmla="*/ 578 w 3228"/>
                              <a:gd name="T33" fmla="*/ 1093 h 1667"/>
                              <a:gd name="T34" fmla="*/ 578 w 3228"/>
                              <a:gd name="T35" fmla="*/ 972 h 1667"/>
                              <a:gd name="T36" fmla="*/ 585 w 3228"/>
                              <a:gd name="T37" fmla="*/ 1272 h 1667"/>
                              <a:gd name="T38" fmla="*/ 1231 w 3228"/>
                              <a:gd name="T39" fmla="*/ 1208 h 1667"/>
                              <a:gd name="T40" fmla="*/ 1231 w 3228"/>
                              <a:gd name="T41" fmla="*/ 1223 h 1667"/>
                              <a:gd name="T42" fmla="*/ 1407 w 3228"/>
                              <a:gd name="T43" fmla="*/ 1555 h 1667"/>
                              <a:gd name="T44" fmla="*/ 1510 w 3228"/>
                              <a:gd name="T45" fmla="*/ 946 h 1667"/>
                              <a:gd name="T46" fmla="*/ 1833 w 3228"/>
                              <a:gd name="T47" fmla="*/ 1293 h 1667"/>
                              <a:gd name="T48" fmla="*/ 2281 w 3228"/>
                              <a:gd name="T49" fmla="*/ 1132 h 1667"/>
                              <a:gd name="T50" fmla="*/ 2456 w 3228"/>
                              <a:gd name="T51" fmla="*/ 485 h 1667"/>
                              <a:gd name="T52" fmla="*/ 2512 w 3228"/>
                              <a:gd name="T53" fmla="*/ 1123 h 1667"/>
                              <a:gd name="T54" fmla="*/ 1490 w 3228"/>
                              <a:gd name="T55" fmla="*/ 1205 h 1667"/>
                              <a:gd name="T56" fmla="*/ 1490 w 3228"/>
                              <a:gd name="T57" fmla="*/ 968 h 1667"/>
                              <a:gd name="T58" fmla="*/ 1826 w 3228"/>
                              <a:gd name="T59" fmla="*/ 1465 h 1667"/>
                              <a:gd name="T60" fmla="*/ 1939 w 3228"/>
                              <a:gd name="T61" fmla="*/ 1072 h 1667"/>
                              <a:gd name="T62" fmla="*/ 2299 w 3228"/>
                              <a:gd name="T63" fmla="*/ 1298 h 1667"/>
                              <a:gd name="T64" fmla="*/ 2456 w 3228"/>
                              <a:gd name="T65" fmla="*/ 1020 h 1667"/>
                              <a:gd name="T66" fmla="*/ 2436 w 3228"/>
                              <a:gd name="T67" fmla="*/ 1449 h 1667"/>
                              <a:gd name="T68" fmla="*/ 2456 w 3228"/>
                              <a:gd name="T69" fmla="*/ 1031 h 1667"/>
                              <a:gd name="T70" fmla="*/ 2440 w 3228"/>
                              <a:gd name="T71" fmla="*/ 846 h 1667"/>
                              <a:gd name="T72" fmla="*/ 2440 w 3228"/>
                              <a:gd name="T73" fmla="*/ 725 h 1667"/>
                              <a:gd name="T74" fmla="*/ 2440 w 3228"/>
                              <a:gd name="T75" fmla="*/ 1108 h 1667"/>
                              <a:gd name="T76" fmla="*/ 2440 w 3228"/>
                              <a:gd name="T77" fmla="*/ 1350 h 1667"/>
                              <a:gd name="T78" fmla="*/ 2354 w 3228"/>
                              <a:gd name="T79" fmla="*/ 1498 h 1667"/>
                              <a:gd name="T80" fmla="*/ 1504 w 3228"/>
                              <a:gd name="T81" fmla="*/ 1052 h 1667"/>
                              <a:gd name="T82" fmla="*/ 1914 w 3228"/>
                              <a:gd name="T83" fmla="*/ 811 h 1667"/>
                              <a:gd name="T84" fmla="*/ 1914 w 3228"/>
                              <a:gd name="T85" fmla="*/ 1118 h 1667"/>
                              <a:gd name="T86" fmla="*/ 1939 w 3228"/>
                              <a:gd name="T87" fmla="*/ 911 h 1667"/>
                              <a:gd name="T88" fmla="*/ 1939 w 3228"/>
                              <a:gd name="T89" fmla="*/ 520 h 1667"/>
                              <a:gd name="T90" fmla="*/ 1939 w 3228"/>
                              <a:gd name="T91" fmla="*/ 508 h 1667"/>
                              <a:gd name="T92" fmla="*/ 1939 w 3228"/>
                              <a:gd name="T93" fmla="*/ 629 h 1667"/>
                              <a:gd name="T94" fmla="*/ 1826 w 3228"/>
                              <a:gd name="T95" fmla="*/ 1508 h 1667"/>
                              <a:gd name="T96" fmla="*/ 2299 w 3228"/>
                              <a:gd name="T97" fmla="*/ 1320 h 1667"/>
                              <a:gd name="T98" fmla="*/ 2238 w 3228"/>
                              <a:gd name="T99" fmla="*/ 1360 h 1667"/>
                              <a:gd name="T100" fmla="*/ 1756 w 3228"/>
                              <a:gd name="T101" fmla="*/ 1416 h 1667"/>
                              <a:gd name="T102" fmla="*/ 2271 w 3228"/>
                              <a:gd name="T103" fmla="*/ 1121 h 1667"/>
                              <a:gd name="T104" fmla="*/ 1510 w 3228"/>
                              <a:gd name="T105" fmla="*/ 686 h 1667"/>
                              <a:gd name="T106" fmla="*/ 1504 w 3228"/>
                              <a:gd name="T107" fmla="*/ 770 h 1667"/>
                              <a:gd name="T108" fmla="*/ 2079 w 3228"/>
                              <a:gd name="T109" fmla="*/ 964 h 1667"/>
                              <a:gd name="T110" fmla="*/ 1211 w 3228"/>
                              <a:gd name="T111" fmla="*/ 985 h 1667"/>
                              <a:gd name="T112" fmla="*/ 1211 w 3228"/>
                              <a:gd name="T113" fmla="*/ 805 h 1667"/>
                              <a:gd name="T114" fmla="*/ 1254 w 3228"/>
                              <a:gd name="T115" fmla="*/ 694 h 1667"/>
                              <a:gd name="T116" fmla="*/ 251 w 3228"/>
                              <a:gd name="T117" fmla="*/ 1321 h 1667"/>
                              <a:gd name="T118" fmla="*/ 2512 w 3228"/>
                              <a:gd name="T119" fmla="*/ 220 h 1667"/>
                              <a:gd name="T120" fmla="*/ 1256 w 3228"/>
                              <a:gd name="T121" fmla="*/ 1021 h 1667"/>
                              <a:gd name="T122" fmla="*/ 585 w 3228"/>
                              <a:gd name="T123" fmla="*/ 252 h 166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  <a:cxn ang="0">
                                <a:pos x="T116" y="T117"/>
                              </a:cxn>
                              <a:cxn ang="0">
                                <a:pos x="T118" y="T119"/>
                              </a:cxn>
                              <a:cxn ang="0">
                                <a:pos x="T120" y="T121"/>
                              </a:cxn>
                              <a:cxn ang="0">
                                <a:pos x="T122" y="T123"/>
                              </a:cxn>
                            </a:cxnLst>
                            <a:rect l="0" t="0" r="r" b="b"/>
                            <a:pathLst>
                              <a:path w="3228" h="1667">
                                <a:moveTo>
                                  <a:pt x="251" y="1565"/>
                                </a:moveTo>
                                <a:lnTo>
                                  <a:pt x="251" y="1565"/>
                                </a:lnTo>
                                <a:lnTo>
                                  <a:pt x="297" y="1565"/>
                                </a:lnTo>
                                <a:lnTo>
                                  <a:pt x="297" y="1585"/>
                                </a:lnTo>
                                <a:lnTo>
                                  <a:pt x="251" y="1585"/>
                                </a:lnTo>
                                <a:lnTo>
                                  <a:pt x="251" y="1565"/>
                                </a:lnTo>
                                <a:close/>
                                <a:moveTo>
                                  <a:pt x="265" y="1178"/>
                                </a:moveTo>
                                <a:lnTo>
                                  <a:pt x="265" y="1178"/>
                                </a:lnTo>
                                <a:lnTo>
                                  <a:pt x="341" y="1178"/>
                                </a:lnTo>
                                <a:cubicBezTo>
                                  <a:pt x="349" y="1178"/>
                                  <a:pt x="355" y="1185"/>
                                  <a:pt x="355" y="1192"/>
                                </a:cubicBezTo>
                                <a:lnTo>
                                  <a:pt x="355" y="1208"/>
                                </a:lnTo>
                                <a:lnTo>
                                  <a:pt x="336" y="1208"/>
                                </a:lnTo>
                                <a:cubicBezTo>
                                  <a:pt x="314" y="1208"/>
                                  <a:pt x="297" y="1215"/>
                                  <a:pt x="297" y="1224"/>
                                </a:cubicBezTo>
                                <a:lnTo>
                                  <a:pt x="297" y="1258"/>
                                </a:lnTo>
                                <a:lnTo>
                                  <a:pt x="251" y="1258"/>
                                </a:lnTo>
                                <a:lnTo>
                                  <a:pt x="251" y="1192"/>
                                </a:lnTo>
                                <a:cubicBezTo>
                                  <a:pt x="251" y="1185"/>
                                  <a:pt x="258" y="1178"/>
                                  <a:pt x="265" y="1178"/>
                                </a:cubicBezTo>
                                <a:close/>
                                <a:moveTo>
                                  <a:pt x="490" y="1283"/>
                                </a:moveTo>
                                <a:lnTo>
                                  <a:pt x="490" y="1283"/>
                                </a:lnTo>
                                <a:lnTo>
                                  <a:pt x="434" y="1283"/>
                                </a:lnTo>
                                <a:lnTo>
                                  <a:pt x="434" y="1271"/>
                                </a:lnTo>
                                <a:lnTo>
                                  <a:pt x="490" y="1271"/>
                                </a:lnTo>
                                <a:lnTo>
                                  <a:pt x="490" y="1283"/>
                                </a:lnTo>
                                <a:close/>
                                <a:moveTo>
                                  <a:pt x="490" y="1312"/>
                                </a:moveTo>
                                <a:lnTo>
                                  <a:pt x="490" y="1312"/>
                                </a:lnTo>
                                <a:lnTo>
                                  <a:pt x="434" y="1312"/>
                                </a:lnTo>
                                <a:lnTo>
                                  <a:pt x="434" y="1300"/>
                                </a:lnTo>
                                <a:lnTo>
                                  <a:pt x="490" y="1300"/>
                                </a:lnTo>
                                <a:lnTo>
                                  <a:pt x="490" y="1312"/>
                                </a:lnTo>
                                <a:close/>
                                <a:moveTo>
                                  <a:pt x="490" y="1297"/>
                                </a:moveTo>
                                <a:lnTo>
                                  <a:pt x="490" y="1297"/>
                                </a:lnTo>
                                <a:lnTo>
                                  <a:pt x="434" y="1297"/>
                                </a:lnTo>
                                <a:lnTo>
                                  <a:pt x="434" y="1286"/>
                                </a:lnTo>
                                <a:lnTo>
                                  <a:pt x="490" y="1286"/>
                                </a:lnTo>
                                <a:lnTo>
                                  <a:pt x="490" y="1297"/>
                                </a:lnTo>
                                <a:close/>
                                <a:moveTo>
                                  <a:pt x="434" y="1315"/>
                                </a:moveTo>
                                <a:lnTo>
                                  <a:pt x="434" y="1315"/>
                                </a:lnTo>
                                <a:lnTo>
                                  <a:pt x="490" y="1315"/>
                                </a:lnTo>
                                <a:lnTo>
                                  <a:pt x="490" y="1322"/>
                                </a:lnTo>
                                <a:lnTo>
                                  <a:pt x="434" y="1322"/>
                                </a:lnTo>
                                <a:lnTo>
                                  <a:pt x="434" y="1315"/>
                                </a:lnTo>
                                <a:close/>
                                <a:moveTo>
                                  <a:pt x="537" y="1408"/>
                                </a:moveTo>
                                <a:lnTo>
                                  <a:pt x="537" y="1408"/>
                                </a:lnTo>
                                <a:lnTo>
                                  <a:pt x="560" y="1408"/>
                                </a:lnTo>
                                <a:lnTo>
                                  <a:pt x="560" y="1434"/>
                                </a:lnTo>
                                <a:lnTo>
                                  <a:pt x="434" y="1434"/>
                                </a:lnTo>
                                <a:lnTo>
                                  <a:pt x="434" y="1331"/>
                                </a:lnTo>
                                <a:lnTo>
                                  <a:pt x="493" y="1331"/>
                                </a:lnTo>
                                <a:lnTo>
                                  <a:pt x="493" y="1363"/>
                                </a:lnTo>
                                <a:cubicBezTo>
                                  <a:pt x="493" y="1388"/>
                                  <a:pt x="513" y="1408"/>
                                  <a:pt x="537" y="1408"/>
                                </a:cubicBezTo>
                                <a:close/>
                                <a:moveTo>
                                  <a:pt x="537" y="688"/>
                                </a:moveTo>
                                <a:lnTo>
                                  <a:pt x="537" y="688"/>
                                </a:lnTo>
                                <a:lnTo>
                                  <a:pt x="560" y="688"/>
                                </a:lnTo>
                                <a:lnTo>
                                  <a:pt x="560" y="847"/>
                                </a:lnTo>
                                <a:lnTo>
                                  <a:pt x="533" y="847"/>
                                </a:lnTo>
                                <a:lnTo>
                                  <a:pt x="533" y="692"/>
                                </a:lnTo>
                                <a:cubicBezTo>
                                  <a:pt x="533" y="690"/>
                                  <a:pt x="535" y="688"/>
                                  <a:pt x="537" y="688"/>
                                </a:cubicBezTo>
                                <a:close/>
                                <a:moveTo>
                                  <a:pt x="564" y="646"/>
                                </a:moveTo>
                                <a:lnTo>
                                  <a:pt x="564" y="646"/>
                                </a:lnTo>
                                <a:cubicBezTo>
                                  <a:pt x="565" y="647"/>
                                  <a:pt x="566" y="647"/>
                                  <a:pt x="567" y="648"/>
                                </a:cubicBezTo>
                                <a:lnTo>
                                  <a:pt x="564" y="648"/>
                                </a:lnTo>
                                <a:lnTo>
                                  <a:pt x="564" y="646"/>
                                </a:lnTo>
                                <a:close/>
                                <a:moveTo>
                                  <a:pt x="585" y="606"/>
                                </a:moveTo>
                                <a:lnTo>
                                  <a:pt x="585" y="606"/>
                                </a:lnTo>
                                <a:lnTo>
                                  <a:pt x="585" y="627"/>
                                </a:lnTo>
                                <a:cubicBezTo>
                                  <a:pt x="578" y="628"/>
                                  <a:pt x="570" y="628"/>
                                  <a:pt x="564" y="623"/>
                                </a:cubicBezTo>
                                <a:lnTo>
                                  <a:pt x="564" y="606"/>
                                </a:lnTo>
                                <a:lnTo>
                                  <a:pt x="585" y="606"/>
                                </a:lnTo>
                                <a:close/>
                                <a:moveTo>
                                  <a:pt x="539" y="590"/>
                                </a:moveTo>
                                <a:lnTo>
                                  <a:pt x="539" y="590"/>
                                </a:lnTo>
                                <a:lnTo>
                                  <a:pt x="585" y="590"/>
                                </a:lnTo>
                                <a:lnTo>
                                  <a:pt x="585" y="597"/>
                                </a:lnTo>
                                <a:lnTo>
                                  <a:pt x="539" y="597"/>
                                </a:lnTo>
                                <a:lnTo>
                                  <a:pt x="539" y="590"/>
                                </a:lnTo>
                                <a:close/>
                                <a:moveTo>
                                  <a:pt x="585" y="558"/>
                                </a:moveTo>
                                <a:lnTo>
                                  <a:pt x="585" y="558"/>
                                </a:lnTo>
                                <a:lnTo>
                                  <a:pt x="539" y="558"/>
                                </a:lnTo>
                                <a:lnTo>
                                  <a:pt x="539" y="546"/>
                                </a:lnTo>
                                <a:lnTo>
                                  <a:pt x="585" y="546"/>
                                </a:lnTo>
                                <a:lnTo>
                                  <a:pt x="585" y="558"/>
                                </a:lnTo>
                                <a:close/>
                                <a:moveTo>
                                  <a:pt x="683" y="159"/>
                                </a:moveTo>
                                <a:lnTo>
                                  <a:pt x="683" y="159"/>
                                </a:lnTo>
                                <a:lnTo>
                                  <a:pt x="811" y="159"/>
                                </a:lnTo>
                                <a:cubicBezTo>
                                  <a:pt x="819" y="159"/>
                                  <a:pt x="825" y="165"/>
                                  <a:pt x="825" y="173"/>
                                </a:cubicBezTo>
                                <a:lnTo>
                                  <a:pt x="825" y="1262"/>
                                </a:lnTo>
                                <a:lnTo>
                                  <a:pt x="793" y="1262"/>
                                </a:lnTo>
                                <a:lnTo>
                                  <a:pt x="793" y="886"/>
                                </a:lnTo>
                                <a:lnTo>
                                  <a:pt x="798" y="886"/>
                                </a:lnTo>
                                <a:lnTo>
                                  <a:pt x="798" y="877"/>
                                </a:lnTo>
                                <a:lnTo>
                                  <a:pt x="795" y="877"/>
                                </a:lnTo>
                                <a:lnTo>
                                  <a:pt x="795" y="815"/>
                                </a:lnTo>
                                <a:lnTo>
                                  <a:pt x="793" y="815"/>
                                </a:lnTo>
                                <a:lnTo>
                                  <a:pt x="793" y="714"/>
                                </a:lnTo>
                                <a:lnTo>
                                  <a:pt x="798" y="714"/>
                                </a:lnTo>
                                <a:lnTo>
                                  <a:pt x="798" y="705"/>
                                </a:lnTo>
                                <a:lnTo>
                                  <a:pt x="795" y="705"/>
                                </a:lnTo>
                                <a:lnTo>
                                  <a:pt x="795" y="644"/>
                                </a:lnTo>
                                <a:lnTo>
                                  <a:pt x="793" y="644"/>
                                </a:lnTo>
                                <a:lnTo>
                                  <a:pt x="793" y="515"/>
                                </a:lnTo>
                                <a:lnTo>
                                  <a:pt x="798" y="515"/>
                                </a:lnTo>
                                <a:lnTo>
                                  <a:pt x="798" y="506"/>
                                </a:lnTo>
                                <a:lnTo>
                                  <a:pt x="795" y="506"/>
                                </a:lnTo>
                                <a:lnTo>
                                  <a:pt x="795" y="444"/>
                                </a:lnTo>
                                <a:lnTo>
                                  <a:pt x="793" y="444"/>
                                </a:lnTo>
                                <a:lnTo>
                                  <a:pt x="793" y="221"/>
                                </a:lnTo>
                                <a:cubicBezTo>
                                  <a:pt x="793" y="202"/>
                                  <a:pt x="778" y="187"/>
                                  <a:pt x="759" y="187"/>
                                </a:cubicBezTo>
                                <a:lnTo>
                                  <a:pt x="683" y="187"/>
                                </a:lnTo>
                                <a:cubicBezTo>
                                  <a:pt x="678" y="187"/>
                                  <a:pt x="673" y="188"/>
                                  <a:pt x="669" y="190"/>
                                </a:cubicBezTo>
                                <a:lnTo>
                                  <a:pt x="669" y="173"/>
                                </a:lnTo>
                                <a:cubicBezTo>
                                  <a:pt x="669" y="165"/>
                                  <a:pt x="675" y="159"/>
                                  <a:pt x="683" y="159"/>
                                </a:cubicBezTo>
                                <a:close/>
                                <a:moveTo>
                                  <a:pt x="988" y="1283"/>
                                </a:moveTo>
                                <a:lnTo>
                                  <a:pt x="988" y="1283"/>
                                </a:lnTo>
                                <a:lnTo>
                                  <a:pt x="988" y="1323"/>
                                </a:lnTo>
                                <a:lnTo>
                                  <a:pt x="959" y="1323"/>
                                </a:lnTo>
                                <a:cubicBezTo>
                                  <a:pt x="940" y="1323"/>
                                  <a:pt x="925" y="1339"/>
                                  <a:pt x="925" y="1357"/>
                                </a:cubicBezTo>
                                <a:lnTo>
                                  <a:pt x="925" y="1416"/>
                                </a:lnTo>
                                <a:lnTo>
                                  <a:pt x="898" y="1416"/>
                                </a:lnTo>
                                <a:cubicBezTo>
                                  <a:pt x="884" y="1416"/>
                                  <a:pt x="874" y="1426"/>
                                  <a:pt x="874" y="1440"/>
                                </a:cubicBezTo>
                                <a:lnTo>
                                  <a:pt x="874" y="1494"/>
                                </a:lnTo>
                                <a:lnTo>
                                  <a:pt x="845" y="1494"/>
                                </a:lnTo>
                                <a:lnTo>
                                  <a:pt x="845" y="1283"/>
                                </a:lnTo>
                                <a:lnTo>
                                  <a:pt x="988" y="1283"/>
                                </a:lnTo>
                                <a:close/>
                                <a:moveTo>
                                  <a:pt x="971" y="801"/>
                                </a:moveTo>
                                <a:lnTo>
                                  <a:pt x="971" y="801"/>
                                </a:lnTo>
                                <a:lnTo>
                                  <a:pt x="988" y="801"/>
                                </a:lnTo>
                                <a:lnTo>
                                  <a:pt x="988" y="1181"/>
                                </a:lnTo>
                                <a:lnTo>
                                  <a:pt x="971" y="1181"/>
                                </a:lnTo>
                                <a:lnTo>
                                  <a:pt x="971" y="801"/>
                                </a:lnTo>
                                <a:close/>
                                <a:moveTo>
                                  <a:pt x="1088" y="553"/>
                                </a:moveTo>
                                <a:lnTo>
                                  <a:pt x="1088" y="553"/>
                                </a:lnTo>
                                <a:cubicBezTo>
                                  <a:pt x="1088" y="545"/>
                                  <a:pt x="1094" y="539"/>
                                  <a:pt x="1102" y="539"/>
                                </a:cubicBezTo>
                                <a:lnTo>
                                  <a:pt x="1197" y="539"/>
                                </a:lnTo>
                                <a:cubicBezTo>
                                  <a:pt x="1204" y="539"/>
                                  <a:pt x="1211" y="545"/>
                                  <a:pt x="1211" y="553"/>
                                </a:cubicBezTo>
                                <a:lnTo>
                                  <a:pt x="1211" y="662"/>
                                </a:lnTo>
                                <a:lnTo>
                                  <a:pt x="1196" y="662"/>
                                </a:lnTo>
                                <a:lnTo>
                                  <a:pt x="1196" y="643"/>
                                </a:lnTo>
                                <a:cubicBezTo>
                                  <a:pt x="1196" y="602"/>
                                  <a:pt x="1163" y="569"/>
                                  <a:pt x="1122" y="569"/>
                                </a:cubicBezTo>
                                <a:lnTo>
                                  <a:pt x="1088" y="569"/>
                                </a:lnTo>
                                <a:lnTo>
                                  <a:pt x="1088" y="553"/>
                                </a:lnTo>
                                <a:close/>
                                <a:moveTo>
                                  <a:pt x="1254" y="676"/>
                                </a:moveTo>
                                <a:lnTo>
                                  <a:pt x="1254" y="676"/>
                                </a:lnTo>
                                <a:lnTo>
                                  <a:pt x="1231" y="676"/>
                                </a:lnTo>
                                <a:lnTo>
                                  <a:pt x="1231" y="665"/>
                                </a:lnTo>
                                <a:lnTo>
                                  <a:pt x="1254" y="665"/>
                                </a:lnTo>
                                <a:lnTo>
                                  <a:pt x="1254" y="676"/>
                                </a:lnTo>
                                <a:close/>
                                <a:moveTo>
                                  <a:pt x="1231" y="708"/>
                                </a:moveTo>
                                <a:lnTo>
                                  <a:pt x="1231" y="708"/>
                                </a:lnTo>
                                <a:lnTo>
                                  <a:pt x="1254" y="708"/>
                                </a:lnTo>
                                <a:lnTo>
                                  <a:pt x="1254" y="715"/>
                                </a:lnTo>
                                <a:lnTo>
                                  <a:pt x="1231" y="715"/>
                                </a:lnTo>
                                <a:lnTo>
                                  <a:pt x="1231" y="708"/>
                                </a:lnTo>
                                <a:close/>
                                <a:moveTo>
                                  <a:pt x="1211" y="788"/>
                                </a:moveTo>
                                <a:lnTo>
                                  <a:pt x="1211" y="788"/>
                                </a:lnTo>
                                <a:lnTo>
                                  <a:pt x="1196" y="788"/>
                                </a:lnTo>
                                <a:lnTo>
                                  <a:pt x="1196" y="724"/>
                                </a:lnTo>
                                <a:lnTo>
                                  <a:pt x="1211" y="724"/>
                                </a:lnTo>
                                <a:lnTo>
                                  <a:pt x="1211" y="788"/>
                                </a:lnTo>
                                <a:close/>
                                <a:moveTo>
                                  <a:pt x="1254" y="802"/>
                                </a:moveTo>
                                <a:lnTo>
                                  <a:pt x="1254" y="802"/>
                                </a:lnTo>
                                <a:lnTo>
                                  <a:pt x="1231" y="802"/>
                                </a:lnTo>
                                <a:lnTo>
                                  <a:pt x="1231" y="791"/>
                                </a:lnTo>
                                <a:lnTo>
                                  <a:pt x="1254" y="791"/>
                                </a:lnTo>
                                <a:lnTo>
                                  <a:pt x="1254" y="802"/>
                                </a:lnTo>
                                <a:close/>
                                <a:moveTo>
                                  <a:pt x="1231" y="834"/>
                                </a:moveTo>
                                <a:lnTo>
                                  <a:pt x="1231" y="834"/>
                                </a:lnTo>
                                <a:lnTo>
                                  <a:pt x="1254" y="834"/>
                                </a:lnTo>
                                <a:lnTo>
                                  <a:pt x="1254" y="841"/>
                                </a:lnTo>
                                <a:lnTo>
                                  <a:pt x="1231" y="841"/>
                                </a:lnTo>
                                <a:lnTo>
                                  <a:pt x="1231" y="834"/>
                                </a:lnTo>
                                <a:close/>
                                <a:moveTo>
                                  <a:pt x="1211" y="891"/>
                                </a:moveTo>
                                <a:lnTo>
                                  <a:pt x="1211" y="891"/>
                                </a:lnTo>
                                <a:lnTo>
                                  <a:pt x="1196" y="891"/>
                                </a:lnTo>
                                <a:lnTo>
                                  <a:pt x="1196" y="850"/>
                                </a:lnTo>
                                <a:lnTo>
                                  <a:pt x="1211" y="850"/>
                                </a:lnTo>
                                <a:lnTo>
                                  <a:pt x="1211" y="891"/>
                                </a:lnTo>
                                <a:close/>
                                <a:moveTo>
                                  <a:pt x="1196" y="901"/>
                                </a:moveTo>
                                <a:lnTo>
                                  <a:pt x="1196" y="901"/>
                                </a:lnTo>
                                <a:lnTo>
                                  <a:pt x="1211" y="901"/>
                                </a:lnTo>
                                <a:lnTo>
                                  <a:pt x="1211" y="967"/>
                                </a:lnTo>
                                <a:lnTo>
                                  <a:pt x="1196" y="967"/>
                                </a:lnTo>
                                <a:lnTo>
                                  <a:pt x="1196" y="901"/>
                                </a:lnTo>
                                <a:close/>
                                <a:moveTo>
                                  <a:pt x="1254" y="982"/>
                                </a:moveTo>
                                <a:lnTo>
                                  <a:pt x="1254" y="982"/>
                                </a:lnTo>
                                <a:lnTo>
                                  <a:pt x="1231" y="982"/>
                                </a:lnTo>
                                <a:lnTo>
                                  <a:pt x="1231" y="970"/>
                                </a:lnTo>
                                <a:lnTo>
                                  <a:pt x="1254" y="970"/>
                                </a:lnTo>
                                <a:lnTo>
                                  <a:pt x="1254" y="982"/>
                                </a:lnTo>
                                <a:close/>
                                <a:moveTo>
                                  <a:pt x="1231" y="1014"/>
                                </a:moveTo>
                                <a:lnTo>
                                  <a:pt x="1231" y="1014"/>
                                </a:lnTo>
                                <a:lnTo>
                                  <a:pt x="1254" y="1014"/>
                                </a:lnTo>
                                <a:lnTo>
                                  <a:pt x="1254" y="1021"/>
                                </a:lnTo>
                                <a:lnTo>
                                  <a:pt x="1231" y="1021"/>
                                </a:lnTo>
                                <a:lnTo>
                                  <a:pt x="1231" y="1014"/>
                                </a:lnTo>
                                <a:close/>
                                <a:moveTo>
                                  <a:pt x="1211" y="1089"/>
                                </a:moveTo>
                                <a:lnTo>
                                  <a:pt x="1211" y="1089"/>
                                </a:lnTo>
                                <a:lnTo>
                                  <a:pt x="1196" y="1089"/>
                                </a:lnTo>
                                <a:lnTo>
                                  <a:pt x="1196" y="1030"/>
                                </a:lnTo>
                                <a:lnTo>
                                  <a:pt x="1211" y="1030"/>
                                </a:lnTo>
                                <a:lnTo>
                                  <a:pt x="1211" y="1089"/>
                                </a:lnTo>
                                <a:close/>
                                <a:moveTo>
                                  <a:pt x="1196" y="1099"/>
                                </a:moveTo>
                                <a:lnTo>
                                  <a:pt x="1196" y="1099"/>
                                </a:lnTo>
                                <a:lnTo>
                                  <a:pt x="1211" y="1099"/>
                                </a:lnTo>
                                <a:lnTo>
                                  <a:pt x="1211" y="1176"/>
                                </a:lnTo>
                                <a:lnTo>
                                  <a:pt x="1196" y="1176"/>
                                </a:lnTo>
                                <a:lnTo>
                                  <a:pt x="1196" y="1099"/>
                                </a:lnTo>
                                <a:close/>
                                <a:moveTo>
                                  <a:pt x="1250" y="1179"/>
                                </a:moveTo>
                                <a:lnTo>
                                  <a:pt x="1250" y="1179"/>
                                </a:lnTo>
                                <a:lnTo>
                                  <a:pt x="1249" y="1182"/>
                                </a:lnTo>
                                <a:lnTo>
                                  <a:pt x="1231" y="1182"/>
                                </a:lnTo>
                                <a:lnTo>
                                  <a:pt x="1231" y="1179"/>
                                </a:lnTo>
                                <a:lnTo>
                                  <a:pt x="1250" y="1179"/>
                                </a:lnTo>
                                <a:close/>
                                <a:moveTo>
                                  <a:pt x="1254" y="1176"/>
                                </a:moveTo>
                                <a:lnTo>
                                  <a:pt x="1254" y="1176"/>
                                </a:lnTo>
                                <a:lnTo>
                                  <a:pt x="1254" y="1176"/>
                                </a:lnTo>
                                <a:lnTo>
                                  <a:pt x="1254" y="1176"/>
                                </a:lnTo>
                                <a:lnTo>
                                  <a:pt x="1254" y="1176"/>
                                </a:lnTo>
                                <a:close/>
                                <a:moveTo>
                                  <a:pt x="1486" y="932"/>
                                </a:moveTo>
                                <a:lnTo>
                                  <a:pt x="1486" y="932"/>
                                </a:lnTo>
                                <a:lnTo>
                                  <a:pt x="1455" y="932"/>
                                </a:lnTo>
                                <a:lnTo>
                                  <a:pt x="1455" y="924"/>
                                </a:lnTo>
                                <a:lnTo>
                                  <a:pt x="1453" y="924"/>
                                </a:lnTo>
                                <a:lnTo>
                                  <a:pt x="1453" y="985"/>
                                </a:lnTo>
                                <a:lnTo>
                                  <a:pt x="1450" y="985"/>
                                </a:lnTo>
                                <a:lnTo>
                                  <a:pt x="1450" y="994"/>
                                </a:lnTo>
                                <a:lnTo>
                                  <a:pt x="1486" y="994"/>
                                </a:lnTo>
                                <a:lnTo>
                                  <a:pt x="1486" y="1032"/>
                                </a:lnTo>
                                <a:lnTo>
                                  <a:pt x="1430" y="1184"/>
                                </a:lnTo>
                                <a:lnTo>
                                  <a:pt x="1256" y="1183"/>
                                </a:lnTo>
                                <a:lnTo>
                                  <a:pt x="1256" y="1171"/>
                                </a:lnTo>
                                <a:lnTo>
                                  <a:pt x="1486" y="654"/>
                                </a:lnTo>
                                <a:lnTo>
                                  <a:pt x="1486" y="932"/>
                                </a:lnTo>
                                <a:close/>
                                <a:moveTo>
                                  <a:pt x="1504" y="608"/>
                                </a:moveTo>
                                <a:lnTo>
                                  <a:pt x="1504" y="608"/>
                                </a:lnTo>
                                <a:cubicBezTo>
                                  <a:pt x="1504" y="608"/>
                                  <a:pt x="1504" y="608"/>
                                  <a:pt x="1504" y="608"/>
                                </a:cubicBezTo>
                                <a:lnTo>
                                  <a:pt x="1496" y="626"/>
                                </a:lnTo>
                                <a:cubicBezTo>
                                  <a:pt x="1494" y="625"/>
                                  <a:pt x="1492" y="624"/>
                                  <a:pt x="1490" y="622"/>
                                </a:cubicBezTo>
                                <a:lnTo>
                                  <a:pt x="1490" y="605"/>
                                </a:lnTo>
                                <a:cubicBezTo>
                                  <a:pt x="1494" y="607"/>
                                  <a:pt x="1499" y="608"/>
                                  <a:pt x="1504" y="608"/>
                                </a:cubicBezTo>
                                <a:close/>
                                <a:moveTo>
                                  <a:pt x="1510" y="600"/>
                                </a:moveTo>
                                <a:lnTo>
                                  <a:pt x="1510" y="600"/>
                                </a:lnTo>
                                <a:lnTo>
                                  <a:pt x="1510" y="606"/>
                                </a:lnTo>
                                <a:cubicBezTo>
                                  <a:pt x="1509" y="606"/>
                                  <a:pt x="1508" y="606"/>
                                  <a:pt x="1507" y="606"/>
                                </a:cubicBezTo>
                                <a:lnTo>
                                  <a:pt x="1510" y="600"/>
                                </a:lnTo>
                                <a:close/>
                                <a:moveTo>
                                  <a:pt x="1826" y="123"/>
                                </a:moveTo>
                                <a:lnTo>
                                  <a:pt x="1826" y="123"/>
                                </a:lnTo>
                                <a:lnTo>
                                  <a:pt x="1826" y="756"/>
                                </a:lnTo>
                                <a:lnTo>
                                  <a:pt x="1652" y="613"/>
                                </a:lnTo>
                                <a:lnTo>
                                  <a:pt x="1652" y="593"/>
                                </a:lnTo>
                                <a:lnTo>
                                  <a:pt x="1826" y="123"/>
                                </a:lnTo>
                                <a:close/>
                                <a:moveTo>
                                  <a:pt x="1833" y="72"/>
                                </a:moveTo>
                                <a:lnTo>
                                  <a:pt x="1833" y="72"/>
                                </a:lnTo>
                                <a:lnTo>
                                  <a:pt x="1843" y="72"/>
                                </a:lnTo>
                                <a:lnTo>
                                  <a:pt x="1833" y="101"/>
                                </a:lnTo>
                                <a:lnTo>
                                  <a:pt x="1833" y="72"/>
                                </a:lnTo>
                                <a:close/>
                                <a:moveTo>
                                  <a:pt x="1850" y="59"/>
                                </a:moveTo>
                                <a:lnTo>
                                  <a:pt x="1850" y="59"/>
                                </a:lnTo>
                                <a:lnTo>
                                  <a:pt x="1850" y="62"/>
                                </a:lnTo>
                                <a:lnTo>
                                  <a:pt x="1849" y="62"/>
                                </a:lnTo>
                                <a:lnTo>
                                  <a:pt x="1850" y="59"/>
                                </a:lnTo>
                                <a:close/>
                                <a:moveTo>
                                  <a:pt x="2349" y="838"/>
                                </a:moveTo>
                                <a:lnTo>
                                  <a:pt x="2349" y="838"/>
                                </a:lnTo>
                                <a:lnTo>
                                  <a:pt x="2279" y="1128"/>
                                </a:lnTo>
                                <a:lnTo>
                                  <a:pt x="2276" y="1125"/>
                                </a:lnTo>
                                <a:lnTo>
                                  <a:pt x="2276" y="1122"/>
                                </a:lnTo>
                                <a:lnTo>
                                  <a:pt x="2273" y="1122"/>
                                </a:lnTo>
                                <a:lnTo>
                                  <a:pt x="2273" y="1060"/>
                                </a:lnTo>
                                <a:lnTo>
                                  <a:pt x="2271" y="1060"/>
                                </a:lnTo>
                                <a:lnTo>
                                  <a:pt x="2271" y="1068"/>
                                </a:lnTo>
                                <a:lnTo>
                                  <a:pt x="2213" y="1068"/>
                                </a:lnTo>
                                <a:lnTo>
                                  <a:pt x="2213" y="1052"/>
                                </a:lnTo>
                                <a:cubicBezTo>
                                  <a:pt x="2213" y="1028"/>
                                  <a:pt x="2176" y="1007"/>
                                  <a:pt x="2128" y="1004"/>
                                </a:cubicBezTo>
                                <a:lnTo>
                                  <a:pt x="2099" y="980"/>
                                </a:lnTo>
                                <a:lnTo>
                                  <a:pt x="2099" y="804"/>
                                </a:lnTo>
                                <a:cubicBezTo>
                                  <a:pt x="2099" y="785"/>
                                  <a:pt x="2084" y="770"/>
                                  <a:pt x="2065" y="770"/>
                                </a:cubicBezTo>
                                <a:lnTo>
                                  <a:pt x="1950" y="770"/>
                                </a:lnTo>
                                <a:lnTo>
                                  <a:pt x="1950" y="167"/>
                                </a:lnTo>
                                <a:lnTo>
                                  <a:pt x="1939" y="167"/>
                                </a:lnTo>
                                <a:lnTo>
                                  <a:pt x="1939" y="236"/>
                                </a:lnTo>
                                <a:lnTo>
                                  <a:pt x="1914" y="236"/>
                                </a:lnTo>
                                <a:lnTo>
                                  <a:pt x="1914" y="80"/>
                                </a:lnTo>
                                <a:lnTo>
                                  <a:pt x="2349" y="838"/>
                                </a:lnTo>
                                <a:close/>
                                <a:moveTo>
                                  <a:pt x="2431" y="504"/>
                                </a:moveTo>
                                <a:lnTo>
                                  <a:pt x="2431" y="504"/>
                                </a:lnTo>
                                <a:lnTo>
                                  <a:pt x="2456" y="504"/>
                                </a:lnTo>
                                <a:lnTo>
                                  <a:pt x="2456" y="626"/>
                                </a:lnTo>
                                <a:cubicBezTo>
                                  <a:pt x="2450" y="626"/>
                                  <a:pt x="2445" y="625"/>
                                  <a:pt x="2440" y="622"/>
                                </a:cubicBezTo>
                                <a:lnTo>
                                  <a:pt x="2440" y="600"/>
                                </a:lnTo>
                                <a:cubicBezTo>
                                  <a:pt x="2440" y="598"/>
                                  <a:pt x="2439" y="597"/>
                                  <a:pt x="2438" y="597"/>
                                </a:cubicBezTo>
                                <a:cubicBezTo>
                                  <a:pt x="2437" y="597"/>
                                  <a:pt x="2436" y="598"/>
                                  <a:pt x="2436" y="600"/>
                                </a:cubicBezTo>
                                <a:lnTo>
                                  <a:pt x="2436" y="985"/>
                                </a:lnTo>
                                <a:lnTo>
                                  <a:pt x="2351" y="837"/>
                                </a:lnTo>
                                <a:lnTo>
                                  <a:pt x="2431" y="504"/>
                                </a:lnTo>
                                <a:close/>
                                <a:moveTo>
                                  <a:pt x="2393" y="495"/>
                                </a:moveTo>
                                <a:lnTo>
                                  <a:pt x="2393" y="495"/>
                                </a:lnTo>
                                <a:lnTo>
                                  <a:pt x="2393" y="488"/>
                                </a:lnTo>
                                <a:lnTo>
                                  <a:pt x="2433" y="488"/>
                                </a:lnTo>
                                <a:lnTo>
                                  <a:pt x="2431" y="495"/>
                                </a:lnTo>
                                <a:lnTo>
                                  <a:pt x="2393" y="495"/>
                                </a:lnTo>
                                <a:close/>
                                <a:moveTo>
                                  <a:pt x="2443" y="444"/>
                                </a:moveTo>
                                <a:lnTo>
                                  <a:pt x="2443" y="444"/>
                                </a:lnTo>
                                <a:lnTo>
                                  <a:pt x="2440" y="456"/>
                                </a:lnTo>
                                <a:lnTo>
                                  <a:pt x="2393" y="456"/>
                                </a:lnTo>
                                <a:lnTo>
                                  <a:pt x="2393" y="444"/>
                                </a:lnTo>
                                <a:lnTo>
                                  <a:pt x="2443" y="444"/>
                                </a:lnTo>
                                <a:close/>
                                <a:moveTo>
                                  <a:pt x="2456" y="401"/>
                                </a:moveTo>
                                <a:lnTo>
                                  <a:pt x="2456" y="401"/>
                                </a:lnTo>
                                <a:lnTo>
                                  <a:pt x="2456" y="441"/>
                                </a:lnTo>
                                <a:lnTo>
                                  <a:pt x="2446" y="441"/>
                                </a:lnTo>
                                <a:lnTo>
                                  <a:pt x="2456" y="401"/>
                                </a:lnTo>
                                <a:close/>
                                <a:moveTo>
                                  <a:pt x="2526" y="343"/>
                                </a:moveTo>
                                <a:lnTo>
                                  <a:pt x="2526" y="343"/>
                                </a:lnTo>
                                <a:lnTo>
                                  <a:pt x="2526" y="500"/>
                                </a:lnTo>
                                <a:lnTo>
                                  <a:pt x="2512" y="455"/>
                                </a:lnTo>
                                <a:lnTo>
                                  <a:pt x="2512" y="343"/>
                                </a:lnTo>
                                <a:lnTo>
                                  <a:pt x="2526" y="343"/>
                                </a:lnTo>
                                <a:close/>
                                <a:moveTo>
                                  <a:pt x="2816" y="1453"/>
                                </a:moveTo>
                                <a:lnTo>
                                  <a:pt x="2816" y="1453"/>
                                </a:lnTo>
                                <a:lnTo>
                                  <a:pt x="2704" y="1453"/>
                                </a:lnTo>
                                <a:lnTo>
                                  <a:pt x="2536" y="1160"/>
                                </a:lnTo>
                                <a:lnTo>
                                  <a:pt x="2536" y="539"/>
                                </a:lnTo>
                                <a:lnTo>
                                  <a:pt x="2816" y="1453"/>
                                </a:lnTo>
                                <a:close/>
                                <a:moveTo>
                                  <a:pt x="2829" y="1496"/>
                                </a:moveTo>
                                <a:lnTo>
                                  <a:pt x="2829" y="1496"/>
                                </a:lnTo>
                                <a:lnTo>
                                  <a:pt x="2824" y="1496"/>
                                </a:lnTo>
                                <a:lnTo>
                                  <a:pt x="2824" y="1478"/>
                                </a:lnTo>
                                <a:lnTo>
                                  <a:pt x="2829" y="1496"/>
                                </a:lnTo>
                                <a:close/>
                                <a:moveTo>
                                  <a:pt x="2832" y="1509"/>
                                </a:moveTo>
                                <a:lnTo>
                                  <a:pt x="2832" y="1509"/>
                                </a:lnTo>
                                <a:lnTo>
                                  <a:pt x="2832" y="1502"/>
                                </a:lnTo>
                                <a:lnTo>
                                  <a:pt x="2834" y="1511"/>
                                </a:lnTo>
                                <a:lnTo>
                                  <a:pt x="2832" y="1509"/>
                                </a:lnTo>
                                <a:close/>
                                <a:moveTo>
                                  <a:pt x="1370" y="1602"/>
                                </a:moveTo>
                                <a:lnTo>
                                  <a:pt x="1370" y="1602"/>
                                </a:lnTo>
                                <a:lnTo>
                                  <a:pt x="1369" y="1593"/>
                                </a:lnTo>
                                <a:lnTo>
                                  <a:pt x="1407" y="1593"/>
                                </a:lnTo>
                                <a:lnTo>
                                  <a:pt x="1407" y="1618"/>
                                </a:lnTo>
                                <a:lnTo>
                                  <a:pt x="1376" y="1618"/>
                                </a:lnTo>
                                <a:lnTo>
                                  <a:pt x="1370" y="1602"/>
                                </a:lnTo>
                                <a:close/>
                                <a:moveTo>
                                  <a:pt x="560" y="1488"/>
                                </a:moveTo>
                                <a:lnTo>
                                  <a:pt x="560" y="1488"/>
                                </a:lnTo>
                                <a:lnTo>
                                  <a:pt x="491" y="1488"/>
                                </a:lnTo>
                                <a:lnTo>
                                  <a:pt x="434" y="1504"/>
                                </a:lnTo>
                                <a:lnTo>
                                  <a:pt x="434" y="1454"/>
                                </a:lnTo>
                                <a:lnTo>
                                  <a:pt x="560" y="1454"/>
                                </a:lnTo>
                                <a:lnTo>
                                  <a:pt x="560" y="1488"/>
                                </a:lnTo>
                                <a:close/>
                                <a:moveTo>
                                  <a:pt x="585" y="1488"/>
                                </a:moveTo>
                                <a:lnTo>
                                  <a:pt x="585" y="1488"/>
                                </a:lnTo>
                                <a:lnTo>
                                  <a:pt x="564" y="1488"/>
                                </a:lnTo>
                                <a:lnTo>
                                  <a:pt x="564" y="1454"/>
                                </a:lnTo>
                                <a:lnTo>
                                  <a:pt x="585" y="1454"/>
                                </a:lnTo>
                                <a:lnTo>
                                  <a:pt x="585" y="1488"/>
                                </a:lnTo>
                                <a:close/>
                                <a:moveTo>
                                  <a:pt x="585" y="1434"/>
                                </a:moveTo>
                                <a:lnTo>
                                  <a:pt x="585" y="1434"/>
                                </a:lnTo>
                                <a:lnTo>
                                  <a:pt x="564" y="1434"/>
                                </a:lnTo>
                                <a:lnTo>
                                  <a:pt x="564" y="1408"/>
                                </a:lnTo>
                                <a:lnTo>
                                  <a:pt x="585" y="1408"/>
                                </a:lnTo>
                                <a:lnTo>
                                  <a:pt x="585" y="1434"/>
                                </a:lnTo>
                                <a:close/>
                                <a:moveTo>
                                  <a:pt x="564" y="1351"/>
                                </a:moveTo>
                                <a:lnTo>
                                  <a:pt x="564" y="1351"/>
                                </a:lnTo>
                                <a:cubicBezTo>
                                  <a:pt x="568" y="1354"/>
                                  <a:pt x="573" y="1355"/>
                                  <a:pt x="578" y="1355"/>
                                </a:cubicBezTo>
                                <a:cubicBezTo>
                                  <a:pt x="580" y="1355"/>
                                  <a:pt x="582" y="1355"/>
                                  <a:pt x="585" y="1354"/>
                                </a:cubicBezTo>
                                <a:lnTo>
                                  <a:pt x="585" y="1367"/>
                                </a:lnTo>
                                <a:lnTo>
                                  <a:pt x="564" y="1367"/>
                                </a:lnTo>
                                <a:lnTo>
                                  <a:pt x="564" y="1351"/>
                                </a:lnTo>
                                <a:close/>
                                <a:moveTo>
                                  <a:pt x="533" y="1186"/>
                                </a:moveTo>
                                <a:lnTo>
                                  <a:pt x="533" y="1186"/>
                                </a:lnTo>
                                <a:lnTo>
                                  <a:pt x="560" y="1186"/>
                                </a:lnTo>
                                <a:lnTo>
                                  <a:pt x="560" y="1367"/>
                                </a:lnTo>
                                <a:lnTo>
                                  <a:pt x="537" y="1367"/>
                                </a:lnTo>
                                <a:cubicBezTo>
                                  <a:pt x="535" y="1367"/>
                                  <a:pt x="533" y="1365"/>
                                  <a:pt x="533" y="1363"/>
                                </a:cubicBezTo>
                                <a:lnTo>
                                  <a:pt x="533" y="1186"/>
                                </a:lnTo>
                                <a:close/>
                                <a:moveTo>
                                  <a:pt x="560" y="1166"/>
                                </a:moveTo>
                                <a:lnTo>
                                  <a:pt x="560" y="1166"/>
                                </a:lnTo>
                                <a:lnTo>
                                  <a:pt x="533" y="1166"/>
                                </a:lnTo>
                                <a:lnTo>
                                  <a:pt x="533" y="887"/>
                                </a:lnTo>
                                <a:lnTo>
                                  <a:pt x="560" y="887"/>
                                </a:lnTo>
                                <a:lnTo>
                                  <a:pt x="560" y="1166"/>
                                </a:lnTo>
                                <a:close/>
                                <a:moveTo>
                                  <a:pt x="567" y="688"/>
                                </a:moveTo>
                                <a:lnTo>
                                  <a:pt x="567" y="688"/>
                                </a:lnTo>
                                <a:cubicBezTo>
                                  <a:pt x="571" y="689"/>
                                  <a:pt x="574" y="690"/>
                                  <a:pt x="578" y="690"/>
                                </a:cubicBezTo>
                                <a:cubicBezTo>
                                  <a:pt x="580" y="690"/>
                                  <a:pt x="582" y="690"/>
                                  <a:pt x="585" y="689"/>
                                </a:cubicBezTo>
                                <a:lnTo>
                                  <a:pt x="585" y="707"/>
                                </a:lnTo>
                                <a:cubicBezTo>
                                  <a:pt x="578" y="709"/>
                                  <a:pt x="570" y="709"/>
                                  <a:pt x="564" y="704"/>
                                </a:cubicBezTo>
                                <a:lnTo>
                                  <a:pt x="564" y="688"/>
                                </a:lnTo>
                                <a:lnTo>
                                  <a:pt x="567" y="688"/>
                                </a:lnTo>
                                <a:close/>
                                <a:moveTo>
                                  <a:pt x="773" y="385"/>
                                </a:moveTo>
                                <a:lnTo>
                                  <a:pt x="773" y="385"/>
                                </a:lnTo>
                                <a:lnTo>
                                  <a:pt x="733" y="385"/>
                                </a:lnTo>
                                <a:lnTo>
                                  <a:pt x="733" y="252"/>
                                </a:lnTo>
                                <a:cubicBezTo>
                                  <a:pt x="733" y="234"/>
                                  <a:pt x="715" y="220"/>
                                  <a:pt x="693" y="220"/>
                                </a:cubicBezTo>
                                <a:lnTo>
                                  <a:pt x="669" y="220"/>
                                </a:lnTo>
                                <a:cubicBezTo>
                                  <a:pt x="670" y="213"/>
                                  <a:pt x="676" y="207"/>
                                  <a:pt x="683" y="207"/>
                                </a:cubicBezTo>
                                <a:lnTo>
                                  <a:pt x="759" y="207"/>
                                </a:lnTo>
                                <a:cubicBezTo>
                                  <a:pt x="767" y="207"/>
                                  <a:pt x="773" y="213"/>
                                  <a:pt x="773" y="221"/>
                                </a:cubicBezTo>
                                <a:lnTo>
                                  <a:pt x="773" y="385"/>
                                </a:lnTo>
                                <a:close/>
                                <a:moveTo>
                                  <a:pt x="733" y="395"/>
                                </a:moveTo>
                                <a:lnTo>
                                  <a:pt x="733" y="395"/>
                                </a:lnTo>
                                <a:lnTo>
                                  <a:pt x="773" y="395"/>
                                </a:lnTo>
                                <a:lnTo>
                                  <a:pt x="773" y="452"/>
                                </a:lnTo>
                                <a:lnTo>
                                  <a:pt x="733" y="452"/>
                                </a:lnTo>
                                <a:lnTo>
                                  <a:pt x="733" y="395"/>
                                </a:lnTo>
                                <a:close/>
                                <a:moveTo>
                                  <a:pt x="773" y="652"/>
                                </a:moveTo>
                                <a:lnTo>
                                  <a:pt x="773" y="652"/>
                                </a:lnTo>
                                <a:lnTo>
                                  <a:pt x="733" y="652"/>
                                </a:lnTo>
                                <a:lnTo>
                                  <a:pt x="733" y="515"/>
                                </a:lnTo>
                                <a:lnTo>
                                  <a:pt x="773" y="515"/>
                                </a:lnTo>
                                <a:lnTo>
                                  <a:pt x="773" y="652"/>
                                </a:lnTo>
                                <a:close/>
                                <a:moveTo>
                                  <a:pt x="773" y="767"/>
                                </a:moveTo>
                                <a:lnTo>
                                  <a:pt x="773" y="767"/>
                                </a:lnTo>
                                <a:lnTo>
                                  <a:pt x="733" y="767"/>
                                </a:lnTo>
                                <a:lnTo>
                                  <a:pt x="733" y="714"/>
                                </a:lnTo>
                                <a:lnTo>
                                  <a:pt x="773" y="714"/>
                                </a:lnTo>
                                <a:lnTo>
                                  <a:pt x="773" y="767"/>
                                </a:lnTo>
                                <a:close/>
                                <a:moveTo>
                                  <a:pt x="773" y="1025"/>
                                </a:moveTo>
                                <a:lnTo>
                                  <a:pt x="773" y="1025"/>
                                </a:lnTo>
                                <a:lnTo>
                                  <a:pt x="733" y="1025"/>
                                </a:lnTo>
                                <a:lnTo>
                                  <a:pt x="733" y="886"/>
                                </a:lnTo>
                                <a:lnTo>
                                  <a:pt x="773" y="886"/>
                                </a:lnTo>
                                <a:lnTo>
                                  <a:pt x="773" y="1025"/>
                                </a:lnTo>
                                <a:close/>
                                <a:moveTo>
                                  <a:pt x="733" y="1226"/>
                                </a:moveTo>
                                <a:lnTo>
                                  <a:pt x="733" y="1226"/>
                                </a:lnTo>
                                <a:lnTo>
                                  <a:pt x="773" y="1226"/>
                                </a:lnTo>
                                <a:lnTo>
                                  <a:pt x="773" y="1262"/>
                                </a:lnTo>
                                <a:lnTo>
                                  <a:pt x="733" y="1262"/>
                                </a:lnTo>
                                <a:lnTo>
                                  <a:pt x="733" y="1226"/>
                                </a:lnTo>
                                <a:close/>
                                <a:moveTo>
                                  <a:pt x="773" y="1400"/>
                                </a:moveTo>
                                <a:lnTo>
                                  <a:pt x="773" y="1400"/>
                                </a:lnTo>
                                <a:lnTo>
                                  <a:pt x="733" y="1400"/>
                                </a:lnTo>
                                <a:lnTo>
                                  <a:pt x="733" y="1283"/>
                                </a:lnTo>
                                <a:lnTo>
                                  <a:pt x="773" y="1283"/>
                                </a:lnTo>
                                <a:lnTo>
                                  <a:pt x="773" y="1400"/>
                                </a:lnTo>
                                <a:close/>
                                <a:moveTo>
                                  <a:pt x="793" y="1283"/>
                                </a:moveTo>
                                <a:lnTo>
                                  <a:pt x="793" y="1283"/>
                                </a:lnTo>
                                <a:lnTo>
                                  <a:pt x="825" y="1283"/>
                                </a:lnTo>
                                <a:lnTo>
                                  <a:pt x="825" y="1494"/>
                                </a:lnTo>
                                <a:lnTo>
                                  <a:pt x="793" y="1494"/>
                                </a:lnTo>
                                <a:lnTo>
                                  <a:pt x="793" y="1283"/>
                                </a:lnTo>
                                <a:close/>
                                <a:moveTo>
                                  <a:pt x="825" y="1547"/>
                                </a:moveTo>
                                <a:lnTo>
                                  <a:pt x="825" y="1547"/>
                                </a:lnTo>
                                <a:lnTo>
                                  <a:pt x="793" y="1547"/>
                                </a:lnTo>
                                <a:lnTo>
                                  <a:pt x="793" y="1515"/>
                                </a:lnTo>
                                <a:lnTo>
                                  <a:pt x="825" y="1515"/>
                                </a:lnTo>
                                <a:lnTo>
                                  <a:pt x="825" y="1547"/>
                                </a:lnTo>
                                <a:close/>
                                <a:moveTo>
                                  <a:pt x="874" y="1547"/>
                                </a:moveTo>
                                <a:lnTo>
                                  <a:pt x="874" y="1547"/>
                                </a:lnTo>
                                <a:lnTo>
                                  <a:pt x="845" y="1547"/>
                                </a:lnTo>
                                <a:lnTo>
                                  <a:pt x="845" y="1515"/>
                                </a:lnTo>
                                <a:lnTo>
                                  <a:pt x="874" y="1515"/>
                                </a:lnTo>
                                <a:lnTo>
                                  <a:pt x="874" y="1547"/>
                                </a:lnTo>
                                <a:close/>
                                <a:moveTo>
                                  <a:pt x="988" y="1403"/>
                                </a:moveTo>
                                <a:lnTo>
                                  <a:pt x="988" y="1403"/>
                                </a:lnTo>
                                <a:lnTo>
                                  <a:pt x="973" y="1406"/>
                                </a:lnTo>
                                <a:lnTo>
                                  <a:pt x="969" y="1416"/>
                                </a:lnTo>
                                <a:lnTo>
                                  <a:pt x="945" y="1416"/>
                                </a:lnTo>
                                <a:lnTo>
                                  <a:pt x="945" y="1357"/>
                                </a:lnTo>
                                <a:cubicBezTo>
                                  <a:pt x="945" y="1350"/>
                                  <a:pt x="952" y="1343"/>
                                  <a:pt x="959" y="1343"/>
                                </a:cubicBezTo>
                                <a:lnTo>
                                  <a:pt x="988" y="1343"/>
                                </a:lnTo>
                                <a:lnTo>
                                  <a:pt x="988" y="1403"/>
                                </a:lnTo>
                                <a:close/>
                                <a:moveTo>
                                  <a:pt x="1254" y="1183"/>
                                </a:moveTo>
                                <a:lnTo>
                                  <a:pt x="1254" y="1183"/>
                                </a:lnTo>
                                <a:lnTo>
                                  <a:pt x="1251" y="1183"/>
                                </a:lnTo>
                                <a:lnTo>
                                  <a:pt x="1253" y="1179"/>
                                </a:lnTo>
                                <a:lnTo>
                                  <a:pt x="1254" y="1179"/>
                                </a:lnTo>
                                <a:lnTo>
                                  <a:pt x="1254" y="1183"/>
                                </a:lnTo>
                                <a:close/>
                                <a:moveTo>
                                  <a:pt x="1254" y="1205"/>
                                </a:moveTo>
                                <a:lnTo>
                                  <a:pt x="1254" y="1205"/>
                                </a:lnTo>
                                <a:lnTo>
                                  <a:pt x="1241" y="1205"/>
                                </a:lnTo>
                                <a:lnTo>
                                  <a:pt x="1242" y="1203"/>
                                </a:lnTo>
                                <a:lnTo>
                                  <a:pt x="1254" y="1203"/>
                                </a:lnTo>
                                <a:lnTo>
                                  <a:pt x="1254" y="1205"/>
                                </a:lnTo>
                                <a:close/>
                                <a:moveTo>
                                  <a:pt x="1342" y="1419"/>
                                </a:moveTo>
                                <a:lnTo>
                                  <a:pt x="1342" y="1419"/>
                                </a:lnTo>
                                <a:lnTo>
                                  <a:pt x="1342" y="1413"/>
                                </a:lnTo>
                                <a:cubicBezTo>
                                  <a:pt x="1342" y="1395"/>
                                  <a:pt x="1327" y="1379"/>
                                  <a:pt x="1308" y="1379"/>
                                </a:cubicBezTo>
                                <a:lnTo>
                                  <a:pt x="1231" y="1379"/>
                                </a:lnTo>
                                <a:lnTo>
                                  <a:pt x="1231" y="1239"/>
                                </a:lnTo>
                                <a:lnTo>
                                  <a:pt x="1259" y="1239"/>
                                </a:lnTo>
                                <a:lnTo>
                                  <a:pt x="1259" y="1230"/>
                                </a:lnTo>
                                <a:lnTo>
                                  <a:pt x="1256" y="1230"/>
                                </a:lnTo>
                                <a:lnTo>
                                  <a:pt x="1256" y="1203"/>
                                </a:lnTo>
                                <a:lnTo>
                                  <a:pt x="1422" y="1204"/>
                                </a:lnTo>
                                <a:lnTo>
                                  <a:pt x="1342" y="1419"/>
                                </a:lnTo>
                                <a:close/>
                                <a:moveTo>
                                  <a:pt x="564" y="1331"/>
                                </a:moveTo>
                                <a:lnTo>
                                  <a:pt x="564" y="1331"/>
                                </a:lnTo>
                                <a:cubicBezTo>
                                  <a:pt x="568" y="1334"/>
                                  <a:pt x="573" y="1335"/>
                                  <a:pt x="578" y="1335"/>
                                </a:cubicBezTo>
                                <a:cubicBezTo>
                                  <a:pt x="580" y="1335"/>
                                  <a:pt x="582" y="1335"/>
                                  <a:pt x="585" y="1334"/>
                                </a:cubicBezTo>
                                <a:lnTo>
                                  <a:pt x="585" y="1352"/>
                                </a:lnTo>
                                <a:cubicBezTo>
                                  <a:pt x="578" y="1354"/>
                                  <a:pt x="570" y="1354"/>
                                  <a:pt x="564" y="1349"/>
                                </a:cubicBezTo>
                                <a:lnTo>
                                  <a:pt x="564" y="1331"/>
                                </a:lnTo>
                                <a:close/>
                                <a:moveTo>
                                  <a:pt x="578" y="892"/>
                                </a:moveTo>
                                <a:lnTo>
                                  <a:pt x="578" y="892"/>
                                </a:lnTo>
                                <a:cubicBezTo>
                                  <a:pt x="580" y="892"/>
                                  <a:pt x="582" y="891"/>
                                  <a:pt x="585" y="891"/>
                                </a:cubicBezTo>
                                <a:lnTo>
                                  <a:pt x="585" y="909"/>
                                </a:lnTo>
                                <a:cubicBezTo>
                                  <a:pt x="578" y="910"/>
                                  <a:pt x="570" y="910"/>
                                  <a:pt x="564" y="906"/>
                                </a:cubicBezTo>
                                <a:lnTo>
                                  <a:pt x="564" y="888"/>
                                </a:lnTo>
                                <a:cubicBezTo>
                                  <a:pt x="568" y="891"/>
                                  <a:pt x="573" y="892"/>
                                  <a:pt x="578" y="892"/>
                                </a:cubicBezTo>
                                <a:close/>
                                <a:moveTo>
                                  <a:pt x="585" y="728"/>
                                </a:moveTo>
                                <a:lnTo>
                                  <a:pt x="585" y="728"/>
                                </a:lnTo>
                                <a:cubicBezTo>
                                  <a:pt x="578" y="729"/>
                                  <a:pt x="570" y="729"/>
                                  <a:pt x="564" y="724"/>
                                </a:cubicBezTo>
                                <a:lnTo>
                                  <a:pt x="564" y="706"/>
                                </a:lnTo>
                                <a:cubicBezTo>
                                  <a:pt x="568" y="709"/>
                                  <a:pt x="573" y="710"/>
                                  <a:pt x="578" y="710"/>
                                </a:cubicBezTo>
                                <a:cubicBezTo>
                                  <a:pt x="580" y="710"/>
                                  <a:pt x="582" y="710"/>
                                  <a:pt x="585" y="710"/>
                                </a:cubicBezTo>
                                <a:lnTo>
                                  <a:pt x="585" y="728"/>
                                </a:lnTo>
                                <a:close/>
                                <a:moveTo>
                                  <a:pt x="773" y="467"/>
                                </a:moveTo>
                                <a:lnTo>
                                  <a:pt x="773" y="467"/>
                                </a:lnTo>
                                <a:lnTo>
                                  <a:pt x="733" y="467"/>
                                </a:lnTo>
                                <a:lnTo>
                                  <a:pt x="733" y="455"/>
                                </a:lnTo>
                                <a:lnTo>
                                  <a:pt x="773" y="455"/>
                                </a:lnTo>
                                <a:lnTo>
                                  <a:pt x="773" y="467"/>
                                </a:lnTo>
                                <a:close/>
                                <a:moveTo>
                                  <a:pt x="733" y="499"/>
                                </a:moveTo>
                                <a:lnTo>
                                  <a:pt x="733" y="499"/>
                                </a:lnTo>
                                <a:lnTo>
                                  <a:pt x="773" y="499"/>
                                </a:lnTo>
                                <a:lnTo>
                                  <a:pt x="773" y="506"/>
                                </a:lnTo>
                                <a:lnTo>
                                  <a:pt x="733" y="506"/>
                                </a:lnTo>
                                <a:lnTo>
                                  <a:pt x="733" y="499"/>
                                </a:lnTo>
                                <a:close/>
                                <a:moveTo>
                                  <a:pt x="733" y="484"/>
                                </a:moveTo>
                                <a:lnTo>
                                  <a:pt x="733" y="484"/>
                                </a:lnTo>
                                <a:lnTo>
                                  <a:pt x="773" y="484"/>
                                </a:lnTo>
                                <a:lnTo>
                                  <a:pt x="773" y="496"/>
                                </a:lnTo>
                                <a:lnTo>
                                  <a:pt x="733" y="496"/>
                                </a:lnTo>
                                <a:lnTo>
                                  <a:pt x="733" y="484"/>
                                </a:lnTo>
                                <a:close/>
                                <a:moveTo>
                                  <a:pt x="733" y="470"/>
                                </a:moveTo>
                                <a:lnTo>
                                  <a:pt x="733" y="470"/>
                                </a:lnTo>
                                <a:lnTo>
                                  <a:pt x="773" y="470"/>
                                </a:lnTo>
                                <a:lnTo>
                                  <a:pt x="773" y="481"/>
                                </a:lnTo>
                                <a:lnTo>
                                  <a:pt x="733" y="481"/>
                                </a:lnTo>
                                <a:lnTo>
                                  <a:pt x="733" y="470"/>
                                </a:lnTo>
                                <a:close/>
                                <a:moveTo>
                                  <a:pt x="773" y="666"/>
                                </a:moveTo>
                                <a:lnTo>
                                  <a:pt x="773" y="666"/>
                                </a:lnTo>
                                <a:lnTo>
                                  <a:pt x="733" y="666"/>
                                </a:lnTo>
                                <a:lnTo>
                                  <a:pt x="733" y="655"/>
                                </a:lnTo>
                                <a:lnTo>
                                  <a:pt x="773" y="655"/>
                                </a:lnTo>
                                <a:lnTo>
                                  <a:pt x="773" y="666"/>
                                </a:lnTo>
                                <a:close/>
                                <a:moveTo>
                                  <a:pt x="733" y="698"/>
                                </a:moveTo>
                                <a:lnTo>
                                  <a:pt x="733" y="698"/>
                                </a:lnTo>
                                <a:lnTo>
                                  <a:pt x="773" y="698"/>
                                </a:lnTo>
                                <a:lnTo>
                                  <a:pt x="773" y="705"/>
                                </a:lnTo>
                                <a:lnTo>
                                  <a:pt x="733" y="705"/>
                                </a:lnTo>
                                <a:lnTo>
                                  <a:pt x="733" y="698"/>
                                </a:lnTo>
                                <a:close/>
                                <a:moveTo>
                                  <a:pt x="733" y="684"/>
                                </a:moveTo>
                                <a:lnTo>
                                  <a:pt x="733" y="684"/>
                                </a:lnTo>
                                <a:lnTo>
                                  <a:pt x="773" y="684"/>
                                </a:lnTo>
                                <a:lnTo>
                                  <a:pt x="773" y="695"/>
                                </a:lnTo>
                                <a:lnTo>
                                  <a:pt x="733" y="695"/>
                                </a:lnTo>
                                <a:lnTo>
                                  <a:pt x="733" y="684"/>
                                </a:lnTo>
                                <a:close/>
                                <a:moveTo>
                                  <a:pt x="733" y="669"/>
                                </a:moveTo>
                                <a:lnTo>
                                  <a:pt x="733" y="669"/>
                                </a:lnTo>
                                <a:lnTo>
                                  <a:pt x="773" y="669"/>
                                </a:lnTo>
                                <a:lnTo>
                                  <a:pt x="773" y="681"/>
                                </a:lnTo>
                                <a:lnTo>
                                  <a:pt x="733" y="681"/>
                                </a:lnTo>
                                <a:lnTo>
                                  <a:pt x="733" y="669"/>
                                </a:lnTo>
                                <a:close/>
                                <a:moveTo>
                                  <a:pt x="773" y="838"/>
                                </a:moveTo>
                                <a:lnTo>
                                  <a:pt x="773" y="838"/>
                                </a:lnTo>
                                <a:lnTo>
                                  <a:pt x="733" y="838"/>
                                </a:lnTo>
                                <a:lnTo>
                                  <a:pt x="733" y="826"/>
                                </a:lnTo>
                                <a:lnTo>
                                  <a:pt x="773" y="826"/>
                                </a:lnTo>
                                <a:lnTo>
                                  <a:pt x="773" y="838"/>
                                </a:lnTo>
                                <a:close/>
                                <a:moveTo>
                                  <a:pt x="733" y="870"/>
                                </a:moveTo>
                                <a:lnTo>
                                  <a:pt x="733" y="870"/>
                                </a:lnTo>
                                <a:lnTo>
                                  <a:pt x="773" y="870"/>
                                </a:lnTo>
                                <a:lnTo>
                                  <a:pt x="773" y="877"/>
                                </a:lnTo>
                                <a:lnTo>
                                  <a:pt x="733" y="877"/>
                                </a:lnTo>
                                <a:lnTo>
                                  <a:pt x="733" y="870"/>
                                </a:lnTo>
                                <a:close/>
                                <a:moveTo>
                                  <a:pt x="733" y="855"/>
                                </a:moveTo>
                                <a:lnTo>
                                  <a:pt x="733" y="855"/>
                                </a:lnTo>
                                <a:lnTo>
                                  <a:pt x="773" y="855"/>
                                </a:lnTo>
                                <a:lnTo>
                                  <a:pt x="773" y="867"/>
                                </a:lnTo>
                                <a:lnTo>
                                  <a:pt x="733" y="867"/>
                                </a:lnTo>
                                <a:lnTo>
                                  <a:pt x="733" y="855"/>
                                </a:lnTo>
                                <a:close/>
                                <a:moveTo>
                                  <a:pt x="733" y="841"/>
                                </a:moveTo>
                                <a:lnTo>
                                  <a:pt x="733" y="841"/>
                                </a:lnTo>
                                <a:lnTo>
                                  <a:pt x="773" y="841"/>
                                </a:lnTo>
                                <a:lnTo>
                                  <a:pt x="773" y="852"/>
                                </a:lnTo>
                                <a:lnTo>
                                  <a:pt x="733" y="852"/>
                                </a:lnTo>
                                <a:lnTo>
                                  <a:pt x="733" y="841"/>
                                </a:lnTo>
                                <a:close/>
                                <a:moveTo>
                                  <a:pt x="773" y="1164"/>
                                </a:moveTo>
                                <a:lnTo>
                                  <a:pt x="773" y="1164"/>
                                </a:lnTo>
                                <a:lnTo>
                                  <a:pt x="733" y="1164"/>
                                </a:lnTo>
                                <a:lnTo>
                                  <a:pt x="733" y="1035"/>
                                </a:lnTo>
                                <a:lnTo>
                                  <a:pt x="773" y="1035"/>
                                </a:lnTo>
                                <a:lnTo>
                                  <a:pt x="773" y="1164"/>
                                </a:lnTo>
                                <a:close/>
                                <a:moveTo>
                                  <a:pt x="733" y="1210"/>
                                </a:moveTo>
                                <a:lnTo>
                                  <a:pt x="733" y="1210"/>
                                </a:lnTo>
                                <a:lnTo>
                                  <a:pt x="773" y="1210"/>
                                </a:lnTo>
                                <a:lnTo>
                                  <a:pt x="773" y="1217"/>
                                </a:lnTo>
                                <a:lnTo>
                                  <a:pt x="733" y="1217"/>
                                </a:lnTo>
                                <a:lnTo>
                                  <a:pt x="733" y="1210"/>
                                </a:lnTo>
                                <a:close/>
                                <a:moveTo>
                                  <a:pt x="733" y="1196"/>
                                </a:moveTo>
                                <a:lnTo>
                                  <a:pt x="733" y="1196"/>
                                </a:lnTo>
                                <a:lnTo>
                                  <a:pt x="773" y="1196"/>
                                </a:lnTo>
                                <a:lnTo>
                                  <a:pt x="773" y="1207"/>
                                </a:lnTo>
                                <a:lnTo>
                                  <a:pt x="733" y="1207"/>
                                </a:lnTo>
                                <a:lnTo>
                                  <a:pt x="733" y="1196"/>
                                </a:lnTo>
                                <a:close/>
                                <a:moveTo>
                                  <a:pt x="733" y="1181"/>
                                </a:moveTo>
                                <a:lnTo>
                                  <a:pt x="733" y="1181"/>
                                </a:lnTo>
                                <a:lnTo>
                                  <a:pt x="773" y="1181"/>
                                </a:lnTo>
                                <a:lnTo>
                                  <a:pt x="773" y="1193"/>
                                </a:lnTo>
                                <a:lnTo>
                                  <a:pt x="733" y="1193"/>
                                </a:lnTo>
                                <a:lnTo>
                                  <a:pt x="733" y="1181"/>
                                </a:lnTo>
                                <a:close/>
                                <a:moveTo>
                                  <a:pt x="733" y="1167"/>
                                </a:moveTo>
                                <a:lnTo>
                                  <a:pt x="733" y="1167"/>
                                </a:lnTo>
                                <a:lnTo>
                                  <a:pt x="773" y="1167"/>
                                </a:lnTo>
                                <a:lnTo>
                                  <a:pt x="773" y="1178"/>
                                </a:lnTo>
                                <a:lnTo>
                                  <a:pt x="733" y="1178"/>
                                </a:lnTo>
                                <a:lnTo>
                                  <a:pt x="733" y="1167"/>
                                </a:lnTo>
                                <a:close/>
                                <a:moveTo>
                                  <a:pt x="733" y="1515"/>
                                </a:moveTo>
                                <a:lnTo>
                                  <a:pt x="733" y="1515"/>
                                </a:lnTo>
                                <a:lnTo>
                                  <a:pt x="773" y="1515"/>
                                </a:lnTo>
                                <a:lnTo>
                                  <a:pt x="773" y="1547"/>
                                </a:lnTo>
                                <a:lnTo>
                                  <a:pt x="733" y="1547"/>
                                </a:lnTo>
                                <a:lnTo>
                                  <a:pt x="733" y="1515"/>
                                </a:lnTo>
                                <a:close/>
                                <a:moveTo>
                                  <a:pt x="564" y="1311"/>
                                </a:moveTo>
                                <a:lnTo>
                                  <a:pt x="564" y="1311"/>
                                </a:lnTo>
                                <a:cubicBezTo>
                                  <a:pt x="568" y="1314"/>
                                  <a:pt x="573" y="1315"/>
                                  <a:pt x="578" y="1315"/>
                                </a:cubicBezTo>
                                <a:cubicBezTo>
                                  <a:pt x="580" y="1315"/>
                                  <a:pt x="582" y="1315"/>
                                  <a:pt x="585" y="1314"/>
                                </a:cubicBezTo>
                                <a:lnTo>
                                  <a:pt x="585" y="1332"/>
                                </a:lnTo>
                                <a:cubicBezTo>
                                  <a:pt x="578" y="1333"/>
                                  <a:pt x="570" y="1333"/>
                                  <a:pt x="564" y="1329"/>
                                </a:cubicBezTo>
                                <a:lnTo>
                                  <a:pt x="564" y="1311"/>
                                </a:lnTo>
                                <a:close/>
                                <a:moveTo>
                                  <a:pt x="578" y="1194"/>
                                </a:moveTo>
                                <a:lnTo>
                                  <a:pt x="578" y="1194"/>
                                </a:lnTo>
                                <a:cubicBezTo>
                                  <a:pt x="580" y="1194"/>
                                  <a:pt x="582" y="1194"/>
                                  <a:pt x="585" y="1193"/>
                                </a:cubicBezTo>
                                <a:lnTo>
                                  <a:pt x="585" y="1211"/>
                                </a:lnTo>
                                <a:cubicBezTo>
                                  <a:pt x="578" y="1213"/>
                                  <a:pt x="570" y="1212"/>
                                  <a:pt x="564" y="1208"/>
                                </a:cubicBezTo>
                                <a:lnTo>
                                  <a:pt x="564" y="1190"/>
                                </a:lnTo>
                                <a:cubicBezTo>
                                  <a:pt x="568" y="1193"/>
                                  <a:pt x="573" y="1194"/>
                                  <a:pt x="578" y="1194"/>
                                </a:cubicBezTo>
                                <a:close/>
                                <a:moveTo>
                                  <a:pt x="578" y="1154"/>
                                </a:moveTo>
                                <a:lnTo>
                                  <a:pt x="578" y="1154"/>
                                </a:lnTo>
                                <a:cubicBezTo>
                                  <a:pt x="580" y="1154"/>
                                  <a:pt x="582" y="1153"/>
                                  <a:pt x="585" y="1153"/>
                                </a:cubicBezTo>
                                <a:lnTo>
                                  <a:pt x="585" y="1166"/>
                                </a:lnTo>
                                <a:lnTo>
                                  <a:pt x="564" y="1166"/>
                                </a:lnTo>
                                <a:lnTo>
                                  <a:pt x="564" y="1150"/>
                                </a:lnTo>
                                <a:cubicBezTo>
                                  <a:pt x="568" y="1153"/>
                                  <a:pt x="573" y="1154"/>
                                  <a:pt x="578" y="1154"/>
                                </a:cubicBezTo>
                                <a:close/>
                                <a:moveTo>
                                  <a:pt x="585" y="929"/>
                                </a:moveTo>
                                <a:lnTo>
                                  <a:pt x="585" y="929"/>
                                </a:lnTo>
                                <a:cubicBezTo>
                                  <a:pt x="578" y="930"/>
                                  <a:pt x="570" y="930"/>
                                  <a:pt x="564" y="926"/>
                                </a:cubicBezTo>
                                <a:lnTo>
                                  <a:pt x="564" y="908"/>
                                </a:lnTo>
                                <a:cubicBezTo>
                                  <a:pt x="568" y="911"/>
                                  <a:pt x="573" y="912"/>
                                  <a:pt x="578" y="912"/>
                                </a:cubicBezTo>
                                <a:cubicBezTo>
                                  <a:pt x="580" y="912"/>
                                  <a:pt x="582" y="911"/>
                                  <a:pt x="585" y="911"/>
                                </a:cubicBezTo>
                                <a:lnTo>
                                  <a:pt x="585" y="929"/>
                                </a:lnTo>
                                <a:close/>
                                <a:moveTo>
                                  <a:pt x="585" y="887"/>
                                </a:moveTo>
                                <a:lnTo>
                                  <a:pt x="585" y="887"/>
                                </a:lnTo>
                                <a:lnTo>
                                  <a:pt x="585" y="889"/>
                                </a:lnTo>
                                <a:cubicBezTo>
                                  <a:pt x="579" y="890"/>
                                  <a:pt x="572" y="890"/>
                                  <a:pt x="566" y="887"/>
                                </a:cubicBezTo>
                                <a:lnTo>
                                  <a:pt x="585" y="887"/>
                                </a:lnTo>
                                <a:close/>
                                <a:moveTo>
                                  <a:pt x="578" y="831"/>
                                </a:moveTo>
                                <a:lnTo>
                                  <a:pt x="578" y="831"/>
                                </a:lnTo>
                                <a:cubicBezTo>
                                  <a:pt x="580" y="831"/>
                                  <a:pt x="582" y="831"/>
                                  <a:pt x="585" y="830"/>
                                </a:cubicBezTo>
                                <a:lnTo>
                                  <a:pt x="585" y="847"/>
                                </a:lnTo>
                                <a:lnTo>
                                  <a:pt x="566" y="847"/>
                                </a:lnTo>
                                <a:cubicBezTo>
                                  <a:pt x="566" y="846"/>
                                  <a:pt x="565" y="846"/>
                                  <a:pt x="564" y="845"/>
                                </a:cubicBezTo>
                                <a:lnTo>
                                  <a:pt x="564" y="827"/>
                                </a:lnTo>
                                <a:cubicBezTo>
                                  <a:pt x="568" y="830"/>
                                  <a:pt x="573" y="831"/>
                                  <a:pt x="578" y="831"/>
                                </a:cubicBezTo>
                                <a:close/>
                                <a:moveTo>
                                  <a:pt x="585" y="748"/>
                                </a:moveTo>
                                <a:lnTo>
                                  <a:pt x="585" y="748"/>
                                </a:lnTo>
                                <a:cubicBezTo>
                                  <a:pt x="578" y="749"/>
                                  <a:pt x="570" y="749"/>
                                  <a:pt x="564" y="744"/>
                                </a:cubicBezTo>
                                <a:lnTo>
                                  <a:pt x="564" y="727"/>
                                </a:lnTo>
                                <a:cubicBezTo>
                                  <a:pt x="568" y="729"/>
                                  <a:pt x="573" y="730"/>
                                  <a:pt x="578" y="730"/>
                                </a:cubicBezTo>
                                <a:cubicBezTo>
                                  <a:pt x="580" y="730"/>
                                  <a:pt x="582" y="730"/>
                                  <a:pt x="585" y="730"/>
                                </a:cubicBezTo>
                                <a:lnTo>
                                  <a:pt x="585" y="748"/>
                                </a:lnTo>
                                <a:close/>
                                <a:moveTo>
                                  <a:pt x="564" y="807"/>
                                </a:moveTo>
                                <a:lnTo>
                                  <a:pt x="564" y="807"/>
                                </a:lnTo>
                                <a:cubicBezTo>
                                  <a:pt x="568" y="810"/>
                                  <a:pt x="573" y="811"/>
                                  <a:pt x="578" y="811"/>
                                </a:cubicBezTo>
                                <a:cubicBezTo>
                                  <a:pt x="580" y="811"/>
                                  <a:pt x="582" y="811"/>
                                  <a:pt x="585" y="810"/>
                                </a:cubicBezTo>
                                <a:lnTo>
                                  <a:pt x="585" y="828"/>
                                </a:lnTo>
                                <a:cubicBezTo>
                                  <a:pt x="578" y="830"/>
                                  <a:pt x="570" y="830"/>
                                  <a:pt x="564" y="825"/>
                                </a:cubicBezTo>
                                <a:lnTo>
                                  <a:pt x="564" y="807"/>
                                </a:lnTo>
                                <a:close/>
                                <a:moveTo>
                                  <a:pt x="578" y="791"/>
                                </a:moveTo>
                                <a:lnTo>
                                  <a:pt x="578" y="791"/>
                                </a:lnTo>
                                <a:cubicBezTo>
                                  <a:pt x="580" y="791"/>
                                  <a:pt x="582" y="791"/>
                                  <a:pt x="585" y="790"/>
                                </a:cubicBezTo>
                                <a:lnTo>
                                  <a:pt x="585" y="808"/>
                                </a:lnTo>
                                <a:cubicBezTo>
                                  <a:pt x="578" y="809"/>
                                  <a:pt x="570" y="809"/>
                                  <a:pt x="564" y="805"/>
                                </a:cubicBezTo>
                                <a:lnTo>
                                  <a:pt x="564" y="787"/>
                                </a:lnTo>
                                <a:cubicBezTo>
                                  <a:pt x="568" y="790"/>
                                  <a:pt x="573" y="791"/>
                                  <a:pt x="578" y="791"/>
                                </a:cubicBezTo>
                                <a:close/>
                                <a:moveTo>
                                  <a:pt x="578" y="771"/>
                                </a:moveTo>
                                <a:lnTo>
                                  <a:pt x="578" y="771"/>
                                </a:lnTo>
                                <a:cubicBezTo>
                                  <a:pt x="580" y="771"/>
                                  <a:pt x="582" y="770"/>
                                  <a:pt x="585" y="770"/>
                                </a:cubicBezTo>
                                <a:lnTo>
                                  <a:pt x="585" y="788"/>
                                </a:lnTo>
                                <a:cubicBezTo>
                                  <a:pt x="578" y="789"/>
                                  <a:pt x="570" y="789"/>
                                  <a:pt x="564" y="785"/>
                                </a:cubicBezTo>
                                <a:lnTo>
                                  <a:pt x="564" y="767"/>
                                </a:lnTo>
                                <a:cubicBezTo>
                                  <a:pt x="568" y="770"/>
                                  <a:pt x="573" y="771"/>
                                  <a:pt x="578" y="771"/>
                                </a:cubicBezTo>
                                <a:close/>
                                <a:moveTo>
                                  <a:pt x="585" y="768"/>
                                </a:moveTo>
                                <a:lnTo>
                                  <a:pt x="585" y="768"/>
                                </a:lnTo>
                                <a:cubicBezTo>
                                  <a:pt x="578" y="769"/>
                                  <a:pt x="570" y="769"/>
                                  <a:pt x="564" y="764"/>
                                </a:cubicBezTo>
                                <a:lnTo>
                                  <a:pt x="564" y="747"/>
                                </a:lnTo>
                                <a:cubicBezTo>
                                  <a:pt x="568" y="749"/>
                                  <a:pt x="573" y="750"/>
                                  <a:pt x="578" y="750"/>
                                </a:cubicBezTo>
                                <a:cubicBezTo>
                                  <a:pt x="580" y="750"/>
                                  <a:pt x="582" y="750"/>
                                  <a:pt x="585" y="750"/>
                                </a:cubicBezTo>
                                <a:lnTo>
                                  <a:pt x="585" y="768"/>
                                </a:lnTo>
                                <a:close/>
                                <a:moveTo>
                                  <a:pt x="585" y="1186"/>
                                </a:moveTo>
                                <a:lnTo>
                                  <a:pt x="585" y="1186"/>
                                </a:lnTo>
                                <a:lnTo>
                                  <a:pt x="585" y="1191"/>
                                </a:lnTo>
                                <a:cubicBezTo>
                                  <a:pt x="578" y="1192"/>
                                  <a:pt x="570" y="1192"/>
                                  <a:pt x="564" y="1188"/>
                                </a:cubicBezTo>
                                <a:lnTo>
                                  <a:pt x="564" y="1186"/>
                                </a:lnTo>
                                <a:lnTo>
                                  <a:pt x="585" y="1186"/>
                                </a:lnTo>
                                <a:close/>
                                <a:moveTo>
                                  <a:pt x="564" y="1130"/>
                                </a:moveTo>
                                <a:lnTo>
                                  <a:pt x="564" y="1130"/>
                                </a:lnTo>
                                <a:cubicBezTo>
                                  <a:pt x="568" y="1132"/>
                                  <a:pt x="573" y="1133"/>
                                  <a:pt x="578" y="1133"/>
                                </a:cubicBezTo>
                                <a:cubicBezTo>
                                  <a:pt x="580" y="1133"/>
                                  <a:pt x="582" y="1133"/>
                                  <a:pt x="585" y="1133"/>
                                </a:cubicBezTo>
                                <a:lnTo>
                                  <a:pt x="585" y="1151"/>
                                </a:lnTo>
                                <a:cubicBezTo>
                                  <a:pt x="578" y="1152"/>
                                  <a:pt x="570" y="1152"/>
                                  <a:pt x="564" y="1147"/>
                                </a:cubicBezTo>
                                <a:lnTo>
                                  <a:pt x="564" y="1130"/>
                                </a:lnTo>
                                <a:close/>
                                <a:moveTo>
                                  <a:pt x="578" y="1113"/>
                                </a:moveTo>
                                <a:lnTo>
                                  <a:pt x="578" y="1113"/>
                                </a:lnTo>
                                <a:cubicBezTo>
                                  <a:pt x="580" y="1113"/>
                                  <a:pt x="582" y="1113"/>
                                  <a:pt x="585" y="1113"/>
                                </a:cubicBezTo>
                                <a:lnTo>
                                  <a:pt x="585" y="1131"/>
                                </a:lnTo>
                                <a:cubicBezTo>
                                  <a:pt x="578" y="1132"/>
                                  <a:pt x="570" y="1132"/>
                                  <a:pt x="564" y="1127"/>
                                </a:cubicBezTo>
                                <a:lnTo>
                                  <a:pt x="564" y="1110"/>
                                </a:lnTo>
                                <a:cubicBezTo>
                                  <a:pt x="568" y="1112"/>
                                  <a:pt x="573" y="1113"/>
                                  <a:pt x="578" y="1113"/>
                                </a:cubicBezTo>
                                <a:close/>
                                <a:moveTo>
                                  <a:pt x="578" y="1093"/>
                                </a:moveTo>
                                <a:lnTo>
                                  <a:pt x="578" y="1093"/>
                                </a:lnTo>
                                <a:cubicBezTo>
                                  <a:pt x="580" y="1093"/>
                                  <a:pt x="582" y="1093"/>
                                  <a:pt x="585" y="1092"/>
                                </a:cubicBezTo>
                                <a:lnTo>
                                  <a:pt x="585" y="1110"/>
                                </a:lnTo>
                                <a:cubicBezTo>
                                  <a:pt x="578" y="1112"/>
                                  <a:pt x="570" y="1112"/>
                                  <a:pt x="564" y="1107"/>
                                </a:cubicBezTo>
                                <a:lnTo>
                                  <a:pt x="564" y="1089"/>
                                </a:lnTo>
                                <a:cubicBezTo>
                                  <a:pt x="568" y="1092"/>
                                  <a:pt x="573" y="1093"/>
                                  <a:pt x="578" y="1093"/>
                                </a:cubicBezTo>
                                <a:close/>
                                <a:moveTo>
                                  <a:pt x="578" y="1073"/>
                                </a:moveTo>
                                <a:lnTo>
                                  <a:pt x="578" y="1073"/>
                                </a:lnTo>
                                <a:cubicBezTo>
                                  <a:pt x="580" y="1073"/>
                                  <a:pt x="582" y="1073"/>
                                  <a:pt x="585" y="1072"/>
                                </a:cubicBezTo>
                                <a:lnTo>
                                  <a:pt x="585" y="1090"/>
                                </a:lnTo>
                                <a:cubicBezTo>
                                  <a:pt x="578" y="1092"/>
                                  <a:pt x="570" y="1092"/>
                                  <a:pt x="564" y="1087"/>
                                </a:cubicBezTo>
                                <a:lnTo>
                                  <a:pt x="564" y="1069"/>
                                </a:lnTo>
                                <a:cubicBezTo>
                                  <a:pt x="568" y="1072"/>
                                  <a:pt x="573" y="1073"/>
                                  <a:pt x="578" y="1073"/>
                                </a:cubicBezTo>
                                <a:close/>
                                <a:moveTo>
                                  <a:pt x="578" y="1053"/>
                                </a:moveTo>
                                <a:lnTo>
                                  <a:pt x="578" y="1053"/>
                                </a:lnTo>
                                <a:cubicBezTo>
                                  <a:pt x="580" y="1053"/>
                                  <a:pt x="582" y="1053"/>
                                  <a:pt x="585" y="1052"/>
                                </a:cubicBezTo>
                                <a:lnTo>
                                  <a:pt x="585" y="1070"/>
                                </a:lnTo>
                                <a:cubicBezTo>
                                  <a:pt x="578" y="1071"/>
                                  <a:pt x="570" y="1071"/>
                                  <a:pt x="564" y="1067"/>
                                </a:cubicBezTo>
                                <a:lnTo>
                                  <a:pt x="564" y="1049"/>
                                </a:lnTo>
                                <a:cubicBezTo>
                                  <a:pt x="568" y="1052"/>
                                  <a:pt x="573" y="1053"/>
                                  <a:pt x="578" y="1053"/>
                                </a:cubicBezTo>
                                <a:close/>
                                <a:moveTo>
                                  <a:pt x="578" y="1033"/>
                                </a:moveTo>
                                <a:lnTo>
                                  <a:pt x="578" y="1033"/>
                                </a:lnTo>
                                <a:cubicBezTo>
                                  <a:pt x="580" y="1033"/>
                                  <a:pt x="582" y="1032"/>
                                  <a:pt x="585" y="1032"/>
                                </a:cubicBezTo>
                                <a:lnTo>
                                  <a:pt x="585" y="1050"/>
                                </a:lnTo>
                                <a:cubicBezTo>
                                  <a:pt x="578" y="1051"/>
                                  <a:pt x="570" y="1051"/>
                                  <a:pt x="564" y="1047"/>
                                </a:cubicBezTo>
                                <a:lnTo>
                                  <a:pt x="564" y="1029"/>
                                </a:lnTo>
                                <a:cubicBezTo>
                                  <a:pt x="568" y="1032"/>
                                  <a:pt x="573" y="1033"/>
                                  <a:pt x="578" y="1033"/>
                                </a:cubicBezTo>
                                <a:close/>
                                <a:moveTo>
                                  <a:pt x="578" y="1013"/>
                                </a:moveTo>
                                <a:lnTo>
                                  <a:pt x="578" y="1013"/>
                                </a:lnTo>
                                <a:cubicBezTo>
                                  <a:pt x="580" y="1013"/>
                                  <a:pt x="582" y="1012"/>
                                  <a:pt x="585" y="1012"/>
                                </a:cubicBezTo>
                                <a:lnTo>
                                  <a:pt x="585" y="1030"/>
                                </a:lnTo>
                                <a:cubicBezTo>
                                  <a:pt x="578" y="1031"/>
                                  <a:pt x="570" y="1031"/>
                                  <a:pt x="564" y="1026"/>
                                </a:cubicBezTo>
                                <a:lnTo>
                                  <a:pt x="564" y="1009"/>
                                </a:lnTo>
                                <a:cubicBezTo>
                                  <a:pt x="568" y="1011"/>
                                  <a:pt x="573" y="1013"/>
                                  <a:pt x="578" y="1013"/>
                                </a:cubicBezTo>
                                <a:close/>
                                <a:moveTo>
                                  <a:pt x="578" y="992"/>
                                </a:moveTo>
                                <a:lnTo>
                                  <a:pt x="578" y="992"/>
                                </a:lnTo>
                                <a:cubicBezTo>
                                  <a:pt x="580" y="992"/>
                                  <a:pt x="582" y="992"/>
                                  <a:pt x="585" y="992"/>
                                </a:cubicBezTo>
                                <a:lnTo>
                                  <a:pt x="585" y="1010"/>
                                </a:lnTo>
                                <a:cubicBezTo>
                                  <a:pt x="578" y="1011"/>
                                  <a:pt x="570" y="1011"/>
                                  <a:pt x="564" y="1006"/>
                                </a:cubicBezTo>
                                <a:lnTo>
                                  <a:pt x="564" y="989"/>
                                </a:lnTo>
                                <a:cubicBezTo>
                                  <a:pt x="568" y="991"/>
                                  <a:pt x="573" y="992"/>
                                  <a:pt x="578" y="992"/>
                                </a:cubicBezTo>
                                <a:close/>
                                <a:moveTo>
                                  <a:pt x="578" y="972"/>
                                </a:moveTo>
                                <a:lnTo>
                                  <a:pt x="578" y="972"/>
                                </a:lnTo>
                                <a:cubicBezTo>
                                  <a:pt x="580" y="972"/>
                                  <a:pt x="582" y="972"/>
                                  <a:pt x="585" y="972"/>
                                </a:cubicBezTo>
                                <a:lnTo>
                                  <a:pt x="585" y="990"/>
                                </a:lnTo>
                                <a:cubicBezTo>
                                  <a:pt x="578" y="991"/>
                                  <a:pt x="570" y="991"/>
                                  <a:pt x="564" y="986"/>
                                </a:cubicBezTo>
                                <a:lnTo>
                                  <a:pt x="564" y="968"/>
                                </a:lnTo>
                                <a:cubicBezTo>
                                  <a:pt x="568" y="971"/>
                                  <a:pt x="573" y="972"/>
                                  <a:pt x="578" y="972"/>
                                </a:cubicBezTo>
                                <a:close/>
                                <a:moveTo>
                                  <a:pt x="578" y="952"/>
                                </a:moveTo>
                                <a:lnTo>
                                  <a:pt x="578" y="952"/>
                                </a:lnTo>
                                <a:cubicBezTo>
                                  <a:pt x="580" y="952"/>
                                  <a:pt x="582" y="952"/>
                                  <a:pt x="585" y="951"/>
                                </a:cubicBezTo>
                                <a:lnTo>
                                  <a:pt x="585" y="969"/>
                                </a:lnTo>
                                <a:cubicBezTo>
                                  <a:pt x="578" y="971"/>
                                  <a:pt x="570" y="971"/>
                                  <a:pt x="564" y="966"/>
                                </a:cubicBezTo>
                                <a:lnTo>
                                  <a:pt x="564" y="948"/>
                                </a:lnTo>
                                <a:cubicBezTo>
                                  <a:pt x="568" y="951"/>
                                  <a:pt x="573" y="952"/>
                                  <a:pt x="578" y="952"/>
                                </a:cubicBezTo>
                                <a:close/>
                                <a:moveTo>
                                  <a:pt x="585" y="949"/>
                                </a:moveTo>
                                <a:lnTo>
                                  <a:pt x="585" y="949"/>
                                </a:lnTo>
                                <a:cubicBezTo>
                                  <a:pt x="578" y="951"/>
                                  <a:pt x="570" y="950"/>
                                  <a:pt x="564" y="946"/>
                                </a:cubicBezTo>
                                <a:lnTo>
                                  <a:pt x="564" y="928"/>
                                </a:lnTo>
                                <a:cubicBezTo>
                                  <a:pt x="568" y="931"/>
                                  <a:pt x="573" y="932"/>
                                  <a:pt x="578" y="932"/>
                                </a:cubicBezTo>
                                <a:cubicBezTo>
                                  <a:pt x="580" y="932"/>
                                  <a:pt x="582" y="932"/>
                                  <a:pt x="585" y="931"/>
                                </a:cubicBezTo>
                                <a:lnTo>
                                  <a:pt x="585" y="949"/>
                                </a:lnTo>
                                <a:close/>
                                <a:moveTo>
                                  <a:pt x="564" y="1291"/>
                                </a:moveTo>
                                <a:lnTo>
                                  <a:pt x="564" y="1291"/>
                                </a:lnTo>
                                <a:cubicBezTo>
                                  <a:pt x="568" y="1294"/>
                                  <a:pt x="573" y="1295"/>
                                  <a:pt x="578" y="1295"/>
                                </a:cubicBezTo>
                                <a:cubicBezTo>
                                  <a:pt x="580" y="1295"/>
                                  <a:pt x="582" y="1294"/>
                                  <a:pt x="585" y="1294"/>
                                </a:cubicBezTo>
                                <a:lnTo>
                                  <a:pt x="585" y="1312"/>
                                </a:lnTo>
                                <a:cubicBezTo>
                                  <a:pt x="578" y="1313"/>
                                  <a:pt x="570" y="1313"/>
                                  <a:pt x="564" y="1309"/>
                                </a:cubicBezTo>
                                <a:lnTo>
                                  <a:pt x="564" y="1291"/>
                                </a:lnTo>
                                <a:close/>
                                <a:moveTo>
                                  <a:pt x="585" y="1231"/>
                                </a:moveTo>
                                <a:lnTo>
                                  <a:pt x="585" y="1231"/>
                                </a:lnTo>
                                <a:cubicBezTo>
                                  <a:pt x="578" y="1233"/>
                                  <a:pt x="570" y="1233"/>
                                  <a:pt x="564" y="1228"/>
                                </a:cubicBezTo>
                                <a:lnTo>
                                  <a:pt x="564" y="1210"/>
                                </a:lnTo>
                                <a:cubicBezTo>
                                  <a:pt x="568" y="1213"/>
                                  <a:pt x="573" y="1214"/>
                                  <a:pt x="578" y="1214"/>
                                </a:cubicBezTo>
                                <a:cubicBezTo>
                                  <a:pt x="580" y="1214"/>
                                  <a:pt x="582" y="1214"/>
                                  <a:pt x="585" y="1213"/>
                                </a:cubicBezTo>
                                <a:lnTo>
                                  <a:pt x="585" y="1231"/>
                                </a:lnTo>
                                <a:close/>
                                <a:moveTo>
                                  <a:pt x="585" y="1252"/>
                                </a:moveTo>
                                <a:lnTo>
                                  <a:pt x="585" y="1252"/>
                                </a:lnTo>
                                <a:cubicBezTo>
                                  <a:pt x="578" y="1253"/>
                                  <a:pt x="570" y="1253"/>
                                  <a:pt x="564" y="1248"/>
                                </a:cubicBezTo>
                                <a:lnTo>
                                  <a:pt x="564" y="1230"/>
                                </a:lnTo>
                                <a:cubicBezTo>
                                  <a:pt x="568" y="1233"/>
                                  <a:pt x="573" y="1234"/>
                                  <a:pt x="578" y="1234"/>
                                </a:cubicBezTo>
                                <a:cubicBezTo>
                                  <a:pt x="580" y="1234"/>
                                  <a:pt x="582" y="1234"/>
                                  <a:pt x="585" y="1234"/>
                                </a:cubicBezTo>
                                <a:lnTo>
                                  <a:pt x="585" y="1252"/>
                                </a:lnTo>
                                <a:close/>
                                <a:moveTo>
                                  <a:pt x="585" y="1272"/>
                                </a:moveTo>
                                <a:lnTo>
                                  <a:pt x="585" y="1272"/>
                                </a:lnTo>
                                <a:cubicBezTo>
                                  <a:pt x="578" y="1273"/>
                                  <a:pt x="570" y="1273"/>
                                  <a:pt x="564" y="1268"/>
                                </a:cubicBezTo>
                                <a:lnTo>
                                  <a:pt x="564" y="1251"/>
                                </a:lnTo>
                                <a:cubicBezTo>
                                  <a:pt x="568" y="1253"/>
                                  <a:pt x="573" y="1254"/>
                                  <a:pt x="578" y="1254"/>
                                </a:cubicBezTo>
                                <a:cubicBezTo>
                                  <a:pt x="580" y="1254"/>
                                  <a:pt x="582" y="1254"/>
                                  <a:pt x="585" y="1254"/>
                                </a:cubicBezTo>
                                <a:lnTo>
                                  <a:pt x="585" y="1272"/>
                                </a:lnTo>
                                <a:close/>
                                <a:moveTo>
                                  <a:pt x="585" y="1292"/>
                                </a:moveTo>
                                <a:lnTo>
                                  <a:pt x="585" y="1292"/>
                                </a:lnTo>
                                <a:cubicBezTo>
                                  <a:pt x="578" y="1293"/>
                                  <a:pt x="570" y="1293"/>
                                  <a:pt x="564" y="1288"/>
                                </a:cubicBezTo>
                                <a:lnTo>
                                  <a:pt x="564" y="1271"/>
                                </a:lnTo>
                                <a:cubicBezTo>
                                  <a:pt x="568" y="1274"/>
                                  <a:pt x="573" y="1275"/>
                                  <a:pt x="578" y="1275"/>
                                </a:cubicBezTo>
                                <a:cubicBezTo>
                                  <a:pt x="580" y="1275"/>
                                  <a:pt x="582" y="1274"/>
                                  <a:pt x="585" y="1274"/>
                                </a:cubicBezTo>
                                <a:lnTo>
                                  <a:pt x="585" y="1292"/>
                                </a:lnTo>
                                <a:close/>
                                <a:moveTo>
                                  <a:pt x="773" y="1576"/>
                                </a:moveTo>
                                <a:lnTo>
                                  <a:pt x="773" y="1576"/>
                                </a:lnTo>
                                <a:lnTo>
                                  <a:pt x="770" y="1576"/>
                                </a:lnTo>
                                <a:lnTo>
                                  <a:pt x="733" y="1570"/>
                                </a:lnTo>
                                <a:lnTo>
                                  <a:pt x="733" y="1563"/>
                                </a:lnTo>
                                <a:lnTo>
                                  <a:pt x="773" y="1563"/>
                                </a:lnTo>
                                <a:lnTo>
                                  <a:pt x="773" y="1576"/>
                                </a:lnTo>
                                <a:close/>
                                <a:moveTo>
                                  <a:pt x="825" y="1576"/>
                                </a:moveTo>
                                <a:lnTo>
                                  <a:pt x="825" y="1576"/>
                                </a:lnTo>
                                <a:lnTo>
                                  <a:pt x="793" y="1576"/>
                                </a:lnTo>
                                <a:lnTo>
                                  <a:pt x="793" y="1563"/>
                                </a:lnTo>
                                <a:lnTo>
                                  <a:pt x="825" y="1563"/>
                                </a:lnTo>
                                <a:lnTo>
                                  <a:pt x="825" y="1576"/>
                                </a:lnTo>
                                <a:close/>
                                <a:moveTo>
                                  <a:pt x="874" y="1576"/>
                                </a:moveTo>
                                <a:lnTo>
                                  <a:pt x="874" y="1576"/>
                                </a:lnTo>
                                <a:lnTo>
                                  <a:pt x="845" y="1576"/>
                                </a:lnTo>
                                <a:lnTo>
                                  <a:pt x="845" y="1563"/>
                                </a:lnTo>
                                <a:lnTo>
                                  <a:pt x="874" y="1563"/>
                                </a:lnTo>
                                <a:lnTo>
                                  <a:pt x="874" y="1576"/>
                                </a:lnTo>
                                <a:close/>
                                <a:moveTo>
                                  <a:pt x="1211" y="1202"/>
                                </a:moveTo>
                                <a:lnTo>
                                  <a:pt x="1211" y="1202"/>
                                </a:lnTo>
                                <a:lnTo>
                                  <a:pt x="1211" y="1205"/>
                                </a:lnTo>
                                <a:lnTo>
                                  <a:pt x="1196" y="1205"/>
                                </a:lnTo>
                                <a:lnTo>
                                  <a:pt x="1196" y="1202"/>
                                </a:lnTo>
                                <a:lnTo>
                                  <a:pt x="1211" y="1202"/>
                                </a:lnTo>
                                <a:close/>
                                <a:moveTo>
                                  <a:pt x="1231" y="1205"/>
                                </a:moveTo>
                                <a:lnTo>
                                  <a:pt x="1231" y="1205"/>
                                </a:lnTo>
                                <a:lnTo>
                                  <a:pt x="1231" y="1202"/>
                                </a:lnTo>
                                <a:lnTo>
                                  <a:pt x="1240" y="1203"/>
                                </a:lnTo>
                                <a:lnTo>
                                  <a:pt x="1239" y="1205"/>
                                </a:lnTo>
                                <a:lnTo>
                                  <a:pt x="1231" y="1205"/>
                                </a:lnTo>
                                <a:close/>
                                <a:moveTo>
                                  <a:pt x="1232" y="1220"/>
                                </a:moveTo>
                                <a:lnTo>
                                  <a:pt x="1232" y="1220"/>
                                </a:lnTo>
                                <a:lnTo>
                                  <a:pt x="1231" y="1220"/>
                                </a:lnTo>
                                <a:lnTo>
                                  <a:pt x="1231" y="1208"/>
                                </a:lnTo>
                                <a:lnTo>
                                  <a:pt x="1237" y="1208"/>
                                </a:lnTo>
                                <a:lnTo>
                                  <a:pt x="1232" y="1220"/>
                                </a:lnTo>
                                <a:close/>
                                <a:moveTo>
                                  <a:pt x="1254" y="1220"/>
                                </a:moveTo>
                                <a:lnTo>
                                  <a:pt x="1254" y="1220"/>
                                </a:lnTo>
                                <a:lnTo>
                                  <a:pt x="1235" y="1220"/>
                                </a:lnTo>
                                <a:lnTo>
                                  <a:pt x="1240" y="1208"/>
                                </a:lnTo>
                                <a:lnTo>
                                  <a:pt x="1254" y="1208"/>
                                </a:lnTo>
                                <a:lnTo>
                                  <a:pt x="1254" y="1220"/>
                                </a:lnTo>
                                <a:close/>
                                <a:moveTo>
                                  <a:pt x="1211" y="1299"/>
                                </a:moveTo>
                                <a:lnTo>
                                  <a:pt x="1211" y="1299"/>
                                </a:lnTo>
                                <a:lnTo>
                                  <a:pt x="1200" y="1299"/>
                                </a:lnTo>
                                <a:lnTo>
                                  <a:pt x="1211" y="1273"/>
                                </a:lnTo>
                                <a:lnTo>
                                  <a:pt x="1211" y="1299"/>
                                </a:lnTo>
                                <a:close/>
                                <a:moveTo>
                                  <a:pt x="1196" y="1309"/>
                                </a:moveTo>
                                <a:lnTo>
                                  <a:pt x="1196" y="1309"/>
                                </a:lnTo>
                                <a:lnTo>
                                  <a:pt x="1211" y="1309"/>
                                </a:lnTo>
                                <a:lnTo>
                                  <a:pt x="1211" y="1379"/>
                                </a:lnTo>
                                <a:lnTo>
                                  <a:pt x="1196" y="1379"/>
                                </a:lnTo>
                                <a:lnTo>
                                  <a:pt x="1196" y="1309"/>
                                </a:lnTo>
                                <a:close/>
                                <a:moveTo>
                                  <a:pt x="1211" y="1410"/>
                                </a:moveTo>
                                <a:lnTo>
                                  <a:pt x="1211" y="1410"/>
                                </a:lnTo>
                                <a:lnTo>
                                  <a:pt x="1196" y="1409"/>
                                </a:lnTo>
                                <a:lnTo>
                                  <a:pt x="1196" y="1399"/>
                                </a:lnTo>
                                <a:lnTo>
                                  <a:pt x="1211" y="1399"/>
                                </a:lnTo>
                                <a:lnTo>
                                  <a:pt x="1211" y="1410"/>
                                </a:lnTo>
                                <a:close/>
                                <a:moveTo>
                                  <a:pt x="1322" y="1453"/>
                                </a:moveTo>
                                <a:lnTo>
                                  <a:pt x="1322" y="1453"/>
                                </a:lnTo>
                                <a:lnTo>
                                  <a:pt x="1272" y="1453"/>
                                </a:lnTo>
                                <a:lnTo>
                                  <a:pt x="1262" y="1416"/>
                                </a:lnTo>
                                <a:lnTo>
                                  <a:pt x="1231" y="1412"/>
                                </a:lnTo>
                                <a:lnTo>
                                  <a:pt x="1231" y="1399"/>
                                </a:lnTo>
                                <a:lnTo>
                                  <a:pt x="1308" y="1399"/>
                                </a:lnTo>
                                <a:cubicBezTo>
                                  <a:pt x="1316" y="1399"/>
                                  <a:pt x="1322" y="1406"/>
                                  <a:pt x="1322" y="1413"/>
                                </a:cubicBezTo>
                                <a:lnTo>
                                  <a:pt x="1322" y="1453"/>
                                </a:lnTo>
                                <a:close/>
                                <a:moveTo>
                                  <a:pt x="1196" y="1239"/>
                                </a:moveTo>
                                <a:lnTo>
                                  <a:pt x="1196" y="1239"/>
                                </a:lnTo>
                                <a:lnTo>
                                  <a:pt x="1211" y="1239"/>
                                </a:lnTo>
                                <a:lnTo>
                                  <a:pt x="1211" y="1268"/>
                                </a:lnTo>
                                <a:lnTo>
                                  <a:pt x="1197" y="1299"/>
                                </a:lnTo>
                                <a:lnTo>
                                  <a:pt x="1196" y="1299"/>
                                </a:lnTo>
                                <a:lnTo>
                                  <a:pt x="1196" y="1239"/>
                                </a:lnTo>
                                <a:close/>
                                <a:moveTo>
                                  <a:pt x="1231" y="1223"/>
                                </a:moveTo>
                                <a:lnTo>
                                  <a:pt x="1231" y="1223"/>
                                </a:lnTo>
                                <a:lnTo>
                                  <a:pt x="1231" y="1223"/>
                                </a:lnTo>
                                <a:lnTo>
                                  <a:pt x="1231" y="1223"/>
                                </a:lnTo>
                                <a:lnTo>
                                  <a:pt x="1231" y="1223"/>
                                </a:lnTo>
                                <a:close/>
                                <a:moveTo>
                                  <a:pt x="1196" y="1223"/>
                                </a:moveTo>
                                <a:lnTo>
                                  <a:pt x="1196" y="1223"/>
                                </a:lnTo>
                                <a:lnTo>
                                  <a:pt x="1211" y="1223"/>
                                </a:lnTo>
                                <a:lnTo>
                                  <a:pt x="1211" y="1230"/>
                                </a:lnTo>
                                <a:lnTo>
                                  <a:pt x="1196" y="1230"/>
                                </a:lnTo>
                                <a:lnTo>
                                  <a:pt x="1196" y="1223"/>
                                </a:lnTo>
                                <a:close/>
                                <a:moveTo>
                                  <a:pt x="1196" y="1208"/>
                                </a:moveTo>
                                <a:lnTo>
                                  <a:pt x="1196" y="1208"/>
                                </a:lnTo>
                                <a:lnTo>
                                  <a:pt x="1211" y="1208"/>
                                </a:lnTo>
                                <a:lnTo>
                                  <a:pt x="1211" y="1220"/>
                                </a:lnTo>
                                <a:lnTo>
                                  <a:pt x="1196" y="1220"/>
                                </a:lnTo>
                                <a:lnTo>
                                  <a:pt x="1196" y="1208"/>
                                </a:lnTo>
                                <a:close/>
                                <a:moveTo>
                                  <a:pt x="1231" y="1230"/>
                                </a:moveTo>
                                <a:lnTo>
                                  <a:pt x="1231" y="1230"/>
                                </a:lnTo>
                                <a:lnTo>
                                  <a:pt x="1231" y="1228"/>
                                </a:lnTo>
                                <a:lnTo>
                                  <a:pt x="1233" y="1223"/>
                                </a:lnTo>
                                <a:lnTo>
                                  <a:pt x="1254" y="1223"/>
                                </a:lnTo>
                                <a:lnTo>
                                  <a:pt x="1254" y="1230"/>
                                </a:lnTo>
                                <a:lnTo>
                                  <a:pt x="1231" y="1230"/>
                                </a:lnTo>
                                <a:close/>
                                <a:moveTo>
                                  <a:pt x="773" y="1494"/>
                                </a:moveTo>
                                <a:lnTo>
                                  <a:pt x="773" y="1494"/>
                                </a:lnTo>
                                <a:lnTo>
                                  <a:pt x="733" y="1494"/>
                                </a:lnTo>
                                <a:lnTo>
                                  <a:pt x="733" y="1411"/>
                                </a:lnTo>
                                <a:lnTo>
                                  <a:pt x="773" y="1411"/>
                                </a:lnTo>
                                <a:lnTo>
                                  <a:pt x="773" y="1494"/>
                                </a:lnTo>
                                <a:close/>
                                <a:moveTo>
                                  <a:pt x="773" y="823"/>
                                </a:moveTo>
                                <a:lnTo>
                                  <a:pt x="773" y="823"/>
                                </a:lnTo>
                                <a:lnTo>
                                  <a:pt x="733" y="823"/>
                                </a:lnTo>
                                <a:lnTo>
                                  <a:pt x="733" y="777"/>
                                </a:lnTo>
                                <a:lnTo>
                                  <a:pt x="773" y="777"/>
                                </a:lnTo>
                                <a:lnTo>
                                  <a:pt x="773" y="823"/>
                                </a:lnTo>
                                <a:close/>
                                <a:moveTo>
                                  <a:pt x="1486" y="1205"/>
                                </a:moveTo>
                                <a:lnTo>
                                  <a:pt x="1486" y="1205"/>
                                </a:lnTo>
                                <a:lnTo>
                                  <a:pt x="1486" y="1285"/>
                                </a:lnTo>
                                <a:lnTo>
                                  <a:pt x="1464" y="1285"/>
                                </a:lnTo>
                                <a:cubicBezTo>
                                  <a:pt x="1445" y="1285"/>
                                  <a:pt x="1430" y="1301"/>
                                  <a:pt x="1430" y="1320"/>
                                </a:cubicBezTo>
                                <a:lnTo>
                                  <a:pt x="1430" y="1548"/>
                                </a:lnTo>
                                <a:lnTo>
                                  <a:pt x="1407" y="1555"/>
                                </a:lnTo>
                                <a:lnTo>
                                  <a:pt x="1407" y="1577"/>
                                </a:lnTo>
                                <a:lnTo>
                                  <a:pt x="1367" y="1577"/>
                                </a:lnTo>
                                <a:lnTo>
                                  <a:pt x="1366" y="1569"/>
                                </a:lnTo>
                                <a:cubicBezTo>
                                  <a:pt x="1367" y="1567"/>
                                  <a:pt x="1368" y="1564"/>
                                  <a:pt x="1368" y="1561"/>
                                </a:cubicBezTo>
                                <a:lnTo>
                                  <a:pt x="1368" y="1477"/>
                                </a:lnTo>
                                <a:cubicBezTo>
                                  <a:pt x="1368" y="1464"/>
                                  <a:pt x="1357" y="1453"/>
                                  <a:pt x="1344" y="1453"/>
                                </a:cubicBezTo>
                                <a:lnTo>
                                  <a:pt x="1342" y="1453"/>
                                </a:lnTo>
                                <a:lnTo>
                                  <a:pt x="1342" y="1424"/>
                                </a:lnTo>
                                <a:lnTo>
                                  <a:pt x="1424" y="1204"/>
                                </a:lnTo>
                                <a:lnTo>
                                  <a:pt x="1486" y="1205"/>
                                </a:lnTo>
                                <a:close/>
                                <a:moveTo>
                                  <a:pt x="1486" y="1185"/>
                                </a:moveTo>
                                <a:lnTo>
                                  <a:pt x="1486" y="1185"/>
                                </a:lnTo>
                                <a:lnTo>
                                  <a:pt x="1432" y="1184"/>
                                </a:lnTo>
                                <a:lnTo>
                                  <a:pt x="1486" y="1038"/>
                                </a:lnTo>
                                <a:lnTo>
                                  <a:pt x="1486" y="1185"/>
                                </a:lnTo>
                                <a:close/>
                                <a:moveTo>
                                  <a:pt x="1500" y="994"/>
                                </a:moveTo>
                                <a:lnTo>
                                  <a:pt x="1500" y="994"/>
                                </a:lnTo>
                                <a:lnTo>
                                  <a:pt x="1495" y="1008"/>
                                </a:lnTo>
                                <a:cubicBezTo>
                                  <a:pt x="1493" y="1007"/>
                                  <a:pt x="1492" y="1007"/>
                                  <a:pt x="1490" y="1005"/>
                                </a:cubicBezTo>
                                <a:lnTo>
                                  <a:pt x="1490" y="994"/>
                                </a:lnTo>
                                <a:lnTo>
                                  <a:pt x="1500" y="994"/>
                                </a:lnTo>
                                <a:close/>
                                <a:moveTo>
                                  <a:pt x="1455" y="978"/>
                                </a:moveTo>
                                <a:lnTo>
                                  <a:pt x="1455" y="978"/>
                                </a:lnTo>
                                <a:lnTo>
                                  <a:pt x="1486" y="978"/>
                                </a:lnTo>
                                <a:lnTo>
                                  <a:pt x="1486" y="985"/>
                                </a:lnTo>
                                <a:lnTo>
                                  <a:pt x="1455" y="985"/>
                                </a:lnTo>
                                <a:lnTo>
                                  <a:pt x="1455" y="978"/>
                                </a:lnTo>
                                <a:close/>
                                <a:moveTo>
                                  <a:pt x="1455" y="964"/>
                                </a:moveTo>
                                <a:lnTo>
                                  <a:pt x="1455" y="964"/>
                                </a:lnTo>
                                <a:lnTo>
                                  <a:pt x="1486" y="964"/>
                                </a:lnTo>
                                <a:lnTo>
                                  <a:pt x="1486" y="975"/>
                                </a:lnTo>
                                <a:lnTo>
                                  <a:pt x="1455" y="975"/>
                                </a:lnTo>
                                <a:lnTo>
                                  <a:pt x="1455" y="964"/>
                                </a:lnTo>
                                <a:close/>
                                <a:moveTo>
                                  <a:pt x="1455" y="949"/>
                                </a:moveTo>
                                <a:lnTo>
                                  <a:pt x="1455" y="949"/>
                                </a:lnTo>
                                <a:lnTo>
                                  <a:pt x="1486" y="949"/>
                                </a:lnTo>
                                <a:lnTo>
                                  <a:pt x="1486" y="961"/>
                                </a:lnTo>
                                <a:lnTo>
                                  <a:pt x="1455" y="961"/>
                                </a:lnTo>
                                <a:lnTo>
                                  <a:pt x="1455" y="949"/>
                                </a:lnTo>
                                <a:close/>
                                <a:moveTo>
                                  <a:pt x="1510" y="935"/>
                                </a:moveTo>
                                <a:lnTo>
                                  <a:pt x="1510" y="935"/>
                                </a:lnTo>
                                <a:lnTo>
                                  <a:pt x="1510" y="946"/>
                                </a:lnTo>
                                <a:lnTo>
                                  <a:pt x="1492" y="946"/>
                                </a:lnTo>
                                <a:cubicBezTo>
                                  <a:pt x="1492" y="946"/>
                                  <a:pt x="1491" y="945"/>
                                  <a:pt x="1490" y="945"/>
                                </a:cubicBezTo>
                                <a:lnTo>
                                  <a:pt x="1490" y="935"/>
                                </a:lnTo>
                                <a:lnTo>
                                  <a:pt x="1510" y="935"/>
                                </a:lnTo>
                                <a:close/>
                                <a:moveTo>
                                  <a:pt x="1490" y="927"/>
                                </a:moveTo>
                                <a:lnTo>
                                  <a:pt x="1490" y="927"/>
                                </a:lnTo>
                                <a:cubicBezTo>
                                  <a:pt x="1494" y="930"/>
                                  <a:pt x="1499" y="931"/>
                                  <a:pt x="1504" y="931"/>
                                </a:cubicBezTo>
                                <a:cubicBezTo>
                                  <a:pt x="1506" y="931"/>
                                  <a:pt x="1508" y="931"/>
                                  <a:pt x="1510" y="930"/>
                                </a:cubicBezTo>
                                <a:lnTo>
                                  <a:pt x="1510" y="932"/>
                                </a:lnTo>
                                <a:lnTo>
                                  <a:pt x="1490" y="932"/>
                                </a:lnTo>
                                <a:lnTo>
                                  <a:pt x="1490" y="927"/>
                                </a:lnTo>
                                <a:close/>
                                <a:moveTo>
                                  <a:pt x="1490" y="625"/>
                                </a:moveTo>
                                <a:lnTo>
                                  <a:pt x="1490" y="625"/>
                                </a:lnTo>
                                <a:cubicBezTo>
                                  <a:pt x="1492" y="626"/>
                                  <a:pt x="1494" y="627"/>
                                  <a:pt x="1496" y="627"/>
                                </a:cubicBezTo>
                                <a:lnTo>
                                  <a:pt x="1490" y="640"/>
                                </a:lnTo>
                                <a:lnTo>
                                  <a:pt x="1490" y="625"/>
                                </a:lnTo>
                                <a:close/>
                                <a:moveTo>
                                  <a:pt x="1504" y="629"/>
                                </a:moveTo>
                                <a:lnTo>
                                  <a:pt x="1504" y="629"/>
                                </a:lnTo>
                                <a:cubicBezTo>
                                  <a:pt x="1506" y="629"/>
                                  <a:pt x="1508" y="628"/>
                                  <a:pt x="1510" y="628"/>
                                </a:cubicBezTo>
                                <a:lnTo>
                                  <a:pt x="1510" y="646"/>
                                </a:lnTo>
                                <a:cubicBezTo>
                                  <a:pt x="1504" y="647"/>
                                  <a:pt x="1497" y="647"/>
                                  <a:pt x="1491" y="643"/>
                                </a:cubicBezTo>
                                <a:lnTo>
                                  <a:pt x="1498" y="628"/>
                                </a:lnTo>
                                <a:cubicBezTo>
                                  <a:pt x="1500" y="628"/>
                                  <a:pt x="1502" y="629"/>
                                  <a:pt x="1504" y="629"/>
                                </a:cubicBezTo>
                                <a:close/>
                                <a:moveTo>
                                  <a:pt x="1510" y="626"/>
                                </a:moveTo>
                                <a:lnTo>
                                  <a:pt x="1510" y="626"/>
                                </a:lnTo>
                                <a:cubicBezTo>
                                  <a:pt x="1506" y="627"/>
                                  <a:pt x="1502" y="627"/>
                                  <a:pt x="1498" y="626"/>
                                </a:cubicBezTo>
                                <a:lnTo>
                                  <a:pt x="1506" y="608"/>
                                </a:lnTo>
                                <a:cubicBezTo>
                                  <a:pt x="1507" y="608"/>
                                  <a:pt x="1509" y="608"/>
                                  <a:pt x="1510" y="608"/>
                                </a:cubicBezTo>
                                <a:lnTo>
                                  <a:pt x="1510" y="626"/>
                                </a:lnTo>
                                <a:close/>
                                <a:moveTo>
                                  <a:pt x="1826" y="1293"/>
                                </a:moveTo>
                                <a:lnTo>
                                  <a:pt x="1826" y="1293"/>
                                </a:lnTo>
                                <a:lnTo>
                                  <a:pt x="1695" y="1293"/>
                                </a:lnTo>
                                <a:lnTo>
                                  <a:pt x="1695" y="678"/>
                                </a:lnTo>
                                <a:cubicBezTo>
                                  <a:pt x="1695" y="659"/>
                                  <a:pt x="1679" y="643"/>
                                  <a:pt x="1661" y="643"/>
                                </a:cubicBezTo>
                                <a:lnTo>
                                  <a:pt x="1652" y="643"/>
                                </a:lnTo>
                                <a:lnTo>
                                  <a:pt x="1652" y="616"/>
                                </a:lnTo>
                                <a:lnTo>
                                  <a:pt x="1826" y="759"/>
                                </a:lnTo>
                                <a:lnTo>
                                  <a:pt x="1826" y="1293"/>
                                </a:lnTo>
                                <a:close/>
                                <a:moveTo>
                                  <a:pt x="1850" y="779"/>
                                </a:moveTo>
                                <a:lnTo>
                                  <a:pt x="1850" y="779"/>
                                </a:lnTo>
                                <a:lnTo>
                                  <a:pt x="1850" y="1293"/>
                                </a:lnTo>
                                <a:lnTo>
                                  <a:pt x="1833" y="1293"/>
                                </a:lnTo>
                                <a:lnTo>
                                  <a:pt x="1833" y="764"/>
                                </a:lnTo>
                                <a:lnTo>
                                  <a:pt x="1850" y="779"/>
                                </a:lnTo>
                                <a:close/>
                                <a:moveTo>
                                  <a:pt x="1939" y="385"/>
                                </a:moveTo>
                                <a:lnTo>
                                  <a:pt x="1939" y="385"/>
                                </a:lnTo>
                                <a:cubicBezTo>
                                  <a:pt x="1933" y="387"/>
                                  <a:pt x="1923" y="389"/>
                                  <a:pt x="1914" y="385"/>
                                </a:cubicBezTo>
                                <a:lnTo>
                                  <a:pt x="1914" y="247"/>
                                </a:lnTo>
                                <a:lnTo>
                                  <a:pt x="1939" y="247"/>
                                </a:lnTo>
                                <a:lnTo>
                                  <a:pt x="1939" y="385"/>
                                </a:lnTo>
                                <a:close/>
                                <a:moveTo>
                                  <a:pt x="2079" y="1003"/>
                                </a:moveTo>
                                <a:lnTo>
                                  <a:pt x="2079" y="1003"/>
                                </a:lnTo>
                                <a:lnTo>
                                  <a:pt x="2064" y="1003"/>
                                </a:lnTo>
                                <a:cubicBezTo>
                                  <a:pt x="2010" y="1003"/>
                                  <a:pt x="1966" y="1025"/>
                                  <a:pt x="1966" y="1052"/>
                                </a:cubicBezTo>
                                <a:lnTo>
                                  <a:pt x="1966" y="1086"/>
                                </a:lnTo>
                                <a:lnTo>
                                  <a:pt x="1950" y="1086"/>
                                </a:lnTo>
                                <a:lnTo>
                                  <a:pt x="1950" y="860"/>
                                </a:lnTo>
                                <a:lnTo>
                                  <a:pt x="2079" y="966"/>
                                </a:lnTo>
                                <a:lnTo>
                                  <a:pt x="2079" y="1003"/>
                                </a:lnTo>
                                <a:close/>
                                <a:moveTo>
                                  <a:pt x="2114" y="1003"/>
                                </a:moveTo>
                                <a:lnTo>
                                  <a:pt x="2114" y="1003"/>
                                </a:lnTo>
                                <a:lnTo>
                                  <a:pt x="2099" y="1003"/>
                                </a:lnTo>
                                <a:lnTo>
                                  <a:pt x="2099" y="983"/>
                                </a:lnTo>
                                <a:lnTo>
                                  <a:pt x="2125" y="1004"/>
                                </a:lnTo>
                                <a:cubicBezTo>
                                  <a:pt x="2121" y="1003"/>
                                  <a:pt x="2118" y="1003"/>
                                  <a:pt x="2114" y="1003"/>
                                </a:cubicBezTo>
                                <a:close/>
                                <a:moveTo>
                                  <a:pt x="2271" y="1083"/>
                                </a:moveTo>
                                <a:lnTo>
                                  <a:pt x="2271" y="1083"/>
                                </a:lnTo>
                                <a:lnTo>
                                  <a:pt x="2224" y="1083"/>
                                </a:lnTo>
                                <a:lnTo>
                                  <a:pt x="2213" y="1073"/>
                                </a:lnTo>
                                <a:lnTo>
                                  <a:pt x="2213" y="1071"/>
                                </a:lnTo>
                                <a:lnTo>
                                  <a:pt x="2271" y="1071"/>
                                </a:lnTo>
                                <a:lnTo>
                                  <a:pt x="2271" y="1083"/>
                                </a:lnTo>
                                <a:close/>
                                <a:moveTo>
                                  <a:pt x="2263" y="1198"/>
                                </a:moveTo>
                                <a:lnTo>
                                  <a:pt x="2263" y="1198"/>
                                </a:lnTo>
                                <a:lnTo>
                                  <a:pt x="2213" y="1198"/>
                                </a:lnTo>
                                <a:lnTo>
                                  <a:pt x="2213" y="1131"/>
                                </a:lnTo>
                                <a:lnTo>
                                  <a:pt x="2276" y="1131"/>
                                </a:lnTo>
                                <a:lnTo>
                                  <a:pt x="2276" y="1128"/>
                                </a:lnTo>
                                <a:lnTo>
                                  <a:pt x="2279" y="1130"/>
                                </a:lnTo>
                                <a:lnTo>
                                  <a:pt x="2263" y="1198"/>
                                </a:lnTo>
                                <a:close/>
                                <a:moveTo>
                                  <a:pt x="2362" y="1198"/>
                                </a:moveTo>
                                <a:lnTo>
                                  <a:pt x="2362" y="1198"/>
                                </a:lnTo>
                                <a:lnTo>
                                  <a:pt x="2265" y="1198"/>
                                </a:lnTo>
                                <a:lnTo>
                                  <a:pt x="2281" y="1132"/>
                                </a:lnTo>
                                <a:lnTo>
                                  <a:pt x="2362" y="1198"/>
                                </a:lnTo>
                                <a:close/>
                                <a:moveTo>
                                  <a:pt x="2436" y="1198"/>
                                </a:moveTo>
                                <a:lnTo>
                                  <a:pt x="2436" y="1198"/>
                                </a:lnTo>
                                <a:lnTo>
                                  <a:pt x="2431" y="1198"/>
                                </a:lnTo>
                                <a:lnTo>
                                  <a:pt x="2431" y="1040"/>
                                </a:lnTo>
                                <a:lnTo>
                                  <a:pt x="2421" y="1040"/>
                                </a:lnTo>
                                <a:lnTo>
                                  <a:pt x="2421" y="1198"/>
                                </a:lnTo>
                                <a:lnTo>
                                  <a:pt x="2365" y="1198"/>
                                </a:lnTo>
                                <a:lnTo>
                                  <a:pt x="2281" y="1129"/>
                                </a:lnTo>
                                <a:lnTo>
                                  <a:pt x="2350" y="840"/>
                                </a:lnTo>
                                <a:lnTo>
                                  <a:pt x="2436" y="989"/>
                                </a:lnTo>
                                <a:lnTo>
                                  <a:pt x="2436" y="1198"/>
                                </a:lnTo>
                                <a:close/>
                                <a:moveTo>
                                  <a:pt x="2447" y="1008"/>
                                </a:moveTo>
                                <a:lnTo>
                                  <a:pt x="2447" y="1008"/>
                                </a:lnTo>
                                <a:cubicBezTo>
                                  <a:pt x="2444" y="1007"/>
                                  <a:pt x="2442" y="1006"/>
                                  <a:pt x="2440" y="1005"/>
                                </a:cubicBezTo>
                                <a:lnTo>
                                  <a:pt x="2440" y="996"/>
                                </a:lnTo>
                                <a:lnTo>
                                  <a:pt x="2447" y="1008"/>
                                </a:lnTo>
                                <a:close/>
                                <a:moveTo>
                                  <a:pt x="2440" y="987"/>
                                </a:moveTo>
                                <a:lnTo>
                                  <a:pt x="2440" y="987"/>
                                </a:lnTo>
                                <a:cubicBezTo>
                                  <a:pt x="2444" y="990"/>
                                  <a:pt x="2449" y="991"/>
                                  <a:pt x="2454" y="991"/>
                                </a:cubicBezTo>
                                <a:cubicBezTo>
                                  <a:pt x="2454" y="991"/>
                                  <a:pt x="2455" y="991"/>
                                  <a:pt x="2456" y="991"/>
                                </a:cubicBezTo>
                                <a:lnTo>
                                  <a:pt x="2456" y="1009"/>
                                </a:lnTo>
                                <a:cubicBezTo>
                                  <a:pt x="2453" y="1009"/>
                                  <a:pt x="2451" y="1009"/>
                                  <a:pt x="2449" y="1009"/>
                                </a:cubicBezTo>
                                <a:lnTo>
                                  <a:pt x="2440" y="992"/>
                                </a:lnTo>
                                <a:lnTo>
                                  <a:pt x="2440" y="987"/>
                                </a:lnTo>
                                <a:close/>
                                <a:moveTo>
                                  <a:pt x="2456" y="646"/>
                                </a:moveTo>
                                <a:lnTo>
                                  <a:pt x="2456" y="646"/>
                                </a:lnTo>
                                <a:cubicBezTo>
                                  <a:pt x="2450" y="646"/>
                                  <a:pt x="2445" y="645"/>
                                  <a:pt x="2440" y="642"/>
                                </a:cubicBezTo>
                                <a:lnTo>
                                  <a:pt x="2440" y="624"/>
                                </a:lnTo>
                                <a:cubicBezTo>
                                  <a:pt x="2444" y="627"/>
                                  <a:pt x="2449" y="628"/>
                                  <a:pt x="2454" y="628"/>
                                </a:cubicBezTo>
                                <a:cubicBezTo>
                                  <a:pt x="2454" y="628"/>
                                  <a:pt x="2455" y="628"/>
                                  <a:pt x="2456" y="628"/>
                                </a:cubicBezTo>
                                <a:lnTo>
                                  <a:pt x="2456" y="646"/>
                                </a:lnTo>
                                <a:close/>
                                <a:moveTo>
                                  <a:pt x="2456" y="488"/>
                                </a:moveTo>
                                <a:lnTo>
                                  <a:pt x="2456" y="488"/>
                                </a:lnTo>
                                <a:lnTo>
                                  <a:pt x="2456" y="495"/>
                                </a:lnTo>
                                <a:lnTo>
                                  <a:pt x="2433" y="495"/>
                                </a:lnTo>
                                <a:lnTo>
                                  <a:pt x="2435" y="488"/>
                                </a:lnTo>
                                <a:lnTo>
                                  <a:pt x="2456" y="488"/>
                                </a:lnTo>
                                <a:close/>
                                <a:moveTo>
                                  <a:pt x="2438" y="473"/>
                                </a:moveTo>
                                <a:lnTo>
                                  <a:pt x="2438" y="473"/>
                                </a:lnTo>
                                <a:lnTo>
                                  <a:pt x="2456" y="473"/>
                                </a:lnTo>
                                <a:lnTo>
                                  <a:pt x="2456" y="485"/>
                                </a:lnTo>
                                <a:lnTo>
                                  <a:pt x="2435" y="485"/>
                                </a:lnTo>
                                <a:lnTo>
                                  <a:pt x="2438" y="473"/>
                                </a:lnTo>
                                <a:close/>
                                <a:moveTo>
                                  <a:pt x="2436" y="473"/>
                                </a:moveTo>
                                <a:lnTo>
                                  <a:pt x="2436" y="473"/>
                                </a:lnTo>
                                <a:lnTo>
                                  <a:pt x="2433" y="485"/>
                                </a:lnTo>
                                <a:lnTo>
                                  <a:pt x="2393" y="485"/>
                                </a:lnTo>
                                <a:lnTo>
                                  <a:pt x="2393" y="473"/>
                                </a:lnTo>
                                <a:lnTo>
                                  <a:pt x="2436" y="473"/>
                                </a:lnTo>
                                <a:close/>
                                <a:moveTo>
                                  <a:pt x="2437" y="470"/>
                                </a:moveTo>
                                <a:lnTo>
                                  <a:pt x="2437" y="470"/>
                                </a:lnTo>
                                <a:lnTo>
                                  <a:pt x="2393" y="470"/>
                                </a:lnTo>
                                <a:lnTo>
                                  <a:pt x="2393" y="459"/>
                                </a:lnTo>
                                <a:lnTo>
                                  <a:pt x="2440" y="459"/>
                                </a:lnTo>
                                <a:lnTo>
                                  <a:pt x="2437" y="470"/>
                                </a:lnTo>
                                <a:close/>
                                <a:moveTo>
                                  <a:pt x="2456" y="459"/>
                                </a:moveTo>
                                <a:lnTo>
                                  <a:pt x="2456" y="459"/>
                                </a:lnTo>
                                <a:lnTo>
                                  <a:pt x="2456" y="470"/>
                                </a:lnTo>
                                <a:lnTo>
                                  <a:pt x="2439" y="470"/>
                                </a:lnTo>
                                <a:lnTo>
                                  <a:pt x="2442" y="459"/>
                                </a:lnTo>
                                <a:lnTo>
                                  <a:pt x="2456" y="459"/>
                                </a:lnTo>
                                <a:close/>
                                <a:moveTo>
                                  <a:pt x="2456" y="456"/>
                                </a:moveTo>
                                <a:lnTo>
                                  <a:pt x="2456" y="456"/>
                                </a:lnTo>
                                <a:lnTo>
                                  <a:pt x="2442" y="456"/>
                                </a:lnTo>
                                <a:lnTo>
                                  <a:pt x="2445" y="444"/>
                                </a:lnTo>
                                <a:lnTo>
                                  <a:pt x="2456" y="444"/>
                                </a:lnTo>
                                <a:lnTo>
                                  <a:pt x="2456" y="456"/>
                                </a:lnTo>
                                <a:close/>
                                <a:moveTo>
                                  <a:pt x="2526" y="775"/>
                                </a:moveTo>
                                <a:lnTo>
                                  <a:pt x="2526" y="775"/>
                                </a:lnTo>
                                <a:lnTo>
                                  <a:pt x="2512" y="775"/>
                                </a:lnTo>
                                <a:lnTo>
                                  <a:pt x="2512" y="462"/>
                                </a:lnTo>
                                <a:lnTo>
                                  <a:pt x="2526" y="506"/>
                                </a:lnTo>
                                <a:lnTo>
                                  <a:pt x="2526" y="775"/>
                                </a:lnTo>
                                <a:close/>
                                <a:moveTo>
                                  <a:pt x="2512" y="1119"/>
                                </a:moveTo>
                                <a:lnTo>
                                  <a:pt x="2512" y="1119"/>
                                </a:lnTo>
                                <a:lnTo>
                                  <a:pt x="2512" y="785"/>
                                </a:lnTo>
                                <a:lnTo>
                                  <a:pt x="2526" y="785"/>
                                </a:lnTo>
                                <a:lnTo>
                                  <a:pt x="2526" y="1142"/>
                                </a:lnTo>
                                <a:lnTo>
                                  <a:pt x="2512" y="1119"/>
                                </a:lnTo>
                                <a:close/>
                                <a:moveTo>
                                  <a:pt x="2526" y="1159"/>
                                </a:moveTo>
                                <a:lnTo>
                                  <a:pt x="2526" y="1159"/>
                                </a:lnTo>
                                <a:lnTo>
                                  <a:pt x="2512" y="1159"/>
                                </a:lnTo>
                                <a:lnTo>
                                  <a:pt x="2512" y="1123"/>
                                </a:lnTo>
                                <a:lnTo>
                                  <a:pt x="2526" y="1146"/>
                                </a:lnTo>
                                <a:lnTo>
                                  <a:pt x="2526" y="1159"/>
                                </a:lnTo>
                                <a:close/>
                                <a:moveTo>
                                  <a:pt x="2685" y="1453"/>
                                </a:moveTo>
                                <a:lnTo>
                                  <a:pt x="2685" y="1453"/>
                                </a:lnTo>
                                <a:lnTo>
                                  <a:pt x="2685" y="1461"/>
                                </a:lnTo>
                                <a:lnTo>
                                  <a:pt x="2536" y="1338"/>
                                </a:lnTo>
                                <a:lnTo>
                                  <a:pt x="2536" y="1164"/>
                                </a:lnTo>
                                <a:lnTo>
                                  <a:pt x="2702" y="1453"/>
                                </a:lnTo>
                                <a:lnTo>
                                  <a:pt x="2685" y="1453"/>
                                </a:lnTo>
                                <a:close/>
                                <a:moveTo>
                                  <a:pt x="1450" y="1508"/>
                                </a:moveTo>
                                <a:lnTo>
                                  <a:pt x="1450" y="1508"/>
                                </a:lnTo>
                                <a:lnTo>
                                  <a:pt x="1474" y="1508"/>
                                </a:lnTo>
                                <a:lnTo>
                                  <a:pt x="1474" y="1535"/>
                                </a:lnTo>
                                <a:lnTo>
                                  <a:pt x="1450" y="1542"/>
                                </a:lnTo>
                                <a:lnTo>
                                  <a:pt x="1450" y="1508"/>
                                </a:lnTo>
                                <a:close/>
                                <a:moveTo>
                                  <a:pt x="1486" y="1422"/>
                                </a:moveTo>
                                <a:lnTo>
                                  <a:pt x="1486" y="1422"/>
                                </a:lnTo>
                                <a:lnTo>
                                  <a:pt x="1474" y="1427"/>
                                </a:lnTo>
                                <a:lnTo>
                                  <a:pt x="1474" y="1500"/>
                                </a:lnTo>
                                <a:lnTo>
                                  <a:pt x="1450" y="1500"/>
                                </a:lnTo>
                                <a:lnTo>
                                  <a:pt x="1450" y="1320"/>
                                </a:lnTo>
                                <a:cubicBezTo>
                                  <a:pt x="1450" y="1312"/>
                                  <a:pt x="1456" y="1306"/>
                                  <a:pt x="1464" y="1306"/>
                                </a:cubicBezTo>
                                <a:lnTo>
                                  <a:pt x="1486" y="1306"/>
                                </a:lnTo>
                                <a:lnTo>
                                  <a:pt x="1486" y="1422"/>
                                </a:lnTo>
                                <a:close/>
                                <a:moveTo>
                                  <a:pt x="1510" y="1306"/>
                                </a:moveTo>
                                <a:lnTo>
                                  <a:pt x="1510" y="1306"/>
                                </a:lnTo>
                                <a:lnTo>
                                  <a:pt x="1510" y="1311"/>
                                </a:lnTo>
                                <a:cubicBezTo>
                                  <a:pt x="1503" y="1312"/>
                                  <a:pt x="1496" y="1312"/>
                                  <a:pt x="1490" y="1308"/>
                                </a:cubicBezTo>
                                <a:lnTo>
                                  <a:pt x="1490" y="1306"/>
                                </a:lnTo>
                                <a:lnTo>
                                  <a:pt x="1510" y="1306"/>
                                </a:lnTo>
                                <a:close/>
                                <a:moveTo>
                                  <a:pt x="1490" y="1270"/>
                                </a:moveTo>
                                <a:lnTo>
                                  <a:pt x="1490" y="1270"/>
                                </a:lnTo>
                                <a:cubicBezTo>
                                  <a:pt x="1494" y="1273"/>
                                  <a:pt x="1499" y="1274"/>
                                  <a:pt x="1504" y="1274"/>
                                </a:cubicBezTo>
                                <a:cubicBezTo>
                                  <a:pt x="1506" y="1274"/>
                                  <a:pt x="1508" y="1273"/>
                                  <a:pt x="1510" y="1273"/>
                                </a:cubicBezTo>
                                <a:lnTo>
                                  <a:pt x="1510" y="1285"/>
                                </a:lnTo>
                                <a:lnTo>
                                  <a:pt x="1490" y="1285"/>
                                </a:lnTo>
                                <a:lnTo>
                                  <a:pt x="1490" y="1270"/>
                                </a:lnTo>
                                <a:close/>
                                <a:moveTo>
                                  <a:pt x="1510" y="1205"/>
                                </a:moveTo>
                                <a:lnTo>
                                  <a:pt x="1510" y="1205"/>
                                </a:lnTo>
                                <a:lnTo>
                                  <a:pt x="1510" y="1210"/>
                                </a:lnTo>
                                <a:cubicBezTo>
                                  <a:pt x="1503" y="1212"/>
                                  <a:pt x="1496" y="1211"/>
                                  <a:pt x="1490" y="1207"/>
                                </a:cubicBezTo>
                                <a:lnTo>
                                  <a:pt x="1490" y="1205"/>
                                </a:lnTo>
                                <a:lnTo>
                                  <a:pt x="1510" y="1205"/>
                                </a:lnTo>
                                <a:close/>
                                <a:moveTo>
                                  <a:pt x="1490" y="1169"/>
                                </a:moveTo>
                                <a:lnTo>
                                  <a:pt x="1490" y="1169"/>
                                </a:lnTo>
                                <a:cubicBezTo>
                                  <a:pt x="1494" y="1172"/>
                                  <a:pt x="1499" y="1173"/>
                                  <a:pt x="1504" y="1173"/>
                                </a:cubicBezTo>
                                <a:cubicBezTo>
                                  <a:pt x="1506" y="1173"/>
                                  <a:pt x="1508" y="1173"/>
                                  <a:pt x="1510" y="1172"/>
                                </a:cubicBezTo>
                                <a:lnTo>
                                  <a:pt x="1510" y="1185"/>
                                </a:lnTo>
                                <a:lnTo>
                                  <a:pt x="1490" y="1185"/>
                                </a:lnTo>
                                <a:lnTo>
                                  <a:pt x="1490" y="1169"/>
                                </a:lnTo>
                                <a:close/>
                                <a:moveTo>
                                  <a:pt x="1504" y="1032"/>
                                </a:moveTo>
                                <a:lnTo>
                                  <a:pt x="1504" y="1032"/>
                                </a:lnTo>
                                <a:cubicBezTo>
                                  <a:pt x="1506" y="1032"/>
                                  <a:pt x="1508" y="1032"/>
                                  <a:pt x="1510" y="1031"/>
                                </a:cubicBezTo>
                                <a:lnTo>
                                  <a:pt x="1510" y="1049"/>
                                </a:lnTo>
                                <a:cubicBezTo>
                                  <a:pt x="1503" y="1050"/>
                                  <a:pt x="1496" y="1050"/>
                                  <a:pt x="1490" y="1046"/>
                                </a:cubicBezTo>
                                <a:lnTo>
                                  <a:pt x="1490" y="1028"/>
                                </a:lnTo>
                                <a:cubicBezTo>
                                  <a:pt x="1494" y="1031"/>
                                  <a:pt x="1499" y="1032"/>
                                  <a:pt x="1504" y="1032"/>
                                </a:cubicBezTo>
                                <a:close/>
                                <a:moveTo>
                                  <a:pt x="1490" y="1008"/>
                                </a:moveTo>
                                <a:lnTo>
                                  <a:pt x="1490" y="1008"/>
                                </a:lnTo>
                                <a:cubicBezTo>
                                  <a:pt x="1491" y="1009"/>
                                  <a:pt x="1493" y="1009"/>
                                  <a:pt x="1494" y="1010"/>
                                </a:cubicBezTo>
                                <a:lnTo>
                                  <a:pt x="1490" y="1021"/>
                                </a:lnTo>
                                <a:lnTo>
                                  <a:pt x="1490" y="1008"/>
                                </a:lnTo>
                                <a:close/>
                                <a:moveTo>
                                  <a:pt x="1504" y="1012"/>
                                </a:moveTo>
                                <a:lnTo>
                                  <a:pt x="1504" y="1012"/>
                                </a:lnTo>
                                <a:cubicBezTo>
                                  <a:pt x="1506" y="1012"/>
                                  <a:pt x="1508" y="1011"/>
                                  <a:pt x="1510" y="1011"/>
                                </a:cubicBezTo>
                                <a:lnTo>
                                  <a:pt x="1510" y="1029"/>
                                </a:lnTo>
                                <a:cubicBezTo>
                                  <a:pt x="1504" y="1030"/>
                                  <a:pt x="1496" y="1030"/>
                                  <a:pt x="1491" y="1026"/>
                                </a:cubicBezTo>
                                <a:lnTo>
                                  <a:pt x="1496" y="1011"/>
                                </a:lnTo>
                                <a:cubicBezTo>
                                  <a:pt x="1499" y="1011"/>
                                  <a:pt x="1501" y="1012"/>
                                  <a:pt x="1504" y="1012"/>
                                </a:cubicBezTo>
                                <a:close/>
                                <a:moveTo>
                                  <a:pt x="1510" y="994"/>
                                </a:moveTo>
                                <a:lnTo>
                                  <a:pt x="1510" y="994"/>
                                </a:lnTo>
                                <a:lnTo>
                                  <a:pt x="1510" y="1009"/>
                                </a:lnTo>
                                <a:cubicBezTo>
                                  <a:pt x="1506" y="1010"/>
                                  <a:pt x="1501" y="1010"/>
                                  <a:pt x="1497" y="1009"/>
                                </a:cubicBezTo>
                                <a:lnTo>
                                  <a:pt x="1502" y="994"/>
                                </a:lnTo>
                                <a:lnTo>
                                  <a:pt x="1510" y="994"/>
                                </a:lnTo>
                                <a:close/>
                                <a:moveTo>
                                  <a:pt x="1506" y="978"/>
                                </a:moveTo>
                                <a:lnTo>
                                  <a:pt x="1506" y="978"/>
                                </a:lnTo>
                                <a:lnTo>
                                  <a:pt x="1503" y="985"/>
                                </a:lnTo>
                                <a:lnTo>
                                  <a:pt x="1490" y="985"/>
                                </a:lnTo>
                                <a:cubicBezTo>
                                  <a:pt x="1490" y="985"/>
                                  <a:pt x="1490" y="985"/>
                                  <a:pt x="1490" y="985"/>
                                </a:cubicBezTo>
                                <a:lnTo>
                                  <a:pt x="1490" y="978"/>
                                </a:lnTo>
                                <a:lnTo>
                                  <a:pt x="1506" y="978"/>
                                </a:lnTo>
                                <a:close/>
                                <a:moveTo>
                                  <a:pt x="1490" y="968"/>
                                </a:moveTo>
                                <a:lnTo>
                                  <a:pt x="1490" y="968"/>
                                </a:lnTo>
                                <a:cubicBezTo>
                                  <a:pt x="1494" y="970"/>
                                  <a:pt x="1499" y="971"/>
                                  <a:pt x="1504" y="971"/>
                                </a:cubicBezTo>
                                <a:cubicBezTo>
                                  <a:pt x="1506" y="971"/>
                                  <a:pt x="1507" y="971"/>
                                  <a:pt x="1509" y="971"/>
                                </a:cubicBezTo>
                                <a:lnTo>
                                  <a:pt x="1507" y="975"/>
                                </a:lnTo>
                                <a:lnTo>
                                  <a:pt x="1490" y="975"/>
                                </a:lnTo>
                                <a:lnTo>
                                  <a:pt x="1490" y="968"/>
                                </a:lnTo>
                                <a:close/>
                                <a:moveTo>
                                  <a:pt x="1675" y="829"/>
                                </a:moveTo>
                                <a:lnTo>
                                  <a:pt x="1675" y="829"/>
                                </a:lnTo>
                                <a:lnTo>
                                  <a:pt x="1652" y="829"/>
                                </a:lnTo>
                                <a:lnTo>
                                  <a:pt x="1652" y="664"/>
                                </a:lnTo>
                                <a:lnTo>
                                  <a:pt x="1661" y="664"/>
                                </a:lnTo>
                                <a:cubicBezTo>
                                  <a:pt x="1668" y="664"/>
                                  <a:pt x="1675" y="670"/>
                                  <a:pt x="1675" y="678"/>
                                </a:cubicBezTo>
                                <a:lnTo>
                                  <a:pt x="1675" y="829"/>
                                </a:lnTo>
                                <a:close/>
                                <a:moveTo>
                                  <a:pt x="1652" y="1138"/>
                                </a:moveTo>
                                <a:lnTo>
                                  <a:pt x="1652" y="1138"/>
                                </a:lnTo>
                                <a:lnTo>
                                  <a:pt x="1675" y="1138"/>
                                </a:lnTo>
                                <a:lnTo>
                                  <a:pt x="1675" y="1293"/>
                                </a:lnTo>
                                <a:lnTo>
                                  <a:pt x="1652" y="1293"/>
                                </a:lnTo>
                                <a:lnTo>
                                  <a:pt x="1652" y="1138"/>
                                </a:lnTo>
                                <a:close/>
                                <a:moveTo>
                                  <a:pt x="1675" y="1333"/>
                                </a:moveTo>
                                <a:lnTo>
                                  <a:pt x="1675" y="1333"/>
                                </a:lnTo>
                                <a:lnTo>
                                  <a:pt x="1652" y="1333"/>
                                </a:lnTo>
                                <a:lnTo>
                                  <a:pt x="1652" y="1314"/>
                                </a:lnTo>
                                <a:lnTo>
                                  <a:pt x="1675" y="1314"/>
                                </a:lnTo>
                                <a:lnTo>
                                  <a:pt x="1675" y="1333"/>
                                </a:lnTo>
                                <a:close/>
                                <a:moveTo>
                                  <a:pt x="1826" y="1465"/>
                                </a:moveTo>
                                <a:lnTo>
                                  <a:pt x="1826" y="1465"/>
                                </a:lnTo>
                                <a:lnTo>
                                  <a:pt x="1745" y="1465"/>
                                </a:lnTo>
                                <a:lnTo>
                                  <a:pt x="1745" y="1453"/>
                                </a:lnTo>
                                <a:lnTo>
                                  <a:pt x="1700" y="1443"/>
                                </a:lnTo>
                                <a:lnTo>
                                  <a:pt x="1700" y="1425"/>
                                </a:lnTo>
                                <a:lnTo>
                                  <a:pt x="1761" y="1425"/>
                                </a:lnTo>
                                <a:lnTo>
                                  <a:pt x="1761" y="1416"/>
                                </a:lnTo>
                                <a:lnTo>
                                  <a:pt x="1758" y="1416"/>
                                </a:lnTo>
                                <a:lnTo>
                                  <a:pt x="1758" y="1354"/>
                                </a:lnTo>
                                <a:lnTo>
                                  <a:pt x="1756" y="1354"/>
                                </a:lnTo>
                                <a:lnTo>
                                  <a:pt x="1756" y="1362"/>
                                </a:lnTo>
                                <a:lnTo>
                                  <a:pt x="1700" y="1362"/>
                                </a:lnTo>
                                <a:lnTo>
                                  <a:pt x="1700" y="1333"/>
                                </a:lnTo>
                                <a:lnTo>
                                  <a:pt x="1695" y="1333"/>
                                </a:lnTo>
                                <a:lnTo>
                                  <a:pt x="1695" y="1314"/>
                                </a:lnTo>
                                <a:lnTo>
                                  <a:pt x="1826" y="1314"/>
                                </a:lnTo>
                                <a:lnTo>
                                  <a:pt x="1826" y="1465"/>
                                </a:lnTo>
                                <a:close/>
                                <a:moveTo>
                                  <a:pt x="1850" y="1366"/>
                                </a:moveTo>
                                <a:lnTo>
                                  <a:pt x="1850" y="1366"/>
                                </a:lnTo>
                                <a:lnTo>
                                  <a:pt x="1833" y="1366"/>
                                </a:lnTo>
                                <a:lnTo>
                                  <a:pt x="1833" y="1314"/>
                                </a:lnTo>
                                <a:lnTo>
                                  <a:pt x="1850" y="1314"/>
                                </a:lnTo>
                                <a:lnTo>
                                  <a:pt x="1850" y="1366"/>
                                </a:lnTo>
                                <a:close/>
                                <a:moveTo>
                                  <a:pt x="1939" y="405"/>
                                </a:moveTo>
                                <a:lnTo>
                                  <a:pt x="1939" y="405"/>
                                </a:lnTo>
                                <a:cubicBezTo>
                                  <a:pt x="1933" y="407"/>
                                  <a:pt x="1923" y="410"/>
                                  <a:pt x="1914" y="406"/>
                                </a:cubicBezTo>
                                <a:lnTo>
                                  <a:pt x="1914" y="388"/>
                                </a:lnTo>
                                <a:cubicBezTo>
                                  <a:pt x="1918" y="389"/>
                                  <a:pt x="1921" y="390"/>
                                  <a:pt x="1925" y="390"/>
                                </a:cubicBezTo>
                                <a:cubicBezTo>
                                  <a:pt x="1930" y="390"/>
                                  <a:pt x="1935" y="388"/>
                                  <a:pt x="1939" y="387"/>
                                </a:cubicBezTo>
                                <a:lnTo>
                                  <a:pt x="1939" y="405"/>
                                </a:lnTo>
                                <a:close/>
                                <a:moveTo>
                                  <a:pt x="1933" y="770"/>
                                </a:moveTo>
                                <a:lnTo>
                                  <a:pt x="1933" y="770"/>
                                </a:lnTo>
                                <a:lnTo>
                                  <a:pt x="1917" y="770"/>
                                </a:lnTo>
                                <a:cubicBezTo>
                                  <a:pt x="1916" y="769"/>
                                  <a:pt x="1915" y="769"/>
                                  <a:pt x="1914" y="768"/>
                                </a:cubicBezTo>
                                <a:lnTo>
                                  <a:pt x="1914" y="750"/>
                                </a:lnTo>
                                <a:cubicBezTo>
                                  <a:pt x="1918" y="752"/>
                                  <a:pt x="1921" y="753"/>
                                  <a:pt x="1925" y="753"/>
                                </a:cubicBezTo>
                                <a:cubicBezTo>
                                  <a:pt x="1930" y="753"/>
                                  <a:pt x="1935" y="751"/>
                                  <a:pt x="1939" y="750"/>
                                </a:cubicBezTo>
                                <a:lnTo>
                                  <a:pt x="1939" y="768"/>
                                </a:lnTo>
                                <a:cubicBezTo>
                                  <a:pt x="1938" y="768"/>
                                  <a:pt x="1936" y="769"/>
                                  <a:pt x="1933" y="770"/>
                                </a:cubicBezTo>
                                <a:close/>
                                <a:moveTo>
                                  <a:pt x="1914" y="809"/>
                                </a:moveTo>
                                <a:lnTo>
                                  <a:pt x="1914" y="809"/>
                                </a:lnTo>
                                <a:lnTo>
                                  <a:pt x="1914" y="791"/>
                                </a:lnTo>
                                <a:cubicBezTo>
                                  <a:pt x="1918" y="792"/>
                                  <a:pt x="1921" y="793"/>
                                  <a:pt x="1925" y="793"/>
                                </a:cubicBezTo>
                                <a:cubicBezTo>
                                  <a:pt x="1930" y="793"/>
                                  <a:pt x="1935" y="792"/>
                                  <a:pt x="1939" y="790"/>
                                </a:cubicBezTo>
                                <a:lnTo>
                                  <a:pt x="1939" y="808"/>
                                </a:lnTo>
                                <a:cubicBezTo>
                                  <a:pt x="1933" y="810"/>
                                  <a:pt x="1923" y="813"/>
                                  <a:pt x="1914" y="809"/>
                                </a:cubicBezTo>
                                <a:close/>
                                <a:moveTo>
                                  <a:pt x="1939" y="869"/>
                                </a:moveTo>
                                <a:lnTo>
                                  <a:pt x="1939" y="869"/>
                                </a:lnTo>
                                <a:cubicBezTo>
                                  <a:pt x="1933" y="871"/>
                                  <a:pt x="1923" y="873"/>
                                  <a:pt x="1914" y="869"/>
                                </a:cubicBezTo>
                                <a:lnTo>
                                  <a:pt x="1914" y="851"/>
                                </a:lnTo>
                                <a:cubicBezTo>
                                  <a:pt x="1918" y="853"/>
                                  <a:pt x="1921" y="853"/>
                                  <a:pt x="1925" y="853"/>
                                </a:cubicBezTo>
                                <a:cubicBezTo>
                                  <a:pt x="1930" y="853"/>
                                  <a:pt x="1935" y="852"/>
                                  <a:pt x="1938" y="851"/>
                                </a:cubicBezTo>
                                <a:lnTo>
                                  <a:pt x="1939" y="852"/>
                                </a:lnTo>
                                <a:lnTo>
                                  <a:pt x="1939" y="869"/>
                                </a:lnTo>
                                <a:close/>
                                <a:moveTo>
                                  <a:pt x="1914" y="1086"/>
                                </a:moveTo>
                                <a:lnTo>
                                  <a:pt x="1914" y="1086"/>
                                </a:lnTo>
                                <a:lnTo>
                                  <a:pt x="1914" y="1073"/>
                                </a:lnTo>
                                <a:cubicBezTo>
                                  <a:pt x="1918" y="1074"/>
                                  <a:pt x="1921" y="1075"/>
                                  <a:pt x="1925" y="1075"/>
                                </a:cubicBezTo>
                                <a:cubicBezTo>
                                  <a:pt x="1930" y="1075"/>
                                  <a:pt x="1935" y="1074"/>
                                  <a:pt x="1939" y="1072"/>
                                </a:cubicBezTo>
                                <a:lnTo>
                                  <a:pt x="1939" y="1086"/>
                                </a:lnTo>
                                <a:lnTo>
                                  <a:pt x="1914" y="1086"/>
                                </a:lnTo>
                                <a:close/>
                                <a:moveTo>
                                  <a:pt x="1966" y="1100"/>
                                </a:moveTo>
                                <a:lnTo>
                                  <a:pt x="1966" y="1100"/>
                                </a:lnTo>
                                <a:lnTo>
                                  <a:pt x="1950" y="1100"/>
                                </a:lnTo>
                                <a:lnTo>
                                  <a:pt x="1950" y="1089"/>
                                </a:lnTo>
                                <a:lnTo>
                                  <a:pt x="1966" y="1089"/>
                                </a:lnTo>
                                <a:lnTo>
                                  <a:pt x="1966" y="1100"/>
                                </a:lnTo>
                                <a:close/>
                                <a:moveTo>
                                  <a:pt x="1950" y="1133"/>
                                </a:moveTo>
                                <a:lnTo>
                                  <a:pt x="1950" y="1133"/>
                                </a:lnTo>
                                <a:lnTo>
                                  <a:pt x="1966" y="1133"/>
                                </a:lnTo>
                                <a:lnTo>
                                  <a:pt x="1966" y="1139"/>
                                </a:lnTo>
                                <a:lnTo>
                                  <a:pt x="1950" y="1139"/>
                                </a:lnTo>
                                <a:lnTo>
                                  <a:pt x="1950" y="1133"/>
                                </a:lnTo>
                                <a:close/>
                                <a:moveTo>
                                  <a:pt x="1950" y="1149"/>
                                </a:moveTo>
                                <a:lnTo>
                                  <a:pt x="1950" y="1149"/>
                                </a:lnTo>
                                <a:lnTo>
                                  <a:pt x="1966" y="1149"/>
                                </a:lnTo>
                                <a:lnTo>
                                  <a:pt x="1966" y="1266"/>
                                </a:lnTo>
                                <a:lnTo>
                                  <a:pt x="1950" y="1266"/>
                                </a:lnTo>
                                <a:lnTo>
                                  <a:pt x="1950" y="1149"/>
                                </a:lnTo>
                                <a:close/>
                                <a:moveTo>
                                  <a:pt x="2238" y="1302"/>
                                </a:moveTo>
                                <a:lnTo>
                                  <a:pt x="2238" y="1302"/>
                                </a:lnTo>
                                <a:lnTo>
                                  <a:pt x="2238" y="1266"/>
                                </a:lnTo>
                                <a:lnTo>
                                  <a:pt x="2213" y="1266"/>
                                </a:lnTo>
                                <a:lnTo>
                                  <a:pt x="2213" y="1218"/>
                                </a:lnTo>
                                <a:lnTo>
                                  <a:pt x="2258" y="1218"/>
                                </a:lnTo>
                                <a:lnTo>
                                  <a:pt x="2238" y="1302"/>
                                </a:lnTo>
                                <a:close/>
                                <a:moveTo>
                                  <a:pt x="2421" y="1247"/>
                                </a:moveTo>
                                <a:lnTo>
                                  <a:pt x="2421" y="1247"/>
                                </a:lnTo>
                                <a:lnTo>
                                  <a:pt x="2421" y="1478"/>
                                </a:lnTo>
                                <a:lnTo>
                                  <a:pt x="2374" y="1478"/>
                                </a:lnTo>
                                <a:lnTo>
                                  <a:pt x="2374" y="1451"/>
                                </a:lnTo>
                                <a:cubicBezTo>
                                  <a:pt x="2374" y="1433"/>
                                  <a:pt x="2359" y="1417"/>
                                  <a:pt x="2340" y="1417"/>
                                </a:cubicBezTo>
                                <a:lnTo>
                                  <a:pt x="2273" y="1417"/>
                                </a:lnTo>
                                <a:lnTo>
                                  <a:pt x="2273" y="1393"/>
                                </a:lnTo>
                                <a:lnTo>
                                  <a:pt x="2238" y="1393"/>
                                </a:lnTo>
                                <a:lnTo>
                                  <a:pt x="2238" y="1369"/>
                                </a:lnTo>
                                <a:lnTo>
                                  <a:pt x="2304" y="1369"/>
                                </a:lnTo>
                                <a:lnTo>
                                  <a:pt x="2304" y="1360"/>
                                </a:lnTo>
                                <a:lnTo>
                                  <a:pt x="2301" y="1360"/>
                                </a:lnTo>
                                <a:lnTo>
                                  <a:pt x="2301" y="1298"/>
                                </a:lnTo>
                                <a:lnTo>
                                  <a:pt x="2299" y="1298"/>
                                </a:lnTo>
                                <a:lnTo>
                                  <a:pt x="2299" y="1306"/>
                                </a:lnTo>
                                <a:lnTo>
                                  <a:pt x="2239" y="1306"/>
                                </a:lnTo>
                                <a:lnTo>
                                  <a:pt x="2260" y="1218"/>
                                </a:lnTo>
                                <a:lnTo>
                                  <a:pt x="2386" y="1218"/>
                                </a:lnTo>
                                <a:lnTo>
                                  <a:pt x="2421" y="1247"/>
                                </a:lnTo>
                                <a:close/>
                                <a:moveTo>
                                  <a:pt x="2421" y="1244"/>
                                </a:moveTo>
                                <a:lnTo>
                                  <a:pt x="2421" y="1244"/>
                                </a:lnTo>
                                <a:lnTo>
                                  <a:pt x="2390" y="1218"/>
                                </a:lnTo>
                                <a:lnTo>
                                  <a:pt x="2421" y="1218"/>
                                </a:lnTo>
                                <a:lnTo>
                                  <a:pt x="2421" y="1244"/>
                                </a:lnTo>
                                <a:close/>
                                <a:moveTo>
                                  <a:pt x="2436" y="1256"/>
                                </a:moveTo>
                                <a:lnTo>
                                  <a:pt x="2436" y="1256"/>
                                </a:lnTo>
                                <a:lnTo>
                                  <a:pt x="2431" y="1252"/>
                                </a:lnTo>
                                <a:lnTo>
                                  <a:pt x="2431" y="1218"/>
                                </a:lnTo>
                                <a:lnTo>
                                  <a:pt x="2436" y="1218"/>
                                </a:lnTo>
                                <a:lnTo>
                                  <a:pt x="2436" y="1256"/>
                                </a:lnTo>
                                <a:close/>
                                <a:moveTo>
                                  <a:pt x="2456" y="1218"/>
                                </a:moveTo>
                                <a:lnTo>
                                  <a:pt x="2456" y="1218"/>
                                </a:lnTo>
                                <a:lnTo>
                                  <a:pt x="2456" y="1231"/>
                                </a:lnTo>
                                <a:cubicBezTo>
                                  <a:pt x="2450" y="1231"/>
                                  <a:pt x="2445" y="1230"/>
                                  <a:pt x="2440" y="1227"/>
                                </a:cubicBezTo>
                                <a:lnTo>
                                  <a:pt x="2440" y="1218"/>
                                </a:lnTo>
                                <a:lnTo>
                                  <a:pt x="2456" y="1218"/>
                                </a:lnTo>
                                <a:close/>
                                <a:moveTo>
                                  <a:pt x="2440" y="1189"/>
                                </a:moveTo>
                                <a:lnTo>
                                  <a:pt x="2440" y="1189"/>
                                </a:lnTo>
                                <a:cubicBezTo>
                                  <a:pt x="2444" y="1191"/>
                                  <a:pt x="2449" y="1192"/>
                                  <a:pt x="2454" y="1192"/>
                                </a:cubicBezTo>
                                <a:cubicBezTo>
                                  <a:pt x="2454" y="1192"/>
                                  <a:pt x="2455" y="1192"/>
                                  <a:pt x="2456" y="1192"/>
                                </a:cubicBezTo>
                                <a:lnTo>
                                  <a:pt x="2456" y="1198"/>
                                </a:lnTo>
                                <a:lnTo>
                                  <a:pt x="2440" y="1198"/>
                                </a:lnTo>
                                <a:lnTo>
                                  <a:pt x="2440" y="1189"/>
                                </a:lnTo>
                                <a:close/>
                                <a:moveTo>
                                  <a:pt x="2456" y="1024"/>
                                </a:moveTo>
                                <a:lnTo>
                                  <a:pt x="2456" y="1024"/>
                                </a:lnTo>
                                <a:lnTo>
                                  <a:pt x="2456" y="1029"/>
                                </a:lnTo>
                                <a:cubicBezTo>
                                  <a:pt x="2450" y="1029"/>
                                  <a:pt x="2445" y="1028"/>
                                  <a:pt x="2440" y="1025"/>
                                </a:cubicBezTo>
                                <a:lnTo>
                                  <a:pt x="2440" y="1007"/>
                                </a:lnTo>
                                <a:cubicBezTo>
                                  <a:pt x="2442" y="1009"/>
                                  <a:pt x="2445" y="1010"/>
                                  <a:pt x="2448" y="1010"/>
                                </a:cubicBezTo>
                                <a:lnTo>
                                  <a:pt x="2456" y="1024"/>
                                </a:lnTo>
                                <a:close/>
                                <a:moveTo>
                                  <a:pt x="2456" y="1020"/>
                                </a:moveTo>
                                <a:lnTo>
                                  <a:pt x="2456" y="1020"/>
                                </a:lnTo>
                                <a:lnTo>
                                  <a:pt x="2451" y="1011"/>
                                </a:lnTo>
                                <a:cubicBezTo>
                                  <a:pt x="2452" y="1011"/>
                                  <a:pt x="2453" y="1011"/>
                                  <a:pt x="2454" y="1011"/>
                                </a:cubicBezTo>
                                <a:cubicBezTo>
                                  <a:pt x="2454" y="1011"/>
                                  <a:pt x="2455" y="1011"/>
                                  <a:pt x="2456" y="1011"/>
                                </a:cubicBezTo>
                                <a:lnTo>
                                  <a:pt x="2456" y="1020"/>
                                </a:lnTo>
                                <a:close/>
                                <a:moveTo>
                                  <a:pt x="2440" y="967"/>
                                </a:moveTo>
                                <a:lnTo>
                                  <a:pt x="2440" y="967"/>
                                </a:lnTo>
                                <a:cubicBezTo>
                                  <a:pt x="2444" y="970"/>
                                  <a:pt x="2449" y="971"/>
                                  <a:pt x="2454" y="971"/>
                                </a:cubicBezTo>
                                <a:cubicBezTo>
                                  <a:pt x="2454" y="971"/>
                                  <a:pt x="2455" y="971"/>
                                  <a:pt x="2456" y="971"/>
                                </a:cubicBezTo>
                                <a:lnTo>
                                  <a:pt x="2456" y="989"/>
                                </a:lnTo>
                                <a:cubicBezTo>
                                  <a:pt x="2450" y="989"/>
                                  <a:pt x="2445" y="988"/>
                                  <a:pt x="2440" y="985"/>
                                </a:cubicBezTo>
                                <a:lnTo>
                                  <a:pt x="2440" y="967"/>
                                </a:lnTo>
                                <a:close/>
                                <a:moveTo>
                                  <a:pt x="2456" y="666"/>
                                </a:moveTo>
                                <a:lnTo>
                                  <a:pt x="2456" y="666"/>
                                </a:lnTo>
                                <a:cubicBezTo>
                                  <a:pt x="2450" y="667"/>
                                  <a:pt x="2445" y="666"/>
                                  <a:pt x="2440" y="662"/>
                                </a:cubicBezTo>
                                <a:lnTo>
                                  <a:pt x="2440" y="644"/>
                                </a:lnTo>
                                <a:cubicBezTo>
                                  <a:pt x="2444" y="647"/>
                                  <a:pt x="2449" y="648"/>
                                  <a:pt x="2454" y="648"/>
                                </a:cubicBezTo>
                                <a:cubicBezTo>
                                  <a:pt x="2454" y="648"/>
                                  <a:pt x="2455" y="648"/>
                                  <a:pt x="2456" y="648"/>
                                </a:cubicBezTo>
                                <a:lnTo>
                                  <a:pt x="2456" y="666"/>
                                </a:lnTo>
                                <a:close/>
                                <a:moveTo>
                                  <a:pt x="2526" y="1523"/>
                                </a:moveTo>
                                <a:lnTo>
                                  <a:pt x="2526" y="1523"/>
                                </a:lnTo>
                                <a:lnTo>
                                  <a:pt x="2512" y="1523"/>
                                </a:lnTo>
                                <a:lnTo>
                                  <a:pt x="2512" y="1322"/>
                                </a:lnTo>
                                <a:lnTo>
                                  <a:pt x="2526" y="1333"/>
                                </a:lnTo>
                                <a:lnTo>
                                  <a:pt x="2526" y="1523"/>
                                </a:lnTo>
                                <a:close/>
                                <a:moveTo>
                                  <a:pt x="2685" y="1488"/>
                                </a:moveTo>
                                <a:lnTo>
                                  <a:pt x="2685" y="1488"/>
                                </a:lnTo>
                                <a:lnTo>
                                  <a:pt x="2670" y="1523"/>
                                </a:lnTo>
                                <a:lnTo>
                                  <a:pt x="2536" y="1523"/>
                                </a:lnTo>
                                <a:lnTo>
                                  <a:pt x="2536" y="1341"/>
                                </a:lnTo>
                                <a:lnTo>
                                  <a:pt x="2685" y="1463"/>
                                </a:lnTo>
                                <a:lnTo>
                                  <a:pt x="2685" y="1488"/>
                                </a:lnTo>
                                <a:close/>
                                <a:moveTo>
                                  <a:pt x="2421" y="1548"/>
                                </a:moveTo>
                                <a:lnTo>
                                  <a:pt x="2421" y="1548"/>
                                </a:lnTo>
                                <a:lnTo>
                                  <a:pt x="2374" y="1548"/>
                                </a:lnTo>
                                <a:lnTo>
                                  <a:pt x="2374" y="1498"/>
                                </a:lnTo>
                                <a:lnTo>
                                  <a:pt x="2421" y="1498"/>
                                </a:lnTo>
                                <a:lnTo>
                                  <a:pt x="2421" y="1548"/>
                                </a:lnTo>
                                <a:close/>
                                <a:moveTo>
                                  <a:pt x="2436" y="1548"/>
                                </a:moveTo>
                                <a:lnTo>
                                  <a:pt x="2436" y="1548"/>
                                </a:lnTo>
                                <a:lnTo>
                                  <a:pt x="2431" y="1548"/>
                                </a:lnTo>
                                <a:lnTo>
                                  <a:pt x="2431" y="1498"/>
                                </a:lnTo>
                                <a:lnTo>
                                  <a:pt x="2436" y="1498"/>
                                </a:lnTo>
                                <a:lnTo>
                                  <a:pt x="2436" y="1548"/>
                                </a:lnTo>
                                <a:close/>
                                <a:moveTo>
                                  <a:pt x="2431" y="1449"/>
                                </a:moveTo>
                                <a:lnTo>
                                  <a:pt x="2431" y="1449"/>
                                </a:lnTo>
                                <a:lnTo>
                                  <a:pt x="2436" y="1449"/>
                                </a:lnTo>
                                <a:lnTo>
                                  <a:pt x="2436" y="1478"/>
                                </a:lnTo>
                                <a:lnTo>
                                  <a:pt x="2431" y="1478"/>
                                </a:lnTo>
                                <a:lnTo>
                                  <a:pt x="2431" y="1449"/>
                                </a:lnTo>
                                <a:close/>
                                <a:moveTo>
                                  <a:pt x="2436" y="1338"/>
                                </a:moveTo>
                                <a:lnTo>
                                  <a:pt x="2436" y="1338"/>
                                </a:lnTo>
                                <a:lnTo>
                                  <a:pt x="2431" y="1338"/>
                                </a:lnTo>
                                <a:lnTo>
                                  <a:pt x="2431" y="1255"/>
                                </a:lnTo>
                                <a:lnTo>
                                  <a:pt x="2436" y="1259"/>
                                </a:lnTo>
                                <a:lnTo>
                                  <a:pt x="2436" y="1338"/>
                                </a:lnTo>
                                <a:close/>
                                <a:moveTo>
                                  <a:pt x="2450" y="1271"/>
                                </a:moveTo>
                                <a:lnTo>
                                  <a:pt x="2450" y="1271"/>
                                </a:lnTo>
                                <a:cubicBezTo>
                                  <a:pt x="2447" y="1270"/>
                                  <a:pt x="2443" y="1269"/>
                                  <a:pt x="2440" y="1267"/>
                                </a:cubicBezTo>
                                <a:lnTo>
                                  <a:pt x="2440" y="1262"/>
                                </a:lnTo>
                                <a:lnTo>
                                  <a:pt x="2450" y="1271"/>
                                </a:lnTo>
                                <a:close/>
                                <a:moveTo>
                                  <a:pt x="2440" y="1249"/>
                                </a:moveTo>
                                <a:lnTo>
                                  <a:pt x="2440" y="1249"/>
                                </a:lnTo>
                                <a:cubicBezTo>
                                  <a:pt x="2444" y="1252"/>
                                  <a:pt x="2449" y="1253"/>
                                  <a:pt x="2454" y="1253"/>
                                </a:cubicBezTo>
                                <a:cubicBezTo>
                                  <a:pt x="2454" y="1253"/>
                                  <a:pt x="2455" y="1253"/>
                                  <a:pt x="2456" y="1253"/>
                                </a:cubicBezTo>
                                <a:lnTo>
                                  <a:pt x="2456" y="1271"/>
                                </a:lnTo>
                                <a:cubicBezTo>
                                  <a:pt x="2455" y="1271"/>
                                  <a:pt x="2454" y="1271"/>
                                  <a:pt x="2454" y="1271"/>
                                </a:cubicBezTo>
                                <a:lnTo>
                                  <a:pt x="2440" y="1260"/>
                                </a:lnTo>
                                <a:lnTo>
                                  <a:pt x="2440" y="1249"/>
                                </a:lnTo>
                                <a:close/>
                                <a:moveTo>
                                  <a:pt x="2456" y="1251"/>
                                </a:moveTo>
                                <a:lnTo>
                                  <a:pt x="2456" y="1251"/>
                                </a:lnTo>
                                <a:cubicBezTo>
                                  <a:pt x="2450" y="1251"/>
                                  <a:pt x="2445" y="1250"/>
                                  <a:pt x="2440" y="1247"/>
                                </a:cubicBezTo>
                                <a:lnTo>
                                  <a:pt x="2440" y="1229"/>
                                </a:lnTo>
                                <a:cubicBezTo>
                                  <a:pt x="2444" y="1232"/>
                                  <a:pt x="2449" y="1233"/>
                                  <a:pt x="2454" y="1233"/>
                                </a:cubicBezTo>
                                <a:cubicBezTo>
                                  <a:pt x="2454" y="1233"/>
                                  <a:pt x="2455" y="1233"/>
                                  <a:pt x="2456" y="1233"/>
                                </a:cubicBezTo>
                                <a:lnTo>
                                  <a:pt x="2456" y="1251"/>
                                </a:lnTo>
                                <a:close/>
                                <a:moveTo>
                                  <a:pt x="2440" y="1168"/>
                                </a:moveTo>
                                <a:lnTo>
                                  <a:pt x="2440" y="1168"/>
                                </a:lnTo>
                                <a:cubicBezTo>
                                  <a:pt x="2444" y="1171"/>
                                  <a:pt x="2449" y="1172"/>
                                  <a:pt x="2454" y="1172"/>
                                </a:cubicBezTo>
                                <a:cubicBezTo>
                                  <a:pt x="2454" y="1172"/>
                                  <a:pt x="2455" y="1172"/>
                                  <a:pt x="2456" y="1172"/>
                                </a:cubicBezTo>
                                <a:lnTo>
                                  <a:pt x="2456" y="1190"/>
                                </a:lnTo>
                                <a:cubicBezTo>
                                  <a:pt x="2450" y="1191"/>
                                  <a:pt x="2445" y="1190"/>
                                  <a:pt x="2440" y="1186"/>
                                </a:cubicBezTo>
                                <a:lnTo>
                                  <a:pt x="2440" y="1168"/>
                                </a:lnTo>
                                <a:close/>
                                <a:moveTo>
                                  <a:pt x="2456" y="1049"/>
                                </a:moveTo>
                                <a:lnTo>
                                  <a:pt x="2456" y="1049"/>
                                </a:lnTo>
                                <a:cubicBezTo>
                                  <a:pt x="2450" y="1049"/>
                                  <a:pt x="2445" y="1049"/>
                                  <a:pt x="2440" y="1045"/>
                                </a:cubicBezTo>
                                <a:lnTo>
                                  <a:pt x="2440" y="1027"/>
                                </a:lnTo>
                                <a:cubicBezTo>
                                  <a:pt x="2444" y="1030"/>
                                  <a:pt x="2449" y="1031"/>
                                  <a:pt x="2454" y="1031"/>
                                </a:cubicBezTo>
                                <a:cubicBezTo>
                                  <a:pt x="2454" y="1031"/>
                                  <a:pt x="2455" y="1031"/>
                                  <a:pt x="2456" y="1031"/>
                                </a:cubicBezTo>
                                <a:lnTo>
                                  <a:pt x="2456" y="1049"/>
                                </a:lnTo>
                                <a:close/>
                                <a:moveTo>
                                  <a:pt x="2440" y="947"/>
                                </a:moveTo>
                                <a:lnTo>
                                  <a:pt x="2440" y="947"/>
                                </a:lnTo>
                                <a:cubicBezTo>
                                  <a:pt x="2444" y="950"/>
                                  <a:pt x="2449" y="951"/>
                                  <a:pt x="2454" y="951"/>
                                </a:cubicBezTo>
                                <a:cubicBezTo>
                                  <a:pt x="2454" y="951"/>
                                  <a:pt x="2455" y="951"/>
                                  <a:pt x="2456" y="950"/>
                                </a:cubicBezTo>
                                <a:lnTo>
                                  <a:pt x="2456" y="969"/>
                                </a:lnTo>
                                <a:cubicBezTo>
                                  <a:pt x="2450" y="969"/>
                                  <a:pt x="2445" y="968"/>
                                  <a:pt x="2440" y="965"/>
                                </a:cubicBezTo>
                                <a:lnTo>
                                  <a:pt x="2440" y="947"/>
                                </a:lnTo>
                                <a:close/>
                                <a:moveTo>
                                  <a:pt x="2454" y="930"/>
                                </a:moveTo>
                                <a:lnTo>
                                  <a:pt x="2454" y="930"/>
                                </a:lnTo>
                                <a:cubicBezTo>
                                  <a:pt x="2454" y="930"/>
                                  <a:pt x="2455" y="930"/>
                                  <a:pt x="2456" y="930"/>
                                </a:cubicBezTo>
                                <a:lnTo>
                                  <a:pt x="2456" y="948"/>
                                </a:lnTo>
                                <a:cubicBezTo>
                                  <a:pt x="2450" y="949"/>
                                  <a:pt x="2445" y="948"/>
                                  <a:pt x="2440" y="944"/>
                                </a:cubicBezTo>
                                <a:lnTo>
                                  <a:pt x="2440" y="927"/>
                                </a:lnTo>
                                <a:cubicBezTo>
                                  <a:pt x="2444" y="929"/>
                                  <a:pt x="2449" y="930"/>
                                  <a:pt x="2454" y="930"/>
                                </a:cubicBezTo>
                                <a:close/>
                                <a:moveTo>
                                  <a:pt x="2454" y="910"/>
                                </a:moveTo>
                                <a:lnTo>
                                  <a:pt x="2454" y="910"/>
                                </a:lnTo>
                                <a:cubicBezTo>
                                  <a:pt x="2454" y="910"/>
                                  <a:pt x="2455" y="910"/>
                                  <a:pt x="2456" y="910"/>
                                </a:cubicBezTo>
                                <a:lnTo>
                                  <a:pt x="2456" y="928"/>
                                </a:lnTo>
                                <a:cubicBezTo>
                                  <a:pt x="2450" y="929"/>
                                  <a:pt x="2445" y="928"/>
                                  <a:pt x="2440" y="924"/>
                                </a:cubicBezTo>
                                <a:lnTo>
                                  <a:pt x="2440" y="906"/>
                                </a:lnTo>
                                <a:cubicBezTo>
                                  <a:pt x="2444" y="909"/>
                                  <a:pt x="2449" y="910"/>
                                  <a:pt x="2454" y="910"/>
                                </a:cubicBezTo>
                                <a:close/>
                                <a:moveTo>
                                  <a:pt x="2454" y="890"/>
                                </a:moveTo>
                                <a:lnTo>
                                  <a:pt x="2454" y="890"/>
                                </a:lnTo>
                                <a:cubicBezTo>
                                  <a:pt x="2454" y="890"/>
                                  <a:pt x="2455" y="890"/>
                                  <a:pt x="2456" y="890"/>
                                </a:cubicBezTo>
                                <a:lnTo>
                                  <a:pt x="2456" y="908"/>
                                </a:lnTo>
                                <a:cubicBezTo>
                                  <a:pt x="2450" y="908"/>
                                  <a:pt x="2445" y="908"/>
                                  <a:pt x="2440" y="904"/>
                                </a:cubicBezTo>
                                <a:lnTo>
                                  <a:pt x="2440" y="886"/>
                                </a:lnTo>
                                <a:cubicBezTo>
                                  <a:pt x="2444" y="889"/>
                                  <a:pt x="2449" y="890"/>
                                  <a:pt x="2454" y="890"/>
                                </a:cubicBezTo>
                                <a:close/>
                                <a:moveTo>
                                  <a:pt x="2454" y="870"/>
                                </a:moveTo>
                                <a:lnTo>
                                  <a:pt x="2454" y="870"/>
                                </a:lnTo>
                                <a:cubicBezTo>
                                  <a:pt x="2454" y="870"/>
                                  <a:pt x="2455" y="870"/>
                                  <a:pt x="2456" y="870"/>
                                </a:cubicBezTo>
                                <a:lnTo>
                                  <a:pt x="2456" y="888"/>
                                </a:lnTo>
                                <a:cubicBezTo>
                                  <a:pt x="2450" y="888"/>
                                  <a:pt x="2445" y="887"/>
                                  <a:pt x="2440" y="884"/>
                                </a:cubicBezTo>
                                <a:lnTo>
                                  <a:pt x="2440" y="866"/>
                                </a:lnTo>
                                <a:cubicBezTo>
                                  <a:pt x="2444" y="869"/>
                                  <a:pt x="2449" y="870"/>
                                  <a:pt x="2454" y="870"/>
                                </a:cubicBezTo>
                                <a:close/>
                                <a:moveTo>
                                  <a:pt x="2454" y="850"/>
                                </a:moveTo>
                                <a:lnTo>
                                  <a:pt x="2454" y="850"/>
                                </a:lnTo>
                                <a:cubicBezTo>
                                  <a:pt x="2454" y="850"/>
                                  <a:pt x="2455" y="850"/>
                                  <a:pt x="2456" y="850"/>
                                </a:cubicBezTo>
                                <a:lnTo>
                                  <a:pt x="2456" y="868"/>
                                </a:lnTo>
                                <a:cubicBezTo>
                                  <a:pt x="2450" y="868"/>
                                  <a:pt x="2445" y="867"/>
                                  <a:pt x="2440" y="864"/>
                                </a:cubicBezTo>
                                <a:lnTo>
                                  <a:pt x="2440" y="846"/>
                                </a:lnTo>
                                <a:cubicBezTo>
                                  <a:pt x="2444" y="849"/>
                                  <a:pt x="2449" y="850"/>
                                  <a:pt x="2454" y="850"/>
                                </a:cubicBezTo>
                                <a:close/>
                                <a:moveTo>
                                  <a:pt x="2454" y="830"/>
                                </a:moveTo>
                                <a:lnTo>
                                  <a:pt x="2454" y="830"/>
                                </a:lnTo>
                                <a:cubicBezTo>
                                  <a:pt x="2454" y="830"/>
                                  <a:pt x="2455" y="830"/>
                                  <a:pt x="2456" y="830"/>
                                </a:cubicBezTo>
                                <a:lnTo>
                                  <a:pt x="2456" y="848"/>
                                </a:lnTo>
                                <a:cubicBezTo>
                                  <a:pt x="2450" y="848"/>
                                  <a:pt x="2445" y="847"/>
                                  <a:pt x="2440" y="844"/>
                                </a:cubicBezTo>
                                <a:lnTo>
                                  <a:pt x="2440" y="826"/>
                                </a:lnTo>
                                <a:cubicBezTo>
                                  <a:pt x="2444" y="829"/>
                                  <a:pt x="2449" y="830"/>
                                  <a:pt x="2454" y="830"/>
                                </a:cubicBezTo>
                                <a:close/>
                                <a:moveTo>
                                  <a:pt x="2454" y="809"/>
                                </a:moveTo>
                                <a:lnTo>
                                  <a:pt x="2454" y="809"/>
                                </a:lnTo>
                                <a:cubicBezTo>
                                  <a:pt x="2454" y="809"/>
                                  <a:pt x="2455" y="809"/>
                                  <a:pt x="2456" y="809"/>
                                </a:cubicBezTo>
                                <a:lnTo>
                                  <a:pt x="2456" y="827"/>
                                </a:lnTo>
                                <a:cubicBezTo>
                                  <a:pt x="2450" y="828"/>
                                  <a:pt x="2445" y="827"/>
                                  <a:pt x="2440" y="823"/>
                                </a:cubicBezTo>
                                <a:lnTo>
                                  <a:pt x="2440" y="806"/>
                                </a:lnTo>
                                <a:cubicBezTo>
                                  <a:pt x="2444" y="808"/>
                                  <a:pt x="2449" y="809"/>
                                  <a:pt x="2454" y="809"/>
                                </a:cubicBezTo>
                                <a:close/>
                                <a:moveTo>
                                  <a:pt x="2454" y="789"/>
                                </a:moveTo>
                                <a:lnTo>
                                  <a:pt x="2454" y="789"/>
                                </a:lnTo>
                                <a:cubicBezTo>
                                  <a:pt x="2454" y="789"/>
                                  <a:pt x="2455" y="789"/>
                                  <a:pt x="2456" y="789"/>
                                </a:cubicBezTo>
                                <a:lnTo>
                                  <a:pt x="2456" y="807"/>
                                </a:lnTo>
                                <a:cubicBezTo>
                                  <a:pt x="2450" y="808"/>
                                  <a:pt x="2445" y="807"/>
                                  <a:pt x="2440" y="803"/>
                                </a:cubicBezTo>
                                <a:lnTo>
                                  <a:pt x="2440" y="786"/>
                                </a:lnTo>
                                <a:cubicBezTo>
                                  <a:pt x="2444" y="788"/>
                                  <a:pt x="2449" y="789"/>
                                  <a:pt x="2454" y="789"/>
                                </a:cubicBezTo>
                                <a:close/>
                                <a:moveTo>
                                  <a:pt x="2454" y="769"/>
                                </a:moveTo>
                                <a:lnTo>
                                  <a:pt x="2454" y="769"/>
                                </a:lnTo>
                                <a:cubicBezTo>
                                  <a:pt x="2454" y="769"/>
                                  <a:pt x="2455" y="769"/>
                                  <a:pt x="2456" y="769"/>
                                </a:cubicBezTo>
                                <a:lnTo>
                                  <a:pt x="2456" y="787"/>
                                </a:lnTo>
                                <a:cubicBezTo>
                                  <a:pt x="2450" y="787"/>
                                  <a:pt x="2445" y="787"/>
                                  <a:pt x="2440" y="783"/>
                                </a:cubicBezTo>
                                <a:lnTo>
                                  <a:pt x="2440" y="765"/>
                                </a:lnTo>
                                <a:cubicBezTo>
                                  <a:pt x="2444" y="768"/>
                                  <a:pt x="2449" y="769"/>
                                  <a:pt x="2454" y="769"/>
                                </a:cubicBezTo>
                                <a:close/>
                                <a:moveTo>
                                  <a:pt x="2454" y="749"/>
                                </a:moveTo>
                                <a:lnTo>
                                  <a:pt x="2454" y="749"/>
                                </a:lnTo>
                                <a:cubicBezTo>
                                  <a:pt x="2454" y="749"/>
                                  <a:pt x="2455" y="749"/>
                                  <a:pt x="2456" y="749"/>
                                </a:cubicBezTo>
                                <a:lnTo>
                                  <a:pt x="2456" y="767"/>
                                </a:lnTo>
                                <a:cubicBezTo>
                                  <a:pt x="2450" y="767"/>
                                  <a:pt x="2445" y="766"/>
                                  <a:pt x="2440" y="763"/>
                                </a:cubicBezTo>
                                <a:lnTo>
                                  <a:pt x="2440" y="745"/>
                                </a:lnTo>
                                <a:cubicBezTo>
                                  <a:pt x="2444" y="748"/>
                                  <a:pt x="2449" y="749"/>
                                  <a:pt x="2454" y="749"/>
                                </a:cubicBezTo>
                                <a:close/>
                                <a:moveTo>
                                  <a:pt x="2454" y="729"/>
                                </a:moveTo>
                                <a:lnTo>
                                  <a:pt x="2454" y="729"/>
                                </a:lnTo>
                                <a:cubicBezTo>
                                  <a:pt x="2454" y="729"/>
                                  <a:pt x="2455" y="729"/>
                                  <a:pt x="2456" y="729"/>
                                </a:cubicBezTo>
                                <a:lnTo>
                                  <a:pt x="2456" y="747"/>
                                </a:lnTo>
                                <a:cubicBezTo>
                                  <a:pt x="2450" y="747"/>
                                  <a:pt x="2445" y="746"/>
                                  <a:pt x="2440" y="743"/>
                                </a:cubicBezTo>
                                <a:lnTo>
                                  <a:pt x="2440" y="725"/>
                                </a:lnTo>
                                <a:cubicBezTo>
                                  <a:pt x="2444" y="728"/>
                                  <a:pt x="2449" y="729"/>
                                  <a:pt x="2454" y="729"/>
                                </a:cubicBezTo>
                                <a:close/>
                                <a:moveTo>
                                  <a:pt x="2454" y="709"/>
                                </a:moveTo>
                                <a:lnTo>
                                  <a:pt x="2454" y="709"/>
                                </a:lnTo>
                                <a:cubicBezTo>
                                  <a:pt x="2454" y="709"/>
                                  <a:pt x="2455" y="709"/>
                                  <a:pt x="2456" y="709"/>
                                </a:cubicBezTo>
                                <a:lnTo>
                                  <a:pt x="2456" y="727"/>
                                </a:lnTo>
                                <a:cubicBezTo>
                                  <a:pt x="2450" y="727"/>
                                  <a:pt x="2445" y="726"/>
                                  <a:pt x="2440" y="723"/>
                                </a:cubicBezTo>
                                <a:lnTo>
                                  <a:pt x="2440" y="705"/>
                                </a:lnTo>
                                <a:cubicBezTo>
                                  <a:pt x="2444" y="708"/>
                                  <a:pt x="2449" y="709"/>
                                  <a:pt x="2454" y="709"/>
                                </a:cubicBezTo>
                                <a:close/>
                                <a:moveTo>
                                  <a:pt x="2454" y="689"/>
                                </a:moveTo>
                                <a:lnTo>
                                  <a:pt x="2454" y="689"/>
                                </a:lnTo>
                                <a:cubicBezTo>
                                  <a:pt x="2454" y="689"/>
                                  <a:pt x="2455" y="688"/>
                                  <a:pt x="2456" y="688"/>
                                </a:cubicBezTo>
                                <a:lnTo>
                                  <a:pt x="2456" y="707"/>
                                </a:lnTo>
                                <a:cubicBezTo>
                                  <a:pt x="2450" y="707"/>
                                  <a:pt x="2445" y="706"/>
                                  <a:pt x="2440" y="702"/>
                                </a:cubicBezTo>
                                <a:lnTo>
                                  <a:pt x="2440" y="685"/>
                                </a:lnTo>
                                <a:cubicBezTo>
                                  <a:pt x="2444" y="688"/>
                                  <a:pt x="2449" y="689"/>
                                  <a:pt x="2454" y="689"/>
                                </a:cubicBezTo>
                                <a:close/>
                                <a:moveTo>
                                  <a:pt x="2456" y="686"/>
                                </a:moveTo>
                                <a:lnTo>
                                  <a:pt x="2456" y="686"/>
                                </a:lnTo>
                                <a:cubicBezTo>
                                  <a:pt x="2450" y="687"/>
                                  <a:pt x="2445" y="686"/>
                                  <a:pt x="2440" y="682"/>
                                </a:cubicBezTo>
                                <a:lnTo>
                                  <a:pt x="2440" y="665"/>
                                </a:lnTo>
                                <a:cubicBezTo>
                                  <a:pt x="2444" y="667"/>
                                  <a:pt x="2449" y="668"/>
                                  <a:pt x="2454" y="668"/>
                                </a:cubicBezTo>
                                <a:cubicBezTo>
                                  <a:pt x="2454" y="668"/>
                                  <a:pt x="2455" y="668"/>
                                  <a:pt x="2456" y="668"/>
                                </a:cubicBezTo>
                                <a:lnTo>
                                  <a:pt x="2456" y="686"/>
                                </a:lnTo>
                                <a:close/>
                                <a:moveTo>
                                  <a:pt x="2440" y="1148"/>
                                </a:moveTo>
                                <a:lnTo>
                                  <a:pt x="2440" y="1148"/>
                                </a:lnTo>
                                <a:cubicBezTo>
                                  <a:pt x="2444" y="1151"/>
                                  <a:pt x="2449" y="1152"/>
                                  <a:pt x="2454" y="1152"/>
                                </a:cubicBezTo>
                                <a:cubicBezTo>
                                  <a:pt x="2454" y="1152"/>
                                  <a:pt x="2455" y="1152"/>
                                  <a:pt x="2456" y="1152"/>
                                </a:cubicBezTo>
                                <a:lnTo>
                                  <a:pt x="2456" y="1170"/>
                                </a:lnTo>
                                <a:cubicBezTo>
                                  <a:pt x="2450" y="1170"/>
                                  <a:pt x="2445" y="1170"/>
                                  <a:pt x="2440" y="1166"/>
                                </a:cubicBezTo>
                                <a:lnTo>
                                  <a:pt x="2440" y="1148"/>
                                </a:lnTo>
                                <a:close/>
                                <a:moveTo>
                                  <a:pt x="2454" y="1132"/>
                                </a:moveTo>
                                <a:lnTo>
                                  <a:pt x="2454" y="1132"/>
                                </a:lnTo>
                                <a:cubicBezTo>
                                  <a:pt x="2454" y="1132"/>
                                  <a:pt x="2455" y="1132"/>
                                  <a:pt x="2456" y="1132"/>
                                </a:cubicBezTo>
                                <a:lnTo>
                                  <a:pt x="2456" y="1150"/>
                                </a:lnTo>
                                <a:cubicBezTo>
                                  <a:pt x="2450" y="1150"/>
                                  <a:pt x="2445" y="1149"/>
                                  <a:pt x="2440" y="1146"/>
                                </a:cubicBezTo>
                                <a:lnTo>
                                  <a:pt x="2440" y="1128"/>
                                </a:lnTo>
                                <a:cubicBezTo>
                                  <a:pt x="2444" y="1131"/>
                                  <a:pt x="2449" y="1132"/>
                                  <a:pt x="2454" y="1132"/>
                                </a:cubicBezTo>
                                <a:close/>
                                <a:moveTo>
                                  <a:pt x="2454" y="1112"/>
                                </a:moveTo>
                                <a:lnTo>
                                  <a:pt x="2454" y="1112"/>
                                </a:lnTo>
                                <a:cubicBezTo>
                                  <a:pt x="2454" y="1112"/>
                                  <a:pt x="2455" y="1112"/>
                                  <a:pt x="2456" y="1112"/>
                                </a:cubicBezTo>
                                <a:lnTo>
                                  <a:pt x="2456" y="1130"/>
                                </a:lnTo>
                                <a:cubicBezTo>
                                  <a:pt x="2450" y="1130"/>
                                  <a:pt x="2445" y="1129"/>
                                  <a:pt x="2440" y="1126"/>
                                </a:cubicBezTo>
                                <a:lnTo>
                                  <a:pt x="2440" y="1108"/>
                                </a:lnTo>
                                <a:cubicBezTo>
                                  <a:pt x="2444" y="1111"/>
                                  <a:pt x="2449" y="1112"/>
                                  <a:pt x="2454" y="1112"/>
                                </a:cubicBezTo>
                                <a:close/>
                                <a:moveTo>
                                  <a:pt x="2454" y="1092"/>
                                </a:moveTo>
                                <a:lnTo>
                                  <a:pt x="2454" y="1092"/>
                                </a:lnTo>
                                <a:cubicBezTo>
                                  <a:pt x="2454" y="1092"/>
                                  <a:pt x="2455" y="1092"/>
                                  <a:pt x="2456" y="1092"/>
                                </a:cubicBezTo>
                                <a:lnTo>
                                  <a:pt x="2456" y="1110"/>
                                </a:lnTo>
                                <a:cubicBezTo>
                                  <a:pt x="2450" y="1110"/>
                                  <a:pt x="2445" y="1109"/>
                                  <a:pt x="2440" y="1106"/>
                                </a:cubicBezTo>
                                <a:lnTo>
                                  <a:pt x="2440" y="1088"/>
                                </a:lnTo>
                                <a:cubicBezTo>
                                  <a:pt x="2444" y="1091"/>
                                  <a:pt x="2449" y="1092"/>
                                  <a:pt x="2454" y="1092"/>
                                </a:cubicBezTo>
                                <a:close/>
                                <a:moveTo>
                                  <a:pt x="2454" y="1071"/>
                                </a:moveTo>
                                <a:lnTo>
                                  <a:pt x="2454" y="1071"/>
                                </a:lnTo>
                                <a:cubicBezTo>
                                  <a:pt x="2454" y="1071"/>
                                  <a:pt x="2455" y="1071"/>
                                  <a:pt x="2456" y="1071"/>
                                </a:cubicBezTo>
                                <a:lnTo>
                                  <a:pt x="2456" y="1089"/>
                                </a:lnTo>
                                <a:cubicBezTo>
                                  <a:pt x="2450" y="1090"/>
                                  <a:pt x="2445" y="1089"/>
                                  <a:pt x="2440" y="1085"/>
                                </a:cubicBezTo>
                                <a:lnTo>
                                  <a:pt x="2440" y="1068"/>
                                </a:lnTo>
                                <a:cubicBezTo>
                                  <a:pt x="2444" y="1070"/>
                                  <a:pt x="2449" y="1071"/>
                                  <a:pt x="2454" y="1071"/>
                                </a:cubicBezTo>
                                <a:close/>
                                <a:moveTo>
                                  <a:pt x="2456" y="1069"/>
                                </a:moveTo>
                                <a:lnTo>
                                  <a:pt x="2456" y="1069"/>
                                </a:lnTo>
                                <a:cubicBezTo>
                                  <a:pt x="2450" y="1070"/>
                                  <a:pt x="2445" y="1069"/>
                                  <a:pt x="2440" y="1065"/>
                                </a:cubicBezTo>
                                <a:lnTo>
                                  <a:pt x="2440" y="1048"/>
                                </a:lnTo>
                                <a:cubicBezTo>
                                  <a:pt x="2444" y="1050"/>
                                  <a:pt x="2449" y="1051"/>
                                  <a:pt x="2454" y="1051"/>
                                </a:cubicBezTo>
                                <a:cubicBezTo>
                                  <a:pt x="2454" y="1051"/>
                                  <a:pt x="2455" y="1051"/>
                                  <a:pt x="2456" y="1051"/>
                                </a:cubicBezTo>
                                <a:lnTo>
                                  <a:pt x="2456" y="1069"/>
                                </a:lnTo>
                                <a:close/>
                                <a:moveTo>
                                  <a:pt x="2456" y="1498"/>
                                </a:moveTo>
                                <a:lnTo>
                                  <a:pt x="2456" y="1498"/>
                                </a:lnTo>
                                <a:lnTo>
                                  <a:pt x="2456" y="1548"/>
                                </a:lnTo>
                                <a:lnTo>
                                  <a:pt x="2447" y="1548"/>
                                </a:lnTo>
                                <a:lnTo>
                                  <a:pt x="2440" y="1548"/>
                                </a:lnTo>
                                <a:lnTo>
                                  <a:pt x="2440" y="1498"/>
                                </a:lnTo>
                                <a:lnTo>
                                  <a:pt x="2456" y="1498"/>
                                </a:lnTo>
                                <a:close/>
                                <a:moveTo>
                                  <a:pt x="2456" y="1478"/>
                                </a:moveTo>
                                <a:lnTo>
                                  <a:pt x="2456" y="1478"/>
                                </a:lnTo>
                                <a:lnTo>
                                  <a:pt x="2440" y="1478"/>
                                </a:lnTo>
                                <a:lnTo>
                                  <a:pt x="2440" y="1449"/>
                                </a:lnTo>
                                <a:lnTo>
                                  <a:pt x="2456" y="1449"/>
                                </a:lnTo>
                                <a:lnTo>
                                  <a:pt x="2456" y="1478"/>
                                </a:lnTo>
                                <a:close/>
                                <a:moveTo>
                                  <a:pt x="2440" y="1350"/>
                                </a:moveTo>
                                <a:lnTo>
                                  <a:pt x="2440" y="1350"/>
                                </a:lnTo>
                                <a:cubicBezTo>
                                  <a:pt x="2444" y="1353"/>
                                  <a:pt x="2449" y="1354"/>
                                  <a:pt x="2454" y="1354"/>
                                </a:cubicBezTo>
                                <a:cubicBezTo>
                                  <a:pt x="2454" y="1354"/>
                                  <a:pt x="2455" y="1354"/>
                                  <a:pt x="2456" y="1354"/>
                                </a:cubicBezTo>
                                <a:lnTo>
                                  <a:pt x="2456" y="1439"/>
                                </a:lnTo>
                                <a:lnTo>
                                  <a:pt x="2440" y="1439"/>
                                </a:lnTo>
                                <a:lnTo>
                                  <a:pt x="2440" y="1350"/>
                                </a:lnTo>
                                <a:close/>
                                <a:moveTo>
                                  <a:pt x="2440" y="1330"/>
                                </a:moveTo>
                                <a:lnTo>
                                  <a:pt x="2440" y="1330"/>
                                </a:lnTo>
                                <a:cubicBezTo>
                                  <a:pt x="2444" y="1332"/>
                                  <a:pt x="2449" y="1333"/>
                                  <a:pt x="2454" y="1333"/>
                                </a:cubicBezTo>
                                <a:cubicBezTo>
                                  <a:pt x="2454" y="1333"/>
                                  <a:pt x="2455" y="1333"/>
                                  <a:pt x="2456" y="1333"/>
                                </a:cubicBezTo>
                                <a:lnTo>
                                  <a:pt x="2456" y="1338"/>
                                </a:lnTo>
                                <a:lnTo>
                                  <a:pt x="2440" y="1338"/>
                                </a:lnTo>
                                <a:lnTo>
                                  <a:pt x="2440" y="1330"/>
                                </a:lnTo>
                                <a:close/>
                                <a:moveTo>
                                  <a:pt x="2456" y="1275"/>
                                </a:moveTo>
                                <a:lnTo>
                                  <a:pt x="2456" y="1275"/>
                                </a:lnTo>
                                <a:lnTo>
                                  <a:pt x="2456" y="1291"/>
                                </a:lnTo>
                                <a:cubicBezTo>
                                  <a:pt x="2450" y="1291"/>
                                  <a:pt x="2445" y="1290"/>
                                  <a:pt x="2440" y="1287"/>
                                </a:cubicBezTo>
                                <a:lnTo>
                                  <a:pt x="2440" y="1269"/>
                                </a:lnTo>
                                <a:cubicBezTo>
                                  <a:pt x="2444" y="1272"/>
                                  <a:pt x="2448" y="1273"/>
                                  <a:pt x="2453" y="1273"/>
                                </a:cubicBezTo>
                                <a:lnTo>
                                  <a:pt x="2456" y="1275"/>
                                </a:lnTo>
                                <a:close/>
                                <a:moveTo>
                                  <a:pt x="2456" y="1351"/>
                                </a:moveTo>
                                <a:lnTo>
                                  <a:pt x="2456" y="1351"/>
                                </a:lnTo>
                                <a:cubicBezTo>
                                  <a:pt x="2451" y="1352"/>
                                  <a:pt x="2446" y="1351"/>
                                  <a:pt x="2441" y="1348"/>
                                </a:cubicBezTo>
                                <a:lnTo>
                                  <a:pt x="2456" y="1348"/>
                                </a:lnTo>
                                <a:lnTo>
                                  <a:pt x="2456" y="1351"/>
                                </a:lnTo>
                                <a:close/>
                                <a:moveTo>
                                  <a:pt x="2440" y="1310"/>
                                </a:moveTo>
                                <a:lnTo>
                                  <a:pt x="2440" y="1310"/>
                                </a:lnTo>
                                <a:cubicBezTo>
                                  <a:pt x="2444" y="1312"/>
                                  <a:pt x="2449" y="1313"/>
                                  <a:pt x="2454" y="1313"/>
                                </a:cubicBezTo>
                                <a:cubicBezTo>
                                  <a:pt x="2454" y="1313"/>
                                  <a:pt x="2455" y="1313"/>
                                  <a:pt x="2456" y="1313"/>
                                </a:cubicBezTo>
                                <a:lnTo>
                                  <a:pt x="2456" y="1331"/>
                                </a:lnTo>
                                <a:cubicBezTo>
                                  <a:pt x="2450" y="1332"/>
                                  <a:pt x="2445" y="1331"/>
                                  <a:pt x="2440" y="1327"/>
                                </a:cubicBezTo>
                                <a:lnTo>
                                  <a:pt x="2440" y="1310"/>
                                </a:lnTo>
                                <a:close/>
                                <a:moveTo>
                                  <a:pt x="2456" y="1311"/>
                                </a:moveTo>
                                <a:lnTo>
                                  <a:pt x="2456" y="1311"/>
                                </a:lnTo>
                                <a:cubicBezTo>
                                  <a:pt x="2450" y="1311"/>
                                  <a:pt x="2445" y="1311"/>
                                  <a:pt x="2440" y="1307"/>
                                </a:cubicBezTo>
                                <a:lnTo>
                                  <a:pt x="2440" y="1289"/>
                                </a:lnTo>
                                <a:cubicBezTo>
                                  <a:pt x="2444" y="1292"/>
                                  <a:pt x="2449" y="1293"/>
                                  <a:pt x="2454" y="1293"/>
                                </a:cubicBezTo>
                                <a:cubicBezTo>
                                  <a:pt x="2454" y="1293"/>
                                  <a:pt x="2455" y="1293"/>
                                  <a:pt x="2456" y="1293"/>
                                </a:cubicBezTo>
                                <a:lnTo>
                                  <a:pt x="2456" y="1311"/>
                                </a:lnTo>
                                <a:close/>
                                <a:moveTo>
                                  <a:pt x="2431" y="1348"/>
                                </a:moveTo>
                                <a:lnTo>
                                  <a:pt x="2431" y="1348"/>
                                </a:lnTo>
                                <a:lnTo>
                                  <a:pt x="2436" y="1348"/>
                                </a:lnTo>
                                <a:lnTo>
                                  <a:pt x="2436" y="1439"/>
                                </a:lnTo>
                                <a:lnTo>
                                  <a:pt x="2431" y="1439"/>
                                </a:lnTo>
                                <a:lnTo>
                                  <a:pt x="2431" y="1348"/>
                                </a:lnTo>
                                <a:close/>
                                <a:moveTo>
                                  <a:pt x="2327" y="1498"/>
                                </a:moveTo>
                                <a:lnTo>
                                  <a:pt x="2327" y="1498"/>
                                </a:lnTo>
                                <a:lnTo>
                                  <a:pt x="2354" y="1498"/>
                                </a:lnTo>
                                <a:lnTo>
                                  <a:pt x="2354" y="1547"/>
                                </a:lnTo>
                                <a:lnTo>
                                  <a:pt x="2327" y="1542"/>
                                </a:lnTo>
                                <a:lnTo>
                                  <a:pt x="2327" y="1498"/>
                                </a:lnTo>
                                <a:close/>
                                <a:moveTo>
                                  <a:pt x="2304" y="1538"/>
                                </a:moveTo>
                                <a:lnTo>
                                  <a:pt x="2304" y="1538"/>
                                </a:lnTo>
                                <a:lnTo>
                                  <a:pt x="2304" y="1498"/>
                                </a:lnTo>
                                <a:lnTo>
                                  <a:pt x="2319" y="1498"/>
                                </a:lnTo>
                                <a:lnTo>
                                  <a:pt x="2319" y="1541"/>
                                </a:lnTo>
                                <a:lnTo>
                                  <a:pt x="2304" y="1538"/>
                                </a:lnTo>
                                <a:close/>
                                <a:moveTo>
                                  <a:pt x="1510" y="1331"/>
                                </a:moveTo>
                                <a:lnTo>
                                  <a:pt x="1510" y="1331"/>
                                </a:lnTo>
                                <a:cubicBezTo>
                                  <a:pt x="1503" y="1333"/>
                                  <a:pt x="1496" y="1332"/>
                                  <a:pt x="1490" y="1328"/>
                                </a:cubicBezTo>
                                <a:lnTo>
                                  <a:pt x="1490" y="1310"/>
                                </a:lnTo>
                                <a:cubicBezTo>
                                  <a:pt x="1494" y="1313"/>
                                  <a:pt x="1499" y="1314"/>
                                  <a:pt x="1504" y="1314"/>
                                </a:cubicBezTo>
                                <a:cubicBezTo>
                                  <a:pt x="1506" y="1314"/>
                                  <a:pt x="1508" y="1314"/>
                                  <a:pt x="1510" y="1313"/>
                                </a:cubicBezTo>
                                <a:lnTo>
                                  <a:pt x="1510" y="1331"/>
                                </a:lnTo>
                                <a:close/>
                                <a:moveTo>
                                  <a:pt x="1490" y="1250"/>
                                </a:moveTo>
                                <a:lnTo>
                                  <a:pt x="1490" y="1250"/>
                                </a:lnTo>
                                <a:cubicBezTo>
                                  <a:pt x="1494" y="1252"/>
                                  <a:pt x="1499" y="1253"/>
                                  <a:pt x="1504" y="1253"/>
                                </a:cubicBezTo>
                                <a:cubicBezTo>
                                  <a:pt x="1506" y="1253"/>
                                  <a:pt x="1508" y="1253"/>
                                  <a:pt x="1510" y="1253"/>
                                </a:cubicBezTo>
                                <a:lnTo>
                                  <a:pt x="1510" y="1271"/>
                                </a:lnTo>
                                <a:cubicBezTo>
                                  <a:pt x="1503" y="1272"/>
                                  <a:pt x="1496" y="1272"/>
                                  <a:pt x="1490" y="1267"/>
                                </a:cubicBezTo>
                                <a:lnTo>
                                  <a:pt x="1490" y="1250"/>
                                </a:lnTo>
                                <a:close/>
                                <a:moveTo>
                                  <a:pt x="1510" y="1231"/>
                                </a:moveTo>
                                <a:lnTo>
                                  <a:pt x="1510" y="1231"/>
                                </a:lnTo>
                                <a:cubicBezTo>
                                  <a:pt x="1503" y="1232"/>
                                  <a:pt x="1496" y="1231"/>
                                  <a:pt x="1490" y="1227"/>
                                </a:cubicBezTo>
                                <a:lnTo>
                                  <a:pt x="1490" y="1209"/>
                                </a:lnTo>
                                <a:cubicBezTo>
                                  <a:pt x="1494" y="1212"/>
                                  <a:pt x="1499" y="1213"/>
                                  <a:pt x="1504" y="1213"/>
                                </a:cubicBezTo>
                                <a:cubicBezTo>
                                  <a:pt x="1506" y="1213"/>
                                  <a:pt x="1508" y="1213"/>
                                  <a:pt x="1510" y="1213"/>
                                </a:cubicBezTo>
                                <a:lnTo>
                                  <a:pt x="1510" y="1231"/>
                                </a:lnTo>
                                <a:close/>
                                <a:moveTo>
                                  <a:pt x="1490" y="1149"/>
                                </a:moveTo>
                                <a:lnTo>
                                  <a:pt x="1490" y="1149"/>
                                </a:lnTo>
                                <a:cubicBezTo>
                                  <a:pt x="1494" y="1152"/>
                                  <a:pt x="1499" y="1153"/>
                                  <a:pt x="1504" y="1153"/>
                                </a:cubicBezTo>
                                <a:cubicBezTo>
                                  <a:pt x="1506" y="1153"/>
                                  <a:pt x="1508" y="1152"/>
                                  <a:pt x="1510" y="1152"/>
                                </a:cubicBezTo>
                                <a:lnTo>
                                  <a:pt x="1510" y="1170"/>
                                </a:lnTo>
                                <a:cubicBezTo>
                                  <a:pt x="1503" y="1171"/>
                                  <a:pt x="1496" y="1171"/>
                                  <a:pt x="1490" y="1167"/>
                                </a:cubicBezTo>
                                <a:lnTo>
                                  <a:pt x="1490" y="1149"/>
                                </a:lnTo>
                                <a:close/>
                                <a:moveTo>
                                  <a:pt x="1510" y="1069"/>
                                </a:moveTo>
                                <a:lnTo>
                                  <a:pt x="1510" y="1069"/>
                                </a:lnTo>
                                <a:cubicBezTo>
                                  <a:pt x="1503" y="1071"/>
                                  <a:pt x="1496" y="1070"/>
                                  <a:pt x="1490" y="1066"/>
                                </a:cubicBezTo>
                                <a:lnTo>
                                  <a:pt x="1490" y="1048"/>
                                </a:lnTo>
                                <a:cubicBezTo>
                                  <a:pt x="1494" y="1051"/>
                                  <a:pt x="1499" y="1052"/>
                                  <a:pt x="1504" y="1052"/>
                                </a:cubicBezTo>
                                <a:cubicBezTo>
                                  <a:pt x="1506" y="1052"/>
                                  <a:pt x="1508" y="1052"/>
                                  <a:pt x="1510" y="1051"/>
                                </a:cubicBezTo>
                                <a:lnTo>
                                  <a:pt x="1510" y="1069"/>
                                </a:lnTo>
                                <a:close/>
                                <a:moveTo>
                                  <a:pt x="1510" y="978"/>
                                </a:moveTo>
                                <a:lnTo>
                                  <a:pt x="1510" y="978"/>
                                </a:lnTo>
                                <a:lnTo>
                                  <a:pt x="1510" y="985"/>
                                </a:lnTo>
                                <a:lnTo>
                                  <a:pt x="1506" y="985"/>
                                </a:lnTo>
                                <a:lnTo>
                                  <a:pt x="1508" y="978"/>
                                </a:lnTo>
                                <a:lnTo>
                                  <a:pt x="1510" y="978"/>
                                </a:lnTo>
                                <a:close/>
                                <a:moveTo>
                                  <a:pt x="1510" y="975"/>
                                </a:moveTo>
                                <a:lnTo>
                                  <a:pt x="1510" y="975"/>
                                </a:lnTo>
                                <a:lnTo>
                                  <a:pt x="1509" y="975"/>
                                </a:lnTo>
                                <a:lnTo>
                                  <a:pt x="1510" y="974"/>
                                </a:lnTo>
                                <a:lnTo>
                                  <a:pt x="1510" y="975"/>
                                </a:lnTo>
                                <a:close/>
                                <a:moveTo>
                                  <a:pt x="1826" y="1484"/>
                                </a:moveTo>
                                <a:lnTo>
                                  <a:pt x="1826" y="1484"/>
                                </a:lnTo>
                                <a:lnTo>
                                  <a:pt x="1745" y="1484"/>
                                </a:lnTo>
                                <a:lnTo>
                                  <a:pt x="1745" y="1473"/>
                                </a:lnTo>
                                <a:lnTo>
                                  <a:pt x="1826" y="1473"/>
                                </a:lnTo>
                                <a:lnTo>
                                  <a:pt x="1826" y="1484"/>
                                </a:lnTo>
                                <a:close/>
                                <a:moveTo>
                                  <a:pt x="1939" y="425"/>
                                </a:moveTo>
                                <a:lnTo>
                                  <a:pt x="1939" y="425"/>
                                </a:lnTo>
                                <a:cubicBezTo>
                                  <a:pt x="1933" y="428"/>
                                  <a:pt x="1923" y="430"/>
                                  <a:pt x="1914" y="426"/>
                                </a:cubicBezTo>
                                <a:lnTo>
                                  <a:pt x="1914" y="408"/>
                                </a:lnTo>
                                <a:cubicBezTo>
                                  <a:pt x="1918" y="409"/>
                                  <a:pt x="1921" y="410"/>
                                  <a:pt x="1925" y="410"/>
                                </a:cubicBezTo>
                                <a:cubicBezTo>
                                  <a:pt x="1930" y="410"/>
                                  <a:pt x="1935" y="409"/>
                                  <a:pt x="1939" y="407"/>
                                </a:cubicBezTo>
                                <a:lnTo>
                                  <a:pt x="1939" y="425"/>
                                </a:lnTo>
                                <a:close/>
                                <a:moveTo>
                                  <a:pt x="1914" y="730"/>
                                </a:moveTo>
                                <a:lnTo>
                                  <a:pt x="1914" y="730"/>
                                </a:lnTo>
                                <a:cubicBezTo>
                                  <a:pt x="1918" y="732"/>
                                  <a:pt x="1921" y="732"/>
                                  <a:pt x="1925" y="732"/>
                                </a:cubicBezTo>
                                <a:cubicBezTo>
                                  <a:pt x="1930" y="732"/>
                                  <a:pt x="1935" y="731"/>
                                  <a:pt x="1939" y="730"/>
                                </a:cubicBezTo>
                                <a:lnTo>
                                  <a:pt x="1939" y="748"/>
                                </a:lnTo>
                                <a:cubicBezTo>
                                  <a:pt x="1933" y="750"/>
                                  <a:pt x="1923" y="752"/>
                                  <a:pt x="1914" y="748"/>
                                </a:cubicBezTo>
                                <a:lnTo>
                                  <a:pt x="1914" y="730"/>
                                </a:lnTo>
                                <a:close/>
                                <a:moveTo>
                                  <a:pt x="1933" y="790"/>
                                </a:moveTo>
                                <a:lnTo>
                                  <a:pt x="1933" y="790"/>
                                </a:lnTo>
                                <a:cubicBezTo>
                                  <a:pt x="1928" y="791"/>
                                  <a:pt x="1923" y="791"/>
                                  <a:pt x="1917" y="790"/>
                                </a:cubicBezTo>
                                <a:lnTo>
                                  <a:pt x="1933" y="790"/>
                                </a:lnTo>
                                <a:close/>
                                <a:moveTo>
                                  <a:pt x="1939" y="828"/>
                                </a:moveTo>
                                <a:lnTo>
                                  <a:pt x="1939" y="828"/>
                                </a:lnTo>
                                <a:cubicBezTo>
                                  <a:pt x="1933" y="831"/>
                                  <a:pt x="1923" y="833"/>
                                  <a:pt x="1915" y="829"/>
                                </a:cubicBezTo>
                                <a:lnTo>
                                  <a:pt x="1914" y="829"/>
                                </a:lnTo>
                                <a:lnTo>
                                  <a:pt x="1914" y="811"/>
                                </a:lnTo>
                                <a:cubicBezTo>
                                  <a:pt x="1918" y="812"/>
                                  <a:pt x="1921" y="813"/>
                                  <a:pt x="1925" y="813"/>
                                </a:cubicBezTo>
                                <a:cubicBezTo>
                                  <a:pt x="1930" y="813"/>
                                  <a:pt x="1935" y="812"/>
                                  <a:pt x="1939" y="810"/>
                                </a:cubicBezTo>
                                <a:lnTo>
                                  <a:pt x="1939" y="828"/>
                                </a:lnTo>
                                <a:close/>
                                <a:moveTo>
                                  <a:pt x="1914" y="831"/>
                                </a:moveTo>
                                <a:lnTo>
                                  <a:pt x="1914" y="831"/>
                                </a:lnTo>
                                <a:lnTo>
                                  <a:pt x="1937" y="849"/>
                                </a:lnTo>
                                <a:cubicBezTo>
                                  <a:pt x="1930" y="851"/>
                                  <a:pt x="1922" y="852"/>
                                  <a:pt x="1914" y="849"/>
                                </a:cubicBezTo>
                                <a:lnTo>
                                  <a:pt x="1914" y="831"/>
                                </a:lnTo>
                                <a:close/>
                                <a:moveTo>
                                  <a:pt x="1939" y="889"/>
                                </a:moveTo>
                                <a:lnTo>
                                  <a:pt x="1939" y="889"/>
                                </a:lnTo>
                                <a:cubicBezTo>
                                  <a:pt x="1933" y="891"/>
                                  <a:pt x="1923" y="893"/>
                                  <a:pt x="1914" y="889"/>
                                </a:cubicBezTo>
                                <a:lnTo>
                                  <a:pt x="1914" y="871"/>
                                </a:lnTo>
                                <a:cubicBezTo>
                                  <a:pt x="1918" y="873"/>
                                  <a:pt x="1921" y="873"/>
                                  <a:pt x="1925" y="873"/>
                                </a:cubicBezTo>
                                <a:cubicBezTo>
                                  <a:pt x="1930" y="873"/>
                                  <a:pt x="1935" y="872"/>
                                  <a:pt x="1939" y="871"/>
                                </a:cubicBezTo>
                                <a:lnTo>
                                  <a:pt x="1939" y="889"/>
                                </a:lnTo>
                                <a:close/>
                                <a:moveTo>
                                  <a:pt x="1914" y="1053"/>
                                </a:moveTo>
                                <a:lnTo>
                                  <a:pt x="1914" y="1053"/>
                                </a:lnTo>
                                <a:cubicBezTo>
                                  <a:pt x="1918" y="1054"/>
                                  <a:pt x="1921" y="1055"/>
                                  <a:pt x="1925" y="1055"/>
                                </a:cubicBezTo>
                                <a:cubicBezTo>
                                  <a:pt x="1930" y="1055"/>
                                  <a:pt x="1935" y="1054"/>
                                  <a:pt x="1939" y="1052"/>
                                </a:cubicBezTo>
                                <a:lnTo>
                                  <a:pt x="1939" y="1070"/>
                                </a:lnTo>
                                <a:cubicBezTo>
                                  <a:pt x="1933" y="1073"/>
                                  <a:pt x="1923" y="1075"/>
                                  <a:pt x="1914" y="1071"/>
                                </a:cubicBezTo>
                                <a:lnTo>
                                  <a:pt x="1914" y="1053"/>
                                </a:lnTo>
                                <a:close/>
                                <a:moveTo>
                                  <a:pt x="1914" y="1100"/>
                                </a:moveTo>
                                <a:lnTo>
                                  <a:pt x="1914" y="1100"/>
                                </a:lnTo>
                                <a:lnTo>
                                  <a:pt x="1914" y="1093"/>
                                </a:lnTo>
                                <a:cubicBezTo>
                                  <a:pt x="1918" y="1095"/>
                                  <a:pt x="1921" y="1095"/>
                                  <a:pt x="1925" y="1095"/>
                                </a:cubicBezTo>
                                <a:cubicBezTo>
                                  <a:pt x="1930" y="1095"/>
                                  <a:pt x="1935" y="1094"/>
                                  <a:pt x="1939" y="1092"/>
                                </a:cubicBezTo>
                                <a:lnTo>
                                  <a:pt x="1939" y="1100"/>
                                </a:lnTo>
                                <a:lnTo>
                                  <a:pt x="1914" y="1100"/>
                                </a:lnTo>
                                <a:close/>
                                <a:moveTo>
                                  <a:pt x="1939" y="1110"/>
                                </a:moveTo>
                                <a:lnTo>
                                  <a:pt x="1939" y="1110"/>
                                </a:lnTo>
                                <a:cubicBezTo>
                                  <a:pt x="1933" y="1113"/>
                                  <a:pt x="1923" y="1115"/>
                                  <a:pt x="1914" y="1111"/>
                                </a:cubicBezTo>
                                <a:lnTo>
                                  <a:pt x="1914" y="1103"/>
                                </a:lnTo>
                                <a:lnTo>
                                  <a:pt x="1939" y="1103"/>
                                </a:lnTo>
                                <a:lnTo>
                                  <a:pt x="1939" y="1110"/>
                                </a:lnTo>
                                <a:close/>
                                <a:moveTo>
                                  <a:pt x="1966" y="1115"/>
                                </a:moveTo>
                                <a:lnTo>
                                  <a:pt x="1966" y="1115"/>
                                </a:lnTo>
                                <a:lnTo>
                                  <a:pt x="1950" y="1115"/>
                                </a:lnTo>
                                <a:lnTo>
                                  <a:pt x="1950" y="1103"/>
                                </a:lnTo>
                                <a:lnTo>
                                  <a:pt x="1966" y="1103"/>
                                </a:lnTo>
                                <a:lnTo>
                                  <a:pt x="1966" y="1115"/>
                                </a:lnTo>
                                <a:close/>
                                <a:moveTo>
                                  <a:pt x="1914" y="1118"/>
                                </a:moveTo>
                                <a:lnTo>
                                  <a:pt x="1914" y="1118"/>
                                </a:lnTo>
                                <a:lnTo>
                                  <a:pt x="1940" y="1118"/>
                                </a:lnTo>
                                <a:lnTo>
                                  <a:pt x="1940" y="1129"/>
                                </a:lnTo>
                                <a:lnTo>
                                  <a:pt x="1914" y="1129"/>
                                </a:lnTo>
                                <a:lnTo>
                                  <a:pt x="1914" y="1118"/>
                                </a:lnTo>
                                <a:close/>
                                <a:moveTo>
                                  <a:pt x="1914" y="1133"/>
                                </a:moveTo>
                                <a:lnTo>
                                  <a:pt x="1914" y="1133"/>
                                </a:lnTo>
                                <a:lnTo>
                                  <a:pt x="1940" y="1133"/>
                                </a:lnTo>
                                <a:lnTo>
                                  <a:pt x="1940" y="1139"/>
                                </a:lnTo>
                                <a:lnTo>
                                  <a:pt x="1914" y="1139"/>
                                </a:lnTo>
                                <a:lnTo>
                                  <a:pt x="1914" y="1133"/>
                                </a:lnTo>
                                <a:close/>
                                <a:moveTo>
                                  <a:pt x="1914" y="1149"/>
                                </a:moveTo>
                                <a:lnTo>
                                  <a:pt x="1914" y="1149"/>
                                </a:lnTo>
                                <a:lnTo>
                                  <a:pt x="1940" y="1149"/>
                                </a:lnTo>
                                <a:lnTo>
                                  <a:pt x="1940" y="1266"/>
                                </a:lnTo>
                                <a:lnTo>
                                  <a:pt x="1914" y="1266"/>
                                </a:lnTo>
                                <a:lnTo>
                                  <a:pt x="1914" y="1149"/>
                                </a:lnTo>
                                <a:close/>
                                <a:moveTo>
                                  <a:pt x="1939" y="909"/>
                                </a:moveTo>
                                <a:lnTo>
                                  <a:pt x="1939" y="909"/>
                                </a:lnTo>
                                <a:cubicBezTo>
                                  <a:pt x="1933" y="911"/>
                                  <a:pt x="1923" y="913"/>
                                  <a:pt x="1914" y="909"/>
                                </a:cubicBezTo>
                                <a:lnTo>
                                  <a:pt x="1914" y="892"/>
                                </a:lnTo>
                                <a:cubicBezTo>
                                  <a:pt x="1918" y="893"/>
                                  <a:pt x="1921" y="894"/>
                                  <a:pt x="1925" y="894"/>
                                </a:cubicBezTo>
                                <a:cubicBezTo>
                                  <a:pt x="1930" y="894"/>
                                  <a:pt x="1935" y="892"/>
                                  <a:pt x="1939" y="891"/>
                                </a:cubicBezTo>
                                <a:lnTo>
                                  <a:pt x="1939" y="909"/>
                                </a:lnTo>
                                <a:close/>
                                <a:moveTo>
                                  <a:pt x="1914" y="1033"/>
                                </a:moveTo>
                                <a:lnTo>
                                  <a:pt x="1914" y="1033"/>
                                </a:lnTo>
                                <a:cubicBezTo>
                                  <a:pt x="1918" y="1034"/>
                                  <a:pt x="1921" y="1035"/>
                                  <a:pt x="1925" y="1035"/>
                                </a:cubicBezTo>
                                <a:cubicBezTo>
                                  <a:pt x="1930" y="1035"/>
                                  <a:pt x="1935" y="1033"/>
                                  <a:pt x="1939" y="1032"/>
                                </a:cubicBezTo>
                                <a:lnTo>
                                  <a:pt x="1939" y="1050"/>
                                </a:lnTo>
                                <a:cubicBezTo>
                                  <a:pt x="1933" y="1052"/>
                                  <a:pt x="1923" y="1055"/>
                                  <a:pt x="1914" y="1051"/>
                                </a:cubicBezTo>
                                <a:lnTo>
                                  <a:pt x="1914" y="1033"/>
                                </a:lnTo>
                                <a:close/>
                                <a:moveTo>
                                  <a:pt x="1914" y="1113"/>
                                </a:moveTo>
                                <a:lnTo>
                                  <a:pt x="1914" y="1113"/>
                                </a:lnTo>
                                <a:cubicBezTo>
                                  <a:pt x="1916" y="1114"/>
                                  <a:pt x="1918" y="1115"/>
                                  <a:pt x="1921" y="1115"/>
                                </a:cubicBezTo>
                                <a:lnTo>
                                  <a:pt x="1914" y="1115"/>
                                </a:lnTo>
                                <a:lnTo>
                                  <a:pt x="1914" y="1113"/>
                                </a:lnTo>
                                <a:close/>
                                <a:moveTo>
                                  <a:pt x="1939" y="929"/>
                                </a:moveTo>
                                <a:lnTo>
                                  <a:pt x="1939" y="929"/>
                                </a:lnTo>
                                <a:cubicBezTo>
                                  <a:pt x="1933" y="931"/>
                                  <a:pt x="1923" y="934"/>
                                  <a:pt x="1914" y="930"/>
                                </a:cubicBezTo>
                                <a:lnTo>
                                  <a:pt x="1914" y="912"/>
                                </a:lnTo>
                                <a:cubicBezTo>
                                  <a:pt x="1918" y="913"/>
                                  <a:pt x="1921" y="914"/>
                                  <a:pt x="1925" y="914"/>
                                </a:cubicBezTo>
                                <a:cubicBezTo>
                                  <a:pt x="1930" y="914"/>
                                  <a:pt x="1935" y="912"/>
                                  <a:pt x="1939" y="911"/>
                                </a:cubicBezTo>
                                <a:lnTo>
                                  <a:pt x="1939" y="929"/>
                                </a:lnTo>
                                <a:close/>
                                <a:moveTo>
                                  <a:pt x="1939" y="949"/>
                                </a:moveTo>
                                <a:lnTo>
                                  <a:pt x="1939" y="949"/>
                                </a:lnTo>
                                <a:cubicBezTo>
                                  <a:pt x="1933" y="952"/>
                                  <a:pt x="1923" y="954"/>
                                  <a:pt x="1914" y="950"/>
                                </a:cubicBezTo>
                                <a:lnTo>
                                  <a:pt x="1914" y="932"/>
                                </a:lnTo>
                                <a:cubicBezTo>
                                  <a:pt x="1918" y="933"/>
                                  <a:pt x="1921" y="934"/>
                                  <a:pt x="1925" y="934"/>
                                </a:cubicBezTo>
                                <a:cubicBezTo>
                                  <a:pt x="1930" y="934"/>
                                  <a:pt x="1935" y="933"/>
                                  <a:pt x="1939" y="931"/>
                                </a:cubicBezTo>
                                <a:lnTo>
                                  <a:pt x="1939" y="949"/>
                                </a:lnTo>
                                <a:close/>
                                <a:moveTo>
                                  <a:pt x="1939" y="969"/>
                                </a:moveTo>
                                <a:lnTo>
                                  <a:pt x="1939" y="969"/>
                                </a:lnTo>
                                <a:cubicBezTo>
                                  <a:pt x="1933" y="972"/>
                                  <a:pt x="1923" y="974"/>
                                  <a:pt x="1914" y="970"/>
                                </a:cubicBezTo>
                                <a:lnTo>
                                  <a:pt x="1914" y="952"/>
                                </a:lnTo>
                                <a:cubicBezTo>
                                  <a:pt x="1918" y="954"/>
                                  <a:pt x="1921" y="954"/>
                                  <a:pt x="1925" y="954"/>
                                </a:cubicBezTo>
                                <a:cubicBezTo>
                                  <a:pt x="1930" y="954"/>
                                  <a:pt x="1935" y="953"/>
                                  <a:pt x="1939" y="951"/>
                                </a:cubicBezTo>
                                <a:lnTo>
                                  <a:pt x="1939" y="969"/>
                                </a:lnTo>
                                <a:close/>
                                <a:moveTo>
                                  <a:pt x="1939" y="989"/>
                                </a:moveTo>
                                <a:lnTo>
                                  <a:pt x="1939" y="989"/>
                                </a:lnTo>
                                <a:cubicBezTo>
                                  <a:pt x="1933" y="992"/>
                                  <a:pt x="1923" y="994"/>
                                  <a:pt x="1914" y="990"/>
                                </a:cubicBezTo>
                                <a:lnTo>
                                  <a:pt x="1914" y="972"/>
                                </a:lnTo>
                                <a:cubicBezTo>
                                  <a:pt x="1918" y="974"/>
                                  <a:pt x="1921" y="974"/>
                                  <a:pt x="1925" y="974"/>
                                </a:cubicBezTo>
                                <a:cubicBezTo>
                                  <a:pt x="1930" y="974"/>
                                  <a:pt x="1935" y="973"/>
                                  <a:pt x="1939" y="972"/>
                                </a:cubicBezTo>
                                <a:lnTo>
                                  <a:pt x="1939" y="989"/>
                                </a:lnTo>
                                <a:close/>
                                <a:moveTo>
                                  <a:pt x="1939" y="1010"/>
                                </a:moveTo>
                                <a:lnTo>
                                  <a:pt x="1939" y="1010"/>
                                </a:lnTo>
                                <a:cubicBezTo>
                                  <a:pt x="1933" y="1012"/>
                                  <a:pt x="1923" y="1014"/>
                                  <a:pt x="1914" y="1010"/>
                                </a:cubicBezTo>
                                <a:lnTo>
                                  <a:pt x="1914" y="992"/>
                                </a:lnTo>
                                <a:cubicBezTo>
                                  <a:pt x="1918" y="994"/>
                                  <a:pt x="1921" y="994"/>
                                  <a:pt x="1925" y="994"/>
                                </a:cubicBezTo>
                                <a:cubicBezTo>
                                  <a:pt x="1930" y="994"/>
                                  <a:pt x="1935" y="993"/>
                                  <a:pt x="1939" y="992"/>
                                </a:cubicBezTo>
                                <a:lnTo>
                                  <a:pt x="1939" y="1010"/>
                                </a:lnTo>
                                <a:close/>
                                <a:moveTo>
                                  <a:pt x="1939" y="1030"/>
                                </a:moveTo>
                                <a:lnTo>
                                  <a:pt x="1939" y="1030"/>
                                </a:lnTo>
                                <a:cubicBezTo>
                                  <a:pt x="1933" y="1032"/>
                                  <a:pt x="1923" y="1034"/>
                                  <a:pt x="1914" y="1030"/>
                                </a:cubicBezTo>
                                <a:lnTo>
                                  <a:pt x="1914" y="1013"/>
                                </a:lnTo>
                                <a:cubicBezTo>
                                  <a:pt x="1918" y="1014"/>
                                  <a:pt x="1921" y="1015"/>
                                  <a:pt x="1925" y="1015"/>
                                </a:cubicBezTo>
                                <a:cubicBezTo>
                                  <a:pt x="1930" y="1015"/>
                                  <a:pt x="1935" y="1013"/>
                                  <a:pt x="1939" y="1012"/>
                                </a:cubicBezTo>
                                <a:lnTo>
                                  <a:pt x="1939" y="1030"/>
                                </a:lnTo>
                                <a:close/>
                                <a:moveTo>
                                  <a:pt x="1939" y="1115"/>
                                </a:moveTo>
                                <a:lnTo>
                                  <a:pt x="1939" y="1115"/>
                                </a:lnTo>
                                <a:lnTo>
                                  <a:pt x="1930" y="1115"/>
                                </a:lnTo>
                                <a:cubicBezTo>
                                  <a:pt x="1933" y="1115"/>
                                  <a:pt x="1937" y="1114"/>
                                  <a:pt x="1939" y="1113"/>
                                </a:cubicBezTo>
                                <a:lnTo>
                                  <a:pt x="1939" y="1115"/>
                                </a:lnTo>
                                <a:close/>
                                <a:moveTo>
                                  <a:pt x="1939" y="520"/>
                                </a:moveTo>
                                <a:lnTo>
                                  <a:pt x="1939" y="520"/>
                                </a:lnTo>
                                <a:lnTo>
                                  <a:pt x="1939" y="526"/>
                                </a:lnTo>
                                <a:cubicBezTo>
                                  <a:pt x="1933" y="528"/>
                                  <a:pt x="1923" y="531"/>
                                  <a:pt x="1914" y="527"/>
                                </a:cubicBezTo>
                                <a:lnTo>
                                  <a:pt x="1914" y="520"/>
                                </a:lnTo>
                                <a:lnTo>
                                  <a:pt x="1939" y="520"/>
                                </a:lnTo>
                                <a:close/>
                                <a:moveTo>
                                  <a:pt x="1918" y="510"/>
                                </a:moveTo>
                                <a:lnTo>
                                  <a:pt x="1918" y="510"/>
                                </a:lnTo>
                                <a:lnTo>
                                  <a:pt x="1914" y="510"/>
                                </a:lnTo>
                                <a:lnTo>
                                  <a:pt x="1914" y="509"/>
                                </a:lnTo>
                                <a:cubicBezTo>
                                  <a:pt x="1916" y="509"/>
                                  <a:pt x="1917" y="510"/>
                                  <a:pt x="1918" y="510"/>
                                </a:cubicBezTo>
                                <a:close/>
                                <a:moveTo>
                                  <a:pt x="1939" y="445"/>
                                </a:moveTo>
                                <a:lnTo>
                                  <a:pt x="1939" y="445"/>
                                </a:lnTo>
                                <a:cubicBezTo>
                                  <a:pt x="1933" y="448"/>
                                  <a:pt x="1923" y="450"/>
                                  <a:pt x="1914" y="446"/>
                                </a:cubicBezTo>
                                <a:lnTo>
                                  <a:pt x="1914" y="428"/>
                                </a:lnTo>
                                <a:cubicBezTo>
                                  <a:pt x="1918" y="429"/>
                                  <a:pt x="1921" y="430"/>
                                  <a:pt x="1925" y="430"/>
                                </a:cubicBezTo>
                                <a:cubicBezTo>
                                  <a:pt x="1930" y="430"/>
                                  <a:pt x="1935" y="429"/>
                                  <a:pt x="1939" y="427"/>
                                </a:cubicBezTo>
                                <a:lnTo>
                                  <a:pt x="1939" y="445"/>
                                </a:lnTo>
                                <a:close/>
                                <a:moveTo>
                                  <a:pt x="1939" y="465"/>
                                </a:moveTo>
                                <a:lnTo>
                                  <a:pt x="1939" y="465"/>
                                </a:lnTo>
                                <a:cubicBezTo>
                                  <a:pt x="1933" y="468"/>
                                  <a:pt x="1923" y="470"/>
                                  <a:pt x="1914" y="466"/>
                                </a:cubicBezTo>
                                <a:lnTo>
                                  <a:pt x="1914" y="448"/>
                                </a:lnTo>
                                <a:cubicBezTo>
                                  <a:pt x="1918" y="450"/>
                                  <a:pt x="1921" y="450"/>
                                  <a:pt x="1925" y="450"/>
                                </a:cubicBezTo>
                                <a:cubicBezTo>
                                  <a:pt x="1930" y="450"/>
                                  <a:pt x="1935" y="449"/>
                                  <a:pt x="1939" y="448"/>
                                </a:cubicBezTo>
                                <a:lnTo>
                                  <a:pt x="1939" y="465"/>
                                </a:lnTo>
                                <a:close/>
                                <a:moveTo>
                                  <a:pt x="1939" y="486"/>
                                </a:moveTo>
                                <a:lnTo>
                                  <a:pt x="1939" y="486"/>
                                </a:lnTo>
                                <a:cubicBezTo>
                                  <a:pt x="1933" y="488"/>
                                  <a:pt x="1923" y="490"/>
                                  <a:pt x="1914" y="486"/>
                                </a:cubicBezTo>
                                <a:lnTo>
                                  <a:pt x="1914" y="468"/>
                                </a:lnTo>
                                <a:cubicBezTo>
                                  <a:pt x="1918" y="470"/>
                                  <a:pt x="1921" y="470"/>
                                  <a:pt x="1925" y="470"/>
                                </a:cubicBezTo>
                                <a:cubicBezTo>
                                  <a:pt x="1930" y="470"/>
                                  <a:pt x="1935" y="469"/>
                                  <a:pt x="1939" y="468"/>
                                </a:cubicBezTo>
                                <a:lnTo>
                                  <a:pt x="1939" y="486"/>
                                </a:lnTo>
                                <a:close/>
                                <a:moveTo>
                                  <a:pt x="1939" y="506"/>
                                </a:moveTo>
                                <a:lnTo>
                                  <a:pt x="1939" y="506"/>
                                </a:lnTo>
                                <a:cubicBezTo>
                                  <a:pt x="1933" y="508"/>
                                  <a:pt x="1923" y="510"/>
                                  <a:pt x="1914" y="506"/>
                                </a:cubicBezTo>
                                <a:lnTo>
                                  <a:pt x="1914" y="488"/>
                                </a:lnTo>
                                <a:cubicBezTo>
                                  <a:pt x="1918" y="490"/>
                                  <a:pt x="1921" y="491"/>
                                  <a:pt x="1925" y="491"/>
                                </a:cubicBezTo>
                                <a:cubicBezTo>
                                  <a:pt x="1930" y="491"/>
                                  <a:pt x="1935" y="489"/>
                                  <a:pt x="1939" y="488"/>
                                </a:cubicBezTo>
                                <a:lnTo>
                                  <a:pt x="1939" y="506"/>
                                </a:lnTo>
                                <a:close/>
                                <a:moveTo>
                                  <a:pt x="1939" y="510"/>
                                </a:moveTo>
                                <a:lnTo>
                                  <a:pt x="1939" y="510"/>
                                </a:lnTo>
                                <a:lnTo>
                                  <a:pt x="1933" y="510"/>
                                </a:lnTo>
                                <a:cubicBezTo>
                                  <a:pt x="1935" y="509"/>
                                  <a:pt x="1937" y="509"/>
                                  <a:pt x="1939" y="508"/>
                                </a:cubicBezTo>
                                <a:lnTo>
                                  <a:pt x="1939" y="510"/>
                                </a:lnTo>
                                <a:close/>
                                <a:moveTo>
                                  <a:pt x="1939" y="546"/>
                                </a:moveTo>
                                <a:lnTo>
                                  <a:pt x="1939" y="546"/>
                                </a:lnTo>
                                <a:cubicBezTo>
                                  <a:pt x="1933" y="548"/>
                                  <a:pt x="1923" y="551"/>
                                  <a:pt x="1914" y="547"/>
                                </a:cubicBezTo>
                                <a:lnTo>
                                  <a:pt x="1914" y="529"/>
                                </a:lnTo>
                                <a:cubicBezTo>
                                  <a:pt x="1918" y="530"/>
                                  <a:pt x="1921" y="531"/>
                                  <a:pt x="1925" y="531"/>
                                </a:cubicBezTo>
                                <a:cubicBezTo>
                                  <a:pt x="1930" y="531"/>
                                  <a:pt x="1935" y="530"/>
                                  <a:pt x="1939" y="528"/>
                                </a:cubicBezTo>
                                <a:lnTo>
                                  <a:pt x="1939" y="546"/>
                                </a:lnTo>
                                <a:close/>
                                <a:moveTo>
                                  <a:pt x="1939" y="566"/>
                                </a:moveTo>
                                <a:lnTo>
                                  <a:pt x="1939" y="566"/>
                                </a:lnTo>
                                <a:cubicBezTo>
                                  <a:pt x="1933" y="569"/>
                                  <a:pt x="1923" y="571"/>
                                  <a:pt x="1914" y="567"/>
                                </a:cubicBezTo>
                                <a:lnTo>
                                  <a:pt x="1914" y="549"/>
                                </a:lnTo>
                                <a:cubicBezTo>
                                  <a:pt x="1918" y="550"/>
                                  <a:pt x="1921" y="551"/>
                                  <a:pt x="1925" y="551"/>
                                </a:cubicBezTo>
                                <a:cubicBezTo>
                                  <a:pt x="1930" y="551"/>
                                  <a:pt x="1935" y="550"/>
                                  <a:pt x="1939" y="548"/>
                                </a:cubicBezTo>
                                <a:lnTo>
                                  <a:pt x="1939" y="566"/>
                                </a:lnTo>
                                <a:close/>
                                <a:moveTo>
                                  <a:pt x="1939" y="586"/>
                                </a:moveTo>
                                <a:lnTo>
                                  <a:pt x="1939" y="586"/>
                                </a:lnTo>
                                <a:cubicBezTo>
                                  <a:pt x="1933" y="589"/>
                                  <a:pt x="1923" y="591"/>
                                  <a:pt x="1914" y="587"/>
                                </a:cubicBezTo>
                                <a:lnTo>
                                  <a:pt x="1914" y="569"/>
                                </a:lnTo>
                                <a:cubicBezTo>
                                  <a:pt x="1918" y="571"/>
                                  <a:pt x="1921" y="571"/>
                                  <a:pt x="1925" y="571"/>
                                </a:cubicBezTo>
                                <a:cubicBezTo>
                                  <a:pt x="1930" y="571"/>
                                  <a:pt x="1935" y="570"/>
                                  <a:pt x="1939" y="568"/>
                                </a:cubicBezTo>
                                <a:lnTo>
                                  <a:pt x="1939" y="586"/>
                                </a:lnTo>
                                <a:close/>
                                <a:moveTo>
                                  <a:pt x="1939" y="607"/>
                                </a:moveTo>
                                <a:lnTo>
                                  <a:pt x="1939" y="607"/>
                                </a:lnTo>
                                <a:cubicBezTo>
                                  <a:pt x="1933" y="609"/>
                                  <a:pt x="1923" y="611"/>
                                  <a:pt x="1914" y="607"/>
                                </a:cubicBezTo>
                                <a:lnTo>
                                  <a:pt x="1914" y="589"/>
                                </a:lnTo>
                                <a:cubicBezTo>
                                  <a:pt x="1918" y="591"/>
                                  <a:pt x="1921" y="591"/>
                                  <a:pt x="1925" y="591"/>
                                </a:cubicBezTo>
                                <a:cubicBezTo>
                                  <a:pt x="1930" y="591"/>
                                  <a:pt x="1935" y="590"/>
                                  <a:pt x="1939" y="589"/>
                                </a:cubicBezTo>
                                <a:lnTo>
                                  <a:pt x="1939" y="607"/>
                                </a:lnTo>
                                <a:close/>
                                <a:moveTo>
                                  <a:pt x="1939" y="627"/>
                                </a:moveTo>
                                <a:lnTo>
                                  <a:pt x="1939" y="627"/>
                                </a:lnTo>
                                <a:cubicBezTo>
                                  <a:pt x="1933" y="629"/>
                                  <a:pt x="1923" y="631"/>
                                  <a:pt x="1914" y="627"/>
                                </a:cubicBezTo>
                                <a:lnTo>
                                  <a:pt x="1914" y="609"/>
                                </a:lnTo>
                                <a:cubicBezTo>
                                  <a:pt x="1918" y="611"/>
                                  <a:pt x="1921" y="611"/>
                                  <a:pt x="1925" y="611"/>
                                </a:cubicBezTo>
                                <a:cubicBezTo>
                                  <a:pt x="1930" y="611"/>
                                  <a:pt x="1935" y="610"/>
                                  <a:pt x="1939" y="609"/>
                                </a:cubicBezTo>
                                <a:lnTo>
                                  <a:pt x="1939" y="627"/>
                                </a:lnTo>
                                <a:close/>
                                <a:moveTo>
                                  <a:pt x="1939" y="647"/>
                                </a:moveTo>
                                <a:lnTo>
                                  <a:pt x="1939" y="647"/>
                                </a:lnTo>
                                <a:cubicBezTo>
                                  <a:pt x="1933" y="649"/>
                                  <a:pt x="1923" y="651"/>
                                  <a:pt x="1914" y="647"/>
                                </a:cubicBezTo>
                                <a:lnTo>
                                  <a:pt x="1914" y="630"/>
                                </a:lnTo>
                                <a:cubicBezTo>
                                  <a:pt x="1918" y="631"/>
                                  <a:pt x="1921" y="632"/>
                                  <a:pt x="1925" y="632"/>
                                </a:cubicBezTo>
                                <a:cubicBezTo>
                                  <a:pt x="1930" y="632"/>
                                  <a:pt x="1935" y="630"/>
                                  <a:pt x="1939" y="629"/>
                                </a:cubicBezTo>
                                <a:lnTo>
                                  <a:pt x="1939" y="647"/>
                                </a:lnTo>
                                <a:close/>
                                <a:moveTo>
                                  <a:pt x="1939" y="667"/>
                                </a:moveTo>
                                <a:lnTo>
                                  <a:pt x="1939" y="667"/>
                                </a:lnTo>
                                <a:cubicBezTo>
                                  <a:pt x="1933" y="669"/>
                                  <a:pt x="1923" y="672"/>
                                  <a:pt x="1914" y="668"/>
                                </a:cubicBezTo>
                                <a:lnTo>
                                  <a:pt x="1914" y="650"/>
                                </a:lnTo>
                                <a:cubicBezTo>
                                  <a:pt x="1918" y="651"/>
                                  <a:pt x="1921" y="652"/>
                                  <a:pt x="1925" y="652"/>
                                </a:cubicBezTo>
                                <a:cubicBezTo>
                                  <a:pt x="1930" y="652"/>
                                  <a:pt x="1935" y="650"/>
                                  <a:pt x="1939" y="649"/>
                                </a:cubicBezTo>
                                <a:lnTo>
                                  <a:pt x="1939" y="667"/>
                                </a:lnTo>
                                <a:close/>
                                <a:moveTo>
                                  <a:pt x="1939" y="687"/>
                                </a:moveTo>
                                <a:lnTo>
                                  <a:pt x="1939" y="687"/>
                                </a:lnTo>
                                <a:cubicBezTo>
                                  <a:pt x="1933" y="690"/>
                                  <a:pt x="1923" y="692"/>
                                  <a:pt x="1914" y="688"/>
                                </a:cubicBezTo>
                                <a:lnTo>
                                  <a:pt x="1914" y="670"/>
                                </a:lnTo>
                                <a:cubicBezTo>
                                  <a:pt x="1918" y="671"/>
                                  <a:pt x="1921" y="672"/>
                                  <a:pt x="1925" y="672"/>
                                </a:cubicBezTo>
                                <a:cubicBezTo>
                                  <a:pt x="1930" y="672"/>
                                  <a:pt x="1935" y="671"/>
                                  <a:pt x="1939" y="669"/>
                                </a:cubicBezTo>
                                <a:lnTo>
                                  <a:pt x="1939" y="687"/>
                                </a:lnTo>
                                <a:close/>
                                <a:moveTo>
                                  <a:pt x="1939" y="707"/>
                                </a:moveTo>
                                <a:lnTo>
                                  <a:pt x="1939" y="707"/>
                                </a:lnTo>
                                <a:cubicBezTo>
                                  <a:pt x="1933" y="710"/>
                                  <a:pt x="1923" y="712"/>
                                  <a:pt x="1914" y="708"/>
                                </a:cubicBezTo>
                                <a:lnTo>
                                  <a:pt x="1914" y="690"/>
                                </a:lnTo>
                                <a:cubicBezTo>
                                  <a:pt x="1918" y="691"/>
                                  <a:pt x="1921" y="692"/>
                                  <a:pt x="1925" y="692"/>
                                </a:cubicBezTo>
                                <a:cubicBezTo>
                                  <a:pt x="1930" y="692"/>
                                  <a:pt x="1935" y="691"/>
                                  <a:pt x="1939" y="689"/>
                                </a:cubicBezTo>
                                <a:lnTo>
                                  <a:pt x="1939" y="707"/>
                                </a:lnTo>
                                <a:close/>
                                <a:moveTo>
                                  <a:pt x="1939" y="727"/>
                                </a:moveTo>
                                <a:lnTo>
                                  <a:pt x="1939" y="727"/>
                                </a:lnTo>
                                <a:cubicBezTo>
                                  <a:pt x="1933" y="730"/>
                                  <a:pt x="1923" y="732"/>
                                  <a:pt x="1914" y="728"/>
                                </a:cubicBezTo>
                                <a:lnTo>
                                  <a:pt x="1914" y="710"/>
                                </a:lnTo>
                                <a:cubicBezTo>
                                  <a:pt x="1918" y="712"/>
                                  <a:pt x="1921" y="712"/>
                                  <a:pt x="1925" y="712"/>
                                </a:cubicBezTo>
                                <a:cubicBezTo>
                                  <a:pt x="1930" y="712"/>
                                  <a:pt x="1935" y="711"/>
                                  <a:pt x="1939" y="710"/>
                                </a:cubicBezTo>
                                <a:lnTo>
                                  <a:pt x="1939" y="727"/>
                                </a:lnTo>
                                <a:close/>
                                <a:moveTo>
                                  <a:pt x="1726" y="1555"/>
                                </a:moveTo>
                                <a:lnTo>
                                  <a:pt x="1726" y="1555"/>
                                </a:lnTo>
                                <a:cubicBezTo>
                                  <a:pt x="1736" y="1546"/>
                                  <a:pt x="1745" y="1537"/>
                                  <a:pt x="1745" y="1537"/>
                                </a:cubicBezTo>
                                <a:lnTo>
                                  <a:pt x="1745" y="1524"/>
                                </a:lnTo>
                                <a:lnTo>
                                  <a:pt x="1826" y="1524"/>
                                </a:lnTo>
                                <a:lnTo>
                                  <a:pt x="1826" y="1555"/>
                                </a:lnTo>
                                <a:lnTo>
                                  <a:pt x="1726" y="1555"/>
                                </a:lnTo>
                                <a:close/>
                                <a:moveTo>
                                  <a:pt x="1826" y="1508"/>
                                </a:moveTo>
                                <a:lnTo>
                                  <a:pt x="1826" y="1508"/>
                                </a:lnTo>
                                <a:lnTo>
                                  <a:pt x="1745" y="1508"/>
                                </a:lnTo>
                                <a:lnTo>
                                  <a:pt x="1745" y="1492"/>
                                </a:lnTo>
                                <a:lnTo>
                                  <a:pt x="1826" y="1492"/>
                                </a:lnTo>
                                <a:lnTo>
                                  <a:pt x="1826" y="1508"/>
                                </a:lnTo>
                                <a:close/>
                                <a:moveTo>
                                  <a:pt x="1490" y="1333"/>
                                </a:moveTo>
                                <a:lnTo>
                                  <a:pt x="1490" y="1333"/>
                                </a:lnTo>
                                <a:lnTo>
                                  <a:pt x="1490" y="1330"/>
                                </a:lnTo>
                                <a:cubicBezTo>
                                  <a:pt x="1492" y="1332"/>
                                  <a:pt x="1495" y="1333"/>
                                  <a:pt x="1497" y="1333"/>
                                </a:cubicBezTo>
                                <a:lnTo>
                                  <a:pt x="1490" y="1333"/>
                                </a:lnTo>
                                <a:close/>
                                <a:moveTo>
                                  <a:pt x="1490" y="1129"/>
                                </a:moveTo>
                                <a:lnTo>
                                  <a:pt x="1490" y="1129"/>
                                </a:lnTo>
                                <a:cubicBezTo>
                                  <a:pt x="1494" y="1131"/>
                                  <a:pt x="1499" y="1133"/>
                                  <a:pt x="1504" y="1133"/>
                                </a:cubicBezTo>
                                <a:cubicBezTo>
                                  <a:pt x="1506" y="1133"/>
                                  <a:pt x="1508" y="1132"/>
                                  <a:pt x="1510" y="1132"/>
                                </a:cubicBezTo>
                                <a:lnTo>
                                  <a:pt x="1510" y="1150"/>
                                </a:lnTo>
                                <a:cubicBezTo>
                                  <a:pt x="1503" y="1151"/>
                                  <a:pt x="1496" y="1151"/>
                                  <a:pt x="1490" y="1146"/>
                                </a:cubicBezTo>
                                <a:lnTo>
                                  <a:pt x="1490" y="1129"/>
                                </a:lnTo>
                                <a:close/>
                                <a:moveTo>
                                  <a:pt x="1504" y="1112"/>
                                </a:moveTo>
                                <a:lnTo>
                                  <a:pt x="1504" y="1112"/>
                                </a:lnTo>
                                <a:cubicBezTo>
                                  <a:pt x="1506" y="1112"/>
                                  <a:pt x="1508" y="1112"/>
                                  <a:pt x="1510" y="1112"/>
                                </a:cubicBezTo>
                                <a:lnTo>
                                  <a:pt x="1510" y="1130"/>
                                </a:lnTo>
                                <a:cubicBezTo>
                                  <a:pt x="1503" y="1131"/>
                                  <a:pt x="1496" y="1131"/>
                                  <a:pt x="1490" y="1126"/>
                                </a:cubicBezTo>
                                <a:lnTo>
                                  <a:pt x="1490" y="1109"/>
                                </a:lnTo>
                                <a:cubicBezTo>
                                  <a:pt x="1494" y="1111"/>
                                  <a:pt x="1499" y="1112"/>
                                  <a:pt x="1504" y="1112"/>
                                </a:cubicBezTo>
                                <a:close/>
                                <a:moveTo>
                                  <a:pt x="1504" y="1092"/>
                                </a:moveTo>
                                <a:lnTo>
                                  <a:pt x="1504" y="1092"/>
                                </a:lnTo>
                                <a:cubicBezTo>
                                  <a:pt x="1506" y="1092"/>
                                  <a:pt x="1508" y="1092"/>
                                  <a:pt x="1510" y="1092"/>
                                </a:cubicBezTo>
                                <a:lnTo>
                                  <a:pt x="1510" y="1110"/>
                                </a:lnTo>
                                <a:cubicBezTo>
                                  <a:pt x="1503" y="1111"/>
                                  <a:pt x="1496" y="1111"/>
                                  <a:pt x="1490" y="1106"/>
                                </a:cubicBezTo>
                                <a:lnTo>
                                  <a:pt x="1490" y="1088"/>
                                </a:lnTo>
                                <a:cubicBezTo>
                                  <a:pt x="1494" y="1091"/>
                                  <a:pt x="1499" y="1092"/>
                                  <a:pt x="1504" y="1092"/>
                                </a:cubicBezTo>
                                <a:close/>
                                <a:moveTo>
                                  <a:pt x="1510" y="1090"/>
                                </a:moveTo>
                                <a:lnTo>
                                  <a:pt x="1510" y="1090"/>
                                </a:lnTo>
                                <a:cubicBezTo>
                                  <a:pt x="1503" y="1091"/>
                                  <a:pt x="1496" y="1090"/>
                                  <a:pt x="1490" y="1086"/>
                                </a:cubicBezTo>
                                <a:lnTo>
                                  <a:pt x="1490" y="1068"/>
                                </a:lnTo>
                                <a:cubicBezTo>
                                  <a:pt x="1494" y="1071"/>
                                  <a:pt x="1499" y="1072"/>
                                  <a:pt x="1504" y="1072"/>
                                </a:cubicBezTo>
                                <a:cubicBezTo>
                                  <a:pt x="1506" y="1072"/>
                                  <a:pt x="1508" y="1072"/>
                                  <a:pt x="1510" y="1072"/>
                                </a:cubicBezTo>
                                <a:lnTo>
                                  <a:pt x="1510" y="1090"/>
                                </a:lnTo>
                                <a:close/>
                                <a:moveTo>
                                  <a:pt x="1490" y="1230"/>
                                </a:moveTo>
                                <a:lnTo>
                                  <a:pt x="1490" y="1230"/>
                                </a:lnTo>
                                <a:cubicBezTo>
                                  <a:pt x="1494" y="1232"/>
                                  <a:pt x="1499" y="1233"/>
                                  <a:pt x="1504" y="1233"/>
                                </a:cubicBezTo>
                                <a:cubicBezTo>
                                  <a:pt x="1506" y="1233"/>
                                  <a:pt x="1508" y="1233"/>
                                  <a:pt x="1510" y="1233"/>
                                </a:cubicBezTo>
                                <a:lnTo>
                                  <a:pt x="1510" y="1251"/>
                                </a:lnTo>
                                <a:cubicBezTo>
                                  <a:pt x="1503" y="1252"/>
                                  <a:pt x="1496" y="1252"/>
                                  <a:pt x="1490" y="1247"/>
                                </a:cubicBezTo>
                                <a:lnTo>
                                  <a:pt x="1490" y="1230"/>
                                </a:lnTo>
                                <a:close/>
                                <a:moveTo>
                                  <a:pt x="2299" y="1320"/>
                                </a:moveTo>
                                <a:lnTo>
                                  <a:pt x="2299" y="1320"/>
                                </a:lnTo>
                                <a:lnTo>
                                  <a:pt x="2238" y="1320"/>
                                </a:lnTo>
                                <a:lnTo>
                                  <a:pt x="2238" y="1311"/>
                                </a:lnTo>
                                <a:lnTo>
                                  <a:pt x="2238" y="1309"/>
                                </a:lnTo>
                                <a:lnTo>
                                  <a:pt x="2299" y="1309"/>
                                </a:lnTo>
                                <a:lnTo>
                                  <a:pt x="2299" y="1320"/>
                                </a:lnTo>
                                <a:close/>
                                <a:moveTo>
                                  <a:pt x="2299" y="1335"/>
                                </a:moveTo>
                                <a:lnTo>
                                  <a:pt x="2299" y="1335"/>
                                </a:lnTo>
                                <a:lnTo>
                                  <a:pt x="2238" y="1335"/>
                                </a:lnTo>
                                <a:lnTo>
                                  <a:pt x="2238" y="1324"/>
                                </a:lnTo>
                                <a:lnTo>
                                  <a:pt x="2299" y="1324"/>
                                </a:lnTo>
                                <a:lnTo>
                                  <a:pt x="2299" y="1335"/>
                                </a:lnTo>
                                <a:close/>
                                <a:moveTo>
                                  <a:pt x="2299" y="1350"/>
                                </a:moveTo>
                                <a:lnTo>
                                  <a:pt x="2299" y="1350"/>
                                </a:lnTo>
                                <a:lnTo>
                                  <a:pt x="2238" y="1350"/>
                                </a:lnTo>
                                <a:lnTo>
                                  <a:pt x="2238" y="1338"/>
                                </a:lnTo>
                                <a:lnTo>
                                  <a:pt x="2299" y="1338"/>
                                </a:lnTo>
                                <a:lnTo>
                                  <a:pt x="2299" y="1350"/>
                                </a:lnTo>
                                <a:close/>
                                <a:moveTo>
                                  <a:pt x="2294" y="1498"/>
                                </a:moveTo>
                                <a:lnTo>
                                  <a:pt x="2294" y="1498"/>
                                </a:lnTo>
                                <a:lnTo>
                                  <a:pt x="2294" y="1537"/>
                                </a:lnTo>
                                <a:lnTo>
                                  <a:pt x="2276" y="1534"/>
                                </a:lnTo>
                                <a:lnTo>
                                  <a:pt x="2274" y="1498"/>
                                </a:lnTo>
                                <a:lnTo>
                                  <a:pt x="2294" y="1498"/>
                                </a:lnTo>
                                <a:close/>
                                <a:moveTo>
                                  <a:pt x="2294" y="1478"/>
                                </a:moveTo>
                                <a:lnTo>
                                  <a:pt x="2294" y="1478"/>
                                </a:lnTo>
                                <a:lnTo>
                                  <a:pt x="2273" y="1478"/>
                                </a:lnTo>
                                <a:lnTo>
                                  <a:pt x="2273" y="1476"/>
                                </a:lnTo>
                                <a:lnTo>
                                  <a:pt x="2273" y="1437"/>
                                </a:lnTo>
                                <a:lnTo>
                                  <a:pt x="2294" y="1437"/>
                                </a:lnTo>
                                <a:lnTo>
                                  <a:pt x="2294" y="1478"/>
                                </a:lnTo>
                                <a:close/>
                                <a:moveTo>
                                  <a:pt x="2354" y="1478"/>
                                </a:moveTo>
                                <a:lnTo>
                                  <a:pt x="2354" y="1478"/>
                                </a:lnTo>
                                <a:lnTo>
                                  <a:pt x="2304" y="1478"/>
                                </a:lnTo>
                                <a:lnTo>
                                  <a:pt x="2304" y="1437"/>
                                </a:lnTo>
                                <a:lnTo>
                                  <a:pt x="2340" y="1437"/>
                                </a:lnTo>
                                <a:cubicBezTo>
                                  <a:pt x="2347" y="1437"/>
                                  <a:pt x="2354" y="1444"/>
                                  <a:pt x="2354" y="1451"/>
                                </a:cubicBezTo>
                                <a:lnTo>
                                  <a:pt x="2354" y="1478"/>
                                </a:lnTo>
                                <a:close/>
                                <a:moveTo>
                                  <a:pt x="2238" y="1353"/>
                                </a:moveTo>
                                <a:lnTo>
                                  <a:pt x="2238" y="1353"/>
                                </a:lnTo>
                                <a:lnTo>
                                  <a:pt x="2299" y="1353"/>
                                </a:lnTo>
                                <a:lnTo>
                                  <a:pt x="2299" y="1360"/>
                                </a:lnTo>
                                <a:lnTo>
                                  <a:pt x="2238" y="1360"/>
                                </a:lnTo>
                                <a:lnTo>
                                  <a:pt x="2238" y="1353"/>
                                </a:lnTo>
                                <a:close/>
                                <a:moveTo>
                                  <a:pt x="1966" y="1130"/>
                                </a:moveTo>
                                <a:lnTo>
                                  <a:pt x="1966" y="1130"/>
                                </a:lnTo>
                                <a:lnTo>
                                  <a:pt x="1950" y="1130"/>
                                </a:lnTo>
                                <a:lnTo>
                                  <a:pt x="1950" y="1118"/>
                                </a:lnTo>
                                <a:lnTo>
                                  <a:pt x="1966" y="1118"/>
                                </a:lnTo>
                                <a:lnTo>
                                  <a:pt x="1966" y="1130"/>
                                </a:lnTo>
                                <a:close/>
                                <a:moveTo>
                                  <a:pt x="1939" y="1090"/>
                                </a:moveTo>
                                <a:lnTo>
                                  <a:pt x="1939" y="1090"/>
                                </a:lnTo>
                                <a:cubicBezTo>
                                  <a:pt x="1933" y="1093"/>
                                  <a:pt x="1923" y="1095"/>
                                  <a:pt x="1914" y="1091"/>
                                </a:cubicBezTo>
                                <a:lnTo>
                                  <a:pt x="1914" y="1089"/>
                                </a:lnTo>
                                <a:lnTo>
                                  <a:pt x="1939" y="1089"/>
                                </a:lnTo>
                                <a:lnTo>
                                  <a:pt x="1939" y="1090"/>
                                </a:lnTo>
                                <a:close/>
                                <a:moveTo>
                                  <a:pt x="1939" y="849"/>
                                </a:moveTo>
                                <a:lnTo>
                                  <a:pt x="1939" y="849"/>
                                </a:lnTo>
                                <a:lnTo>
                                  <a:pt x="1919" y="833"/>
                                </a:lnTo>
                                <a:cubicBezTo>
                                  <a:pt x="1921" y="833"/>
                                  <a:pt x="1923" y="833"/>
                                  <a:pt x="1925" y="833"/>
                                </a:cubicBezTo>
                                <a:cubicBezTo>
                                  <a:pt x="1930" y="833"/>
                                  <a:pt x="1935" y="832"/>
                                  <a:pt x="1939" y="830"/>
                                </a:cubicBezTo>
                                <a:lnTo>
                                  <a:pt x="1939" y="848"/>
                                </a:lnTo>
                                <a:cubicBezTo>
                                  <a:pt x="1939" y="848"/>
                                  <a:pt x="1939" y="849"/>
                                  <a:pt x="1939" y="849"/>
                                </a:cubicBezTo>
                                <a:close/>
                                <a:moveTo>
                                  <a:pt x="1756" y="1376"/>
                                </a:moveTo>
                                <a:lnTo>
                                  <a:pt x="1756" y="1376"/>
                                </a:lnTo>
                                <a:lnTo>
                                  <a:pt x="1700" y="1376"/>
                                </a:lnTo>
                                <a:lnTo>
                                  <a:pt x="1700" y="1365"/>
                                </a:lnTo>
                                <a:lnTo>
                                  <a:pt x="1756" y="1365"/>
                                </a:lnTo>
                                <a:lnTo>
                                  <a:pt x="1756" y="1376"/>
                                </a:lnTo>
                                <a:close/>
                                <a:moveTo>
                                  <a:pt x="1756" y="1391"/>
                                </a:moveTo>
                                <a:lnTo>
                                  <a:pt x="1756" y="1391"/>
                                </a:lnTo>
                                <a:lnTo>
                                  <a:pt x="1700" y="1391"/>
                                </a:lnTo>
                                <a:lnTo>
                                  <a:pt x="1700" y="1379"/>
                                </a:lnTo>
                                <a:lnTo>
                                  <a:pt x="1756" y="1379"/>
                                </a:lnTo>
                                <a:lnTo>
                                  <a:pt x="1756" y="1391"/>
                                </a:lnTo>
                                <a:close/>
                                <a:moveTo>
                                  <a:pt x="1756" y="1406"/>
                                </a:moveTo>
                                <a:lnTo>
                                  <a:pt x="1756" y="1406"/>
                                </a:lnTo>
                                <a:lnTo>
                                  <a:pt x="1700" y="1406"/>
                                </a:lnTo>
                                <a:lnTo>
                                  <a:pt x="1700" y="1394"/>
                                </a:lnTo>
                                <a:lnTo>
                                  <a:pt x="1756" y="1394"/>
                                </a:lnTo>
                                <a:lnTo>
                                  <a:pt x="1756" y="1406"/>
                                </a:lnTo>
                                <a:close/>
                                <a:moveTo>
                                  <a:pt x="1700" y="1409"/>
                                </a:moveTo>
                                <a:lnTo>
                                  <a:pt x="1700" y="1409"/>
                                </a:lnTo>
                                <a:lnTo>
                                  <a:pt x="1756" y="1409"/>
                                </a:lnTo>
                                <a:lnTo>
                                  <a:pt x="1756" y="1416"/>
                                </a:lnTo>
                                <a:lnTo>
                                  <a:pt x="1700" y="1416"/>
                                </a:lnTo>
                                <a:lnTo>
                                  <a:pt x="1700" y="1409"/>
                                </a:lnTo>
                                <a:close/>
                                <a:moveTo>
                                  <a:pt x="1652" y="839"/>
                                </a:moveTo>
                                <a:lnTo>
                                  <a:pt x="1652" y="839"/>
                                </a:lnTo>
                                <a:lnTo>
                                  <a:pt x="1675" y="839"/>
                                </a:lnTo>
                                <a:lnTo>
                                  <a:pt x="1675" y="1127"/>
                                </a:lnTo>
                                <a:lnTo>
                                  <a:pt x="1652" y="1127"/>
                                </a:lnTo>
                                <a:lnTo>
                                  <a:pt x="1652" y="839"/>
                                </a:lnTo>
                                <a:close/>
                                <a:moveTo>
                                  <a:pt x="1490" y="964"/>
                                </a:moveTo>
                                <a:lnTo>
                                  <a:pt x="1490" y="964"/>
                                </a:lnTo>
                                <a:lnTo>
                                  <a:pt x="1510" y="964"/>
                                </a:lnTo>
                                <a:lnTo>
                                  <a:pt x="1510" y="968"/>
                                </a:lnTo>
                                <a:lnTo>
                                  <a:pt x="1510" y="969"/>
                                </a:lnTo>
                                <a:cubicBezTo>
                                  <a:pt x="1503" y="970"/>
                                  <a:pt x="1496" y="969"/>
                                  <a:pt x="1490" y="965"/>
                                </a:cubicBezTo>
                                <a:lnTo>
                                  <a:pt x="1490" y="964"/>
                                </a:lnTo>
                                <a:close/>
                                <a:moveTo>
                                  <a:pt x="2526" y="1330"/>
                                </a:moveTo>
                                <a:lnTo>
                                  <a:pt x="2526" y="1330"/>
                                </a:lnTo>
                                <a:lnTo>
                                  <a:pt x="2512" y="1319"/>
                                </a:lnTo>
                                <a:lnTo>
                                  <a:pt x="2512" y="1169"/>
                                </a:lnTo>
                                <a:lnTo>
                                  <a:pt x="2526" y="1169"/>
                                </a:lnTo>
                                <a:lnTo>
                                  <a:pt x="2526" y="1330"/>
                                </a:lnTo>
                                <a:close/>
                                <a:moveTo>
                                  <a:pt x="2213" y="1115"/>
                                </a:moveTo>
                                <a:lnTo>
                                  <a:pt x="2213" y="1115"/>
                                </a:lnTo>
                                <a:lnTo>
                                  <a:pt x="2260" y="1115"/>
                                </a:lnTo>
                                <a:lnTo>
                                  <a:pt x="2269" y="1122"/>
                                </a:lnTo>
                                <a:lnTo>
                                  <a:pt x="2213" y="1122"/>
                                </a:lnTo>
                                <a:lnTo>
                                  <a:pt x="2213" y="1115"/>
                                </a:lnTo>
                                <a:close/>
                                <a:moveTo>
                                  <a:pt x="2213" y="1100"/>
                                </a:moveTo>
                                <a:lnTo>
                                  <a:pt x="2213" y="1100"/>
                                </a:lnTo>
                                <a:lnTo>
                                  <a:pt x="2242" y="1100"/>
                                </a:lnTo>
                                <a:lnTo>
                                  <a:pt x="2256" y="1112"/>
                                </a:lnTo>
                                <a:lnTo>
                                  <a:pt x="2213" y="1112"/>
                                </a:lnTo>
                                <a:lnTo>
                                  <a:pt x="2213" y="1100"/>
                                </a:lnTo>
                                <a:close/>
                                <a:moveTo>
                                  <a:pt x="2271" y="1097"/>
                                </a:moveTo>
                                <a:lnTo>
                                  <a:pt x="2271" y="1097"/>
                                </a:lnTo>
                                <a:lnTo>
                                  <a:pt x="2242" y="1097"/>
                                </a:lnTo>
                                <a:lnTo>
                                  <a:pt x="2228" y="1086"/>
                                </a:lnTo>
                                <a:lnTo>
                                  <a:pt x="2271" y="1086"/>
                                </a:lnTo>
                                <a:lnTo>
                                  <a:pt x="2271" y="1097"/>
                                </a:lnTo>
                                <a:close/>
                                <a:moveTo>
                                  <a:pt x="2271" y="1115"/>
                                </a:moveTo>
                                <a:lnTo>
                                  <a:pt x="2271" y="1115"/>
                                </a:lnTo>
                                <a:lnTo>
                                  <a:pt x="2271" y="1121"/>
                                </a:lnTo>
                                <a:lnTo>
                                  <a:pt x="2263" y="1115"/>
                                </a:lnTo>
                                <a:lnTo>
                                  <a:pt x="2271" y="1115"/>
                                </a:lnTo>
                                <a:close/>
                                <a:moveTo>
                                  <a:pt x="2271" y="1112"/>
                                </a:moveTo>
                                <a:lnTo>
                                  <a:pt x="2271" y="1112"/>
                                </a:lnTo>
                                <a:lnTo>
                                  <a:pt x="2260" y="1112"/>
                                </a:lnTo>
                                <a:lnTo>
                                  <a:pt x="2246" y="1100"/>
                                </a:lnTo>
                                <a:lnTo>
                                  <a:pt x="2271" y="1100"/>
                                </a:lnTo>
                                <a:lnTo>
                                  <a:pt x="2271" y="1112"/>
                                </a:lnTo>
                                <a:close/>
                                <a:moveTo>
                                  <a:pt x="2213" y="1086"/>
                                </a:moveTo>
                                <a:lnTo>
                                  <a:pt x="2213" y="1086"/>
                                </a:lnTo>
                                <a:lnTo>
                                  <a:pt x="2225" y="1086"/>
                                </a:lnTo>
                                <a:lnTo>
                                  <a:pt x="2239" y="1097"/>
                                </a:lnTo>
                                <a:lnTo>
                                  <a:pt x="2213" y="1097"/>
                                </a:lnTo>
                                <a:lnTo>
                                  <a:pt x="2213" y="1086"/>
                                </a:lnTo>
                                <a:close/>
                                <a:moveTo>
                                  <a:pt x="2213" y="1076"/>
                                </a:moveTo>
                                <a:lnTo>
                                  <a:pt x="2213" y="1076"/>
                                </a:lnTo>
                                <a:lnTo>
                                  <a:pt x="2221" y="1083"/>
                                </a:lnTo>
                                <a:lnTo>
                                  <a:pt x="2213" y="1083"/>
                                </a:lnTo>
                                <a:lnTo>
                                  <a:pt x="2213" y="1076"/>
                                </a:lnTo>
                                <a:close/>
                                <a:moveTo>
                                  <a:pt x="1490" y="907"/>
                                </a:moveTo>
                                <a:lnTo>
                                  <a:pt x="1490" y="907"/>
                                </a:lnTo>
                                <a:cubicBezTo>
                                  <a:pt x="1494" y="910"/>
                                  <a:pt x="1499" y="911"/>
                                  <a:pt x="1504" y="911"/>
                                </a:cubicBezTo>
                                <a:cubicBezTo>
                                  <a:pt x="1506" y="911"/>
                                  <a:pt x="1508" y="911"/>
                                  <a:pt x="1510" y="910"/>
                                </a:cubicBezTo>
                                <a:lnTo>
                                  <a:pt x="1510" y="928"/>
                                </a:lnTo>
                                <a:cubicBezTo>
                                  <a:pt x="1503" y="929"/>
                                  <a:pt x="1496" y="929"/>
                                  <a:pt x="1490" y="925"/>
                                </a:cubicBezTo>
                                <a:lnTo>
                                  <a:pt x="1490" y="907"/>
                                </a:lnTo>
                                <a:close/>
                                <a:moveTo>
                                  <a:pt x="1510" y="666"/>
                                </a:moveTo>
                                <a:lnTo>
                                  <a:pt x="1510" y="666"/>
                                </a:lnTo>
                                <a:cubicBezTo>
                                  <a:pt x="1503" y="667"/>
                                  <a:pt x="1496" y="667"/>
                                  <a:pt x="1490" y="663"/>
                                </a:cubicBezTo>
                                <a:lnTo>
                                  <a:pt x="1490" y="645"/>
                                </a:lnTo>
                                <a:cubicBezTo>
                                  <a:pt x="1494" y="648"/>
                                  <a:pt x="1499" y="649"/>
                                  <a:pt x="1504" y="649"/>
                                </a:cubicBezTo>
                                <a:cubicBezTo>
                                  <a:pt x="1506" y="649"/>
                                  <a:pt x="1508" y="649"/>
                                  <a:pt x="1510" y="648"/>
                                </a:cubicBezTo>
                                <a:lnTo>
                                  <a:pt x="1510" y="666"/>
                                </a:lnTo>
                                <a:close/>
                                <a:moveTo>
                                  <a:pt x="1490" y="887"/>
                                </a:moveTo>
                                <a:lnTo>
                                  <a:pt x="1490" y="887"/>
                                </a:lnTo>
                                <a:cubicBezTo>
                                  <a:pt x="1494" y="890"/>
                                  <a:pt x="1499" y="891"/>
                                  <a:pt x="1504" y="891"/>
                                </a:cubicBezTo>
                                <a:cubicBezTo>
                                  <a:pt x="1506" y="891"/>
                                  <a:pt x="1508" y="890"/>
                                  <a:pt x="1510" y="890"/>
                                </a:cubicBezTo>
                                <a:lnTo>
                                  <a:pt x="1510" y="908"/>
                                </a:lnTo>
                                <a:cubicBezTo>
                                  <a:pt x="1503" y="909"/>
                                  <a:pt x="1496" y="909"/>
                                  <a:pt x="1490" y="905"/>
                                </a:cubicBezTo>
                                <a:lnTo>
                                  <a:pt x="1490" y="887"/>
                                </a:lnTo>
                                <a:close/>
                                <a:moveTo>
                                  <a:pt x="1510" y="686"/>
                                </a:moveTo>
                                <a:lnTo>
                                  <a:pt x="1510" y="686"/>
                                </a:lnTo>
                                <a:cubicBezTo>
                                  <a:pt x="1503" y="688"/>
                                  <a:pt x="1496" y="687"/>
                                  <a:pt x="1490" y="683"/>
                                </a:cubicBezTo>
                                <a:lnTo>
                                  <a:pt x="1490" y="665"/>
                                </a:lnTo>
                                <a:cubicBezTo>
                                  <a:pt x="1494" y="668"/>
                                  <a:pt x="1499" y="669"/>
                                  <a:pt x="1504" y="669"/>
                                </a:cubicBezTo>
                                <a:cubicBezTo>
                                  <a:pt x="1506" y="669"/>
                                  <a:pt x="1508" y="669"/>
                                  <a:pt x="1510" y="668"/>
                                </a:cubicBezTo>
                                <a:lnTo>
                                  <a:pt x="1510" y="686"/>
                                </a:lnTo>
                                <a:close/>
                                <a:moveTo>
                                  <a:pt x="1490" y="867"/>
                                </a:moveTo>
                                <a:lnTo>
                                  <a:pt x="1490" y="867"/>
                                </a:lnTo>
                                <a:cubicBezTo>
                                  <a:pt x="1494" y="869"/>
                                  <a:pt x="1499" y="870"/>
                                  <a:pt x="1504" y="870"/>
                                </a:cubicBezTo>
                                <a:cubicBezTo>
                                  <a:pt x="1506" y="870"/>
                                  <a:pt x="1508" y="870"/>
                                  <a:pt x="1510" y="870"/>
                                </a:cubicBezTo>
                                <a:lnTo>
                                  <a:pt x="1510" y="888"/>
                                </a:lnTo>
                                <a:cubicBezTo>
                                  <a:pt x="1503" y="889"/>
                                  <a:pt x="1496" y="889"/>
                                  <a:pt x="1490" y="884"/>
                                </a:cubicBezTo>
                                <a:lnTo>
                                  <a:pt x="1490" y="867"/>
                                </a:lnTo>
                                <a:close/>
                                <a:moveTo>
                                  <a:pt x="1504" y="850"/>
                                </a:moveTo>
                                <a:lnTo>
                                  <a:pt x="1504" y="850"/>
                                </a:lnTo>
                                <a:cubicBezTo>
                                  <a:pt x="1506" y="850"/>
                                  <a:pt x="1508" y="850"/>
                                  <a:pt x="1510" y="850"/>
                                </a:cubicBezTo>
                                <a:lnTo>
                                  <a:pt x="1510" y="868"/>
                                </a:lnTo>
                                <a:cubicBezTo>
                                  <a:pt x="1503" y="869"/>
                                  <a:pt x="1496" y="869"/>
                                  <a:pt x="1490" y="864"/>
                                </a:cubicBezTo>
                                <a:lnTo>
                                  <a:pt x="1490" y="847"/>
                                </a:lnTo>
                                <a:cubicBezTo>
                                  <a:pt x="1494" y="849"/>
                                  <a:pt x="1499" y="850"/>
                                  <a:pt x="1504" y="850"/>
                                </a:cubicBezTo>
                                <a:close/>
                                <a:moveTo>
                                  <a:pt x="1504" y="830"/>
                                </a:moveTo>
                                <a:lnTo>
                                  <a:pt x="1504" y="830"/>
                                </a:lnTo>
                                <a:cubicBezTo>
                                  <a:pt x="1506" y="830"/>
                                  <a:pt x="1508" y="830"/>
                                  <a:pt x="1510" y="830"/>
                                </a:cubicBezTo>
                                <a:lnTo>
                                  <a:pt x="1510" y="848"/>
                                </a:lnTo>
                                <a:cubicBezTo>
                                  <a:pt x="1503" y="849"/>
                                  <a:pt x="1496" y="849"/>
                                  <a:pt x="1490" y="844"/>
                                </a:cubicBezTo>
                                <a:lnTo>
                                  <a:pt x="1490" y="826"/>
                                </a:lnTo>
                                <a:cubicBezTo>
                                  <a:pt x="1494" y="829"/>
                                  <a:pt x="1499" y="830"/>
                                  <a:pt x="1504" y="830"/>
                                </a:cubicBezTo>
                                <a:close/>
                                <a:moveTo>
                                  <a:pt x="1504" y="810"/>
                                </a:moveTo>
                                <a:lnTo>
                                  <a:pt x="1504" y="810"/>
                                </a:lnTo>
                                <a:cubicBezTo>
                                  <a:pt x="1506" y="810"/>
                                  <a:pt x="1508" y="810"/>
                                  <a:pt x="1510" y="810"/>
                                </a:cubicBezTo>
                                <a:lnTo>
                                  <a:pt x="1510" y="828"/>
                                </a:lnTo>
                                <a:cubicBezTo>
                                  <a:pt x="1503" y="829"/>
                                  <a:pt x="1496" y="828"/>
                                  <a:pt x="1490" y="824"/>
                                </a:cubicBezTo>
                                <a:lnTo>
                                  <a:pt x="1490" y="806"/>
                                </a:lnTo>
                                <a:cubicBezTo>
                                  <a:pt x="1494" y="809"/>
                                  <a:pt x="1499" y="810"/>
                                  <a:pt x="1504" y="810"/>
                                </a:cubicBezTo>
                                <a:close/>
                                <a:moveTo>
                                  <a:pt x="1504" y="790"/>
                                </a:moveTo>
                                <a:lnTo>
                                  <a:pt x="1504" y="790"/>
                                </a:lnTo>
                                <a:cubicBezTo>
                                  <a:pt x="1506" y="790"/>
                                  <a:pt x="1508" y="790"/>
                                  <a:pt x="1510" y="789"/>
                                </a:cubicBezTo>
                                <a:lnTo>
                                  <a:pt x="1510" y="807"/>
                                </a:lnTo>
                                <a:cubicBezTo>
                                  <a:pt x="1503" y="809"/>
                                  <a:pt x="1496" y="808"/>
                                  <a:pt x="1490" y="804"/>
                                </a:cubicBezTo>
                                <a:lnTo>
                                  <a:pt x="1490" y="786"/>
                                </a:lnTo>
                                <a:cubicBezTo>
                                  <a:pt x="1494" y="789"/>
                                  <a:pt x="1499" y="790"/>
                                  <a:pt x="1504" y="790"/>
                                </a:cubicBezTo>
                                <a:close/>
                                <a:moveTo>
                                  <a:pt x="1504" y="770"/>
                                </a:moveTo>
                                <a:lnTo>
                                  <a:pt x="1504" y="770"/>
                                </a:lnTo>
                                <a:cubicBezTo>
                                  <a:pt x="1506" y="770"/>
                                  <a:pt x="1508" y="770"/>
                                  <a:pt x="1510" y="769"/>
                                </a:cubicBezTo>
                                <a:lnTo>
                                  <a:pt x="1510" y="787"/>
                                </a:lnTo>
                                <a:cubicBezTo>
                                  <a:pt x="1503" y="788"/>
                                  <a:pt x="1496" y="788"/>
                                  <a:pt x="1490" y="784"/>
                                </a:cubicBezTo>
                                <a:lnTo>
                                  <a:pt x="1490" y="766"/>
                                </a:lnTo>
                                <a:cubicBezTo>
                                  <a:pt x="1494" y="769"/>
                                  <a:pt x="1499" y="770"/>
                                  <a:pt x="1504" y="770"/>
                                </a:cubicBezTo>
                                <a:close/>
                                <a:moveTo>
                                  <a:pt x="1504" y="750"/>
                                </a:moveTo>
                                <a:lnTo>
                                  <a:pt x="1504" y="750"/>
                                </a:lnTo>
                                <a:cubicBezTo>
                                  <a:pt x="1506" y="750"/>
                                  <a:pt x="1508" y="749"/>
                                  <a:pt x="1510" y="749"/>
                                </a:cubicBezTo>
                                <a:lnTo>
                                  <a:pt x="1510" y="767"/>
                                </a:lnTo>
                                <a:cubicBezTo>
                                  <a:pt x="1503" y="768"/>
                                  <a:pt x="1496" y="768"/>
                                  <a:pt x="1490" y="764"/>
                                </a:cubicBezTo>
                                <a:lnTo>
                                  <a:pt x="1490" y="746"/>
                                </a:lnTo>
                                <a:cubicBezTo>
                                  <a:pt x="1494" y="749"/>
                                  <a:pt x="1499" y="750"/>
                                  <a:pt x="1504" y="750"/>
                                </a:cubicBezTo>
                                <a:close/>
                                <a:moveTo>
                                  <a:pt x="1504" y="729"/>
                                </a:moveTo>
                                <a:lnTo>
                                  <a:pt x="1504" y="729"/>
                                </a:lnTo>
                                <a:cubicBezTo>
                                  <a:pt x="1506" y="729"/>
                                  <a:pt x="1508" y="729"/>
                                  <a:pt x="1510" y="729"/>
                                </a:cubicBezTo>
                                <a:lnTo>
                                  <a:pt x="1510" y="747"/>
                                </a:lnTo>
                                <a:cubicBezTo>
                                  <a:pt x="1503" y="748"/>
                                  <a:pt x="1496" y="748"/>
                                  <a:pt x="1490" y="743"/>
                                </a:cubicBezTo>
                                <a:lnTo>
                                  <a:pt x="1490" y="726"/>
                                </a:lnTo>
                                <a:cubicBezTo>
                                  <a:pt x="1494" y="728"/>
                                  <a:pt x="1499" y="729"/>
                                  <a:pt x="1504" y="729"/>
                                </a:cubicBezTo>
                                <a:close/>
                                <a:moveTo>
                                  <a:pt x="1504" y="709"/>
                                </a:moveTo>
                                <a:lnTo>
                                  <a:pt x="1504" y="709"/>
                                </a:lnTo>
                                <a:cubicBezTo>
                                  <a:pt x="1506" y="709"/>
                                  <a:pt x="1508" y="709"/>
                                  <a:pt x="1510" y="709"/>
                                </a:cubicBezTo>
                                <a:lnTo>
                                  <a:pt x="1510" y="727"/>
                                </a:lnTo>
                                <a:cubicBezTo>
                                  <a:pt x="1503" y="728"/>
                                  <a:pt x="1496" y="728"/>
                                  <a:pt x="1490" y="723"/>
                                </a:cubicBezTo>
                                <a:lnTo>
                                  <a:pt x="1490" y="705"/>
                                </a:lnTo>
                                <a:cubicBezTo>
                                  <a:pt x="1494" y="708"/>
                                  <a:pt x="1499" y="709"/>
                                  <a:pt x="1504" y="709"/>
                                </a:cubicBezTo>
                                <a:close/>
                                <a:moveTo>
                                  <a:pt x="1510" y="707"/>
                                </a:moveTo>
                                <a:lnTo>
                                  <a:pt x="1510" y="707"/>
                                </a:lnTo>
                                <a:cubicBezTo>
                                  <a:pt x="1503" y="708"/>
                                  <a:pt x="1496" y="707"/>
                                  <a:pt x="1490" y="703"/>
                                </a:cubicBezTo>
                                <a:lnTo>
                                  <a:pt x="1490" y="685"/>
                                </a:lnTo>
                                <a:cubicBezTo>
                                  <a:pt x="1494" y="688"/>
                                  <a:pt x="1499" y="689"/>
                                  <a:pt x="1504" y="689"/>
                                </a:cubicBezTo>
                                <a:cubicBezTo>
                                  <a:pt x="1506" y="689"/>
                                  <a:pt x="1508" y="689"/>
                                  <a:pt x="1510" y="689"/>
                                </a:cubicBezTo>
                                <a:lnTo>
                                  <a:pt x="1510" y="707"/>
                                </a:lnTo>
                                <a:close/>
                                <a:moveTo>
                                  <a:pt x="1494" y="949"/>
                                </a:moveTo>
                                <a:lnTo>
                                  <a:pt x="1494" y="949"/>
                                </a:lnTo>
                                <a:cubicBezTo>
                                  <a:pt x="1497" y="951"/>
                                  <a:pt x="1500" y="951"/>
                                  <a:pt x="1504" y="951"/>
                                </a:cubicBezTo>
                                <a:cubicBezTo>
                                  <a:pt x="1506" y="951"/>
                                  <a:pt x="1508" y="951"/>
                                  <a:pt x="1510" y="951"/>
                                </a:cubicBezTo>
                                <a:lnTo>
                                  <a:pt x="1510" y="961"/>
                                </a:lnTo>
                                <a:lnTo>
                                  <a:pt x="1490" y="961"/>
                                </a:lnTo>
                                <a:lnTo>
                                  <a:pt x="1490" y="949"/>
                                </a:lnTo>
                                <a:lnTo>
                                  <a:pt x="1494" y="949"/>
                                </a:lnTo>
                                <a:close/>
                                <a:moveTo>
                                  <a:pt x="2079" y="964"/>
                                </a:moveTo>
                                <a:lnTo>
                                  <a:pt x="2079" y="964"/>
                                </a:lnTo>
                                <a:lnTo>
                                  <a:pt x="1950" y="857"/>
                                </a:lnTo>
                                <a:lnTo>
                                  <a:pt x="1950" y="790"/>
                                </a:lnTo>
                                <a:lnTo>
                                  <a:pt x="2065" y="790"/>
                                </a:lnTo>
                                <a:cubicBezTo>
                                  <a:pt x="2073" y="790"/>
                                  <a:pt x="2079" y="796"/>
                                  <a:pt x="2079" y="804"/>
                                </a:cubicBezTo>
                                <a:lnTo>
                                  <a:pt x="2079" y="964"/>
                                </a:lnTo>
                                <a:close/>
                                <a:moveTo>
                                  <a:pt x="1833" y="247"/>
                                </a:moveTo>
                                <a:lnTo>
                                  <a:pt x="1833" y="247"/>
                                </a:lnTo>
                                <a:lnTo>
                                  <a:pt x="1850" y="247"/>
                                </a:lnTo>
                                <a:lnTo>
                                  <a:pt x="1850" y="776"/>
                                </a:lnTo>
                                <a:lnTo>
                                  <a:pt x="1833" y="761"/>
                                </a:lnTo>
                                <a:lnTo>
                                  <a:pt x="1833" y="247"/>
                                </a:lnTo>
                                <a:close/>
                                <a:moveTo>
                                  <a:pt x="1850" y="236"/>
                                </a:moveTo>
                                <a:lnTo>
                                  <a:pt x="1850" y="236"/>
                                </a:lnTo>
                                <a:lnTo>
                                  <a:pt x="1833" y="236"/>
                                </a:lnTo>
                                <a:lnTo>
                                  <a:pt x="1833" y="107"/>
                                </a:lnTo>
                                <a:lnTo>
                                  <a:pt x="1845" y="72"/>
                                </a:lnTo>
                                <a:lnTo>
                                  <a:pt x="1850" y="72"/>
                                </a:lnTo>
                                <a:lnTo>
                                  <a:pt x="1850" y="236"/>
                                </a:lnTo>
                                <a:close/>
                                <a:moveTo>
                                  <a:pt x="1455" y="935"/>
                                </a:moveTo>
                                <a:lnTo>
                                  <a:pt x="1455" y="935"/>
                                </a:lnTo>
                                <a:lnTo>
                                  <a:pt x="1486" y="935"/>
                                </a:lnTo>
                                <a:lnTo>
                                  <a:pt x="1486" y="946"/>
                                </a:lnTo>
                                <a:lnTo>
                                  <a:pt x="1455" y="946"/>
                                </a:lnTo>
                                <a:lnTo>
                                  <a:pt x="1455" y="935"/>
                                </a:lnTo>
                                <a:close/>
                                <a:moveTo>
                                  <a:pt x="1196" y="1179"/>
                                </a:moveTo>
                                <a:lnTo>
                                  <a:pt x="1196" y="1179"/>
                                </a:lnTo>
                                <a:lnTo>
                                  <a:pt x="1211" y="1179"/>
                                </a:lnTo>
                                <a:lnTo>
                                  <a:pt x="1211" y="1182"/>
                                </a:lnTo>
                                <a:lnTo>
                                  <a:pt x="1196" y="1182"/>
                                </a:lnTo>
                                <a:lnTo>
                                  <a:pt x="1196" y="1179"/>
                                </a:lnTo>
                                <a:close/>
                                <a:moveTo>
                                  <a:pt x="1196" y="970"/>
                                </a:moveTo>
                                <a:lnTo>
                                  <a:pt x="1196" y="970"/>
                                </a:lnTo>
                                <a:lnTo>
                                  <a:pt x="1211" y="970"/>
                                </a:lnTo>
                                <a:lnTo>
                                  <a:pt x="1211" y="982"/>
                                </a:lnTo>
                                <a:lnTo>
                                  <a:pt x="1196" y="982"/>
                                </a:lnTo>
                                <a:lnTo>
                                  <a:pt x="1196" y="970"/>
                                </a:lnTo>
                                <a:close/>
                                <a:moveTo>
                                  <a:pt x="1211" y="996"/>
                                </a:moveTo>
                                <a:lnTo>
                                  <a:pt x="1211" y="996"/>
                                </a:lnTo>
                                <a:lnTo>
                                  <a:pt x="1196" y="996"/>
                                </a:lnTo>
                                <a:lnTo>
                                  <a:pt x="1196" y="985"/>
                                </a:lnTo>
                                <a:lnTo>
                                  <a:pt x="1211" y="985"/>
                                </a:lnTo>
                                <a:lnTo>
                                  <a:pt x="1211" y="996"/>
                                </a:lnTo>
                                <a:close/>
                                <a:moveTo>
                                  <a:pt x="1254" y="996"/>
                                </a:moveTo>
                                <a:lnTo>
                                  <a:pt x="1254" y="996"/>
                                </a:lnTo>
                                <a:lnTo>
                                  <a:pt x="1231" y="996"/>
                                </a:lnTo>
                                <a:lnTo>
                                  <a:pt x="1231" y="985"/>
                                </a:lnTo>
                                <a:lnTo>
                                  <a:pt x="1254" y="985"/>
                                </a:lnTo>
                                <a:lnTo>
                                  <a:pt x="1254" y="996"/>
                                </a:lnTo>
                                <a:close/>
                                <a:moveTo>
                                  <a:pt x="1196" y="999"/>
                                </a:moveTo>
                                <a:lnTo>
                                  <a:pt x="1196" y="999"/>
                                </a:lnTo>
                                <a:lnTo>
                                  <a:pt x="1211" y="999"/>
                                </a:lnTo>
                                <a:lnTo>
                                  <a:pt x="1211" y="1011"/>
                                </a:lnTo>
                                <a:lnTo>
                                  <a:pt x="1196" y="1011"/>
                                </a:lnTo>
                                <a:lnTo>
                                  <a:pt x="1196" y="999"/>
                                </a:lnTo>
                                <a:close/>
                                <a:moveTo>
                                  <a:pt x="1196" y="1014"/>
                                </a:moveTo>
                                <a:lnTo>
                                  <a:pt x="1196" y="1014"/>
                                </a:lnTo>
                                <a:lnTo>
                                  <a:pt x="1211" y="1014"/>
                                </a:lnTo>
                                <a:lnTo>
                                  <a:pt x="1211" y="1021"/>
                                </a:lnTo>
                                <a:lnTo>
                                  <a:pt x="1196" y="1021"/>
                                </a:lnTo>
                                <a:lnTo>
                                  <a:pt x="1196" y="1014"/>
                                </a:lnTo>
                                <a:close/>
                                <a:moveTo>
                                  <a:pt x="1254" y="1011"/>
                                </a:moveTo>
                                <a:lnTo>
                                  <a:pt x="1254" y="1011"/>
                                </a:lnTo>
                                <a:lnTo>
                                  <a:pt x="1231" y="1011"/>
                                </a:lnTo>
                                <a:lnTo>
                                  <a:pt x="1231" y="999"/>
                                </a:lnTo>
                                <a:lnTo>
                                  <a:pt x="1254" y="999"/>
                                </a:lnTo>
                                <a:lnTo>
                                  <a:pt x="1254" y="1011"/>
                                </a:lnTo>
                                <a:close/>
                                <a:moveTo>
                                  <a:pt x="1196" y="834"/>
                                </a:moveTo>
                                <a:lnTo>
                                  <a:pt x="1196" y="834"/>
                                </a:lnTo>
                                <a:lnTo>
                                  <a:pt x="1211" y="834"/>
                                </a:lnTo>
                                <a:lnTo>
                                  <a:pt x="1211" y="841"/>
                                </a:lnTo>
                                <a:lnTo>
                                  <a:pt x="1196" y="841"/>
                                </a:lnTo>
                                <a:lnTo>
                                  <a:pt x="1196" y="834"/>
                                </a:lnTo>
                                <a:close/>
                                <a:moveTo>
                                  <a:pt x="1196" y="791"/>
                                </a:moveTo>
                                <a:lnTo>
                                  <a:pt x="1196" y="791"/>
                                </a:lnTo>
                                <a:lnTo>
                                  <a:pt x="1211" y="791"/>
                                </a:lnTo>
                                <a:lnTo>
                                  <a:pt x="1211" y="802"/>
                                </a:lnTo>
                                <a:lnTo>
                                  <a:pt x="1196" y="802"/>
                                </a:lnTo>
                                <a:lnTo>
                                  <a:pt x="1196" y="791"/>
                                </a:lnTo>
                                <a:close/>
                                <a:moveTo>
                                  <a:pt x="1211" y="817"/>
                                </a:moveTo>
                                <a:lnTo>
                                  <a:pt x="1211" y="817"/>
                                </a:lnTo>
                                <a:lnTo>
                                  <a:pt x="1196" y="817"/>
                                </a:lnTo>
                                <a:lnTo>
                                  <a:pt x="1196" y="805"/>
                                </a:lnTo>
                                <a:lnTo>
                                  <a:pt x="1211" y="805"/>
                                </a:lnTo>
                                <a:lnTo>
                                  <a:pt x="1211" y="817"/>
                                </a:lnTo>
                                <a:close/>
                                <a:moveTo>
                                  <a:pt x="1254" y="817"/>
                                </a:moveTo>
                                <a:lnTo>
                                  <a:pt x="1254" y="817"/>
                                </a:lnTo>
                                <a:lnTo>
                                  <a:pt x="1231" y="817"/>
                                </a:lnTo>
                                <a:lnTo>
                                  <a:pt x="1231" y="805"/>
                                </a:lnTo>
                                <a:lnTo>
                                  <a:pt x="1254" y="805"/>
                                </a:lnTo>
                                <a:lnTo>
                                  <a:pt x="1254" y="817"/>
                                </a:lnTo>
                                <a:close/>
                                <a:moveTo>
                                  <a:pt x="1196" y="820"/>
                                </a:moveTo>
                                <a:lnTo>
                                  <a:pt x="1196" y="820"/>
                                </a:lnTo>
                                <a:lnTo>
                                  <a:pt x="1211" y="820"/>
                                </a:lnTo>
                                <a:lnTo>
                                  <a:pt x="1211" y="831"/>
                                </a:lnTo>
                                <a:lnTo>
                                  <a:pt x="1196" y="831"/>
                                </a:lnTo>
                                <a:lnTo>
                                  <a:pt x="1196" y="820"/>
                                </a:lnTo>
                                <a:close/>
                                <a:moveTo>
                                  <a:pt x="1254" y="831"/>
                                </a:moveTo>
                                <a:lnTo>
                                  <a:pt x="1254" y="831"/>
                                </a:lnTo>
                                <a:lnTo>
                                  <a:pt x="1231" y="831"/>
                                </a:lnTo>
                                <a:lnTo>
                                  <a:pt x="1231" y="820"/>
                                </a:lnTo>
                                <a:lnTo>
                                  <a:pt x="1254" y="820"/>
                                </a:lnTo>
                                <a:lnTo>
                                  <a:pt x="1254" y="831"/>
                                </a:lnTo>
                                <a:close/>
                                <a:moveTo>
                                  <a:pt x="1196" y="708"/>
                                </a:moveTo>
                                <a:lnTo>
                                  <a:pt x="1196" y="708"/>
                                </a:lnTo>
                                <a:lnTo>
                                  <a:pt x="1211" y="708"/>
                                </a:lnTo>
                                <a:lnTo>
                                  <a:pt x="1211" y="715"/>
                                </a:lnTo>
                                <a:lnTo>
                                  <a:pt x="1196" y="715"/>
                                </a:lnTo>
                                <a:lnTo>
                                  <a:pt x="1196" y="708"/>
                                </a:lnTo>
                                <a:close/>
                                <a:moveTo>
                                  <a:pt x="1196" y="694"/>
                                </a:moveTo>
                                <a:lnTo>
                                  <a:pt x="1196" y="694"/>
                                </a:lnTo>
                                <a:lnTo>
                                  <a:pt x="1211" y="694"/>
                                </a:lnTo>
                                <a:lnTo>
                                  <a:pt x="1211" y="705"/>
                                </a:lnTo>
                                <a:lnTo>
                                  <a:pt x="1196" y="705"/>
                                </a:lnTo>
                                <a:lnTo>
                                  <a:pt x="1196" y="694"/>
                                </a:lnTo>
                                <a:close/>
                                <a:moveTo>
                                  <a:pt x="1254" y="691"/>
                                </a:moveTo>
                                <a:lnTo>
                                  <a:pt x="1254" y="691"/>
                                </a:lnTo>
                                <a:lnTo>
                                  <a:pt x="1231" y="691"/>
                                </a:lnTo>
                                <a:lnTo>
                                  <a:pt x="1231" y="679"/>
                                </a:lnTo>
                                <a:lnTo>
                                  <a:pt x="1254" y="679"/>
                                </a:lnTo>
                                <a:lnTo>
                                  <a:pt x="1254" y="691"/>
                                </a:lnTo>
                                <a:close/>
                                <a:moveTo>
                                  <a:pt x="1254" y="705"/>
                                </a:moveTo>
                                <a:lnTo>
                                  <a:pt x="1254" y="705"/>
                                </a:lnTo>
                                <a:lnTo>
                                  <a:pt x="1231" y="705"/>
                                </a:lnTo>
                                <a:lnTo>
                                  <a:pt x="1231" y="694"/>
                                </a:lnTo>
                                <a:lnTo>
                                  <a:pt x="1254" y="694"/>
                                </a:lnTo>
                                <a:lnTo>
                                  <a:pt x="1254" y="705"/>
                                </a:lnTo>
                                <a:close/>
                                <a:moveTo>
                                  <a:pt x="1196" y="679"/>
                                </a:moveTo>
                                <a:lnTo>
                                  <a:pt x="1196" y="679"/>
                                </a:lnTo>
                                <a:lnTo>
                                  <a:pt x="1211" y="679"/>
                                </a:lnTo>
                                <a:lnTo>
                                  <a:pt x="1211" y="691"/>
                                </a:lnTo>
                                <a:lnTo>
                                  <a:pt x="1196" y="691"/>
                                </a:lnTo>
                                <a:lnTo>
                                  <a:pt x="1196" y="679"/>
                                </a:lnTo>
                                <a:close/>
                                <a:moveTo>
                                  <a:pt x="1196" y="665"/>
                                </a:moveTo>
                                <a:lnTo>
                                  <a:pt x="1196" y="665"/>
                                </a:lnTo>
                                <a:lnTo>
                                  <a:pt x="1211" y="665"/>
                                </a:lnTo>
                                <a:lnTo>
                                  <a:pt x="1211" y="676"/>
                                </a:lnTo>
                                <a:lnTo>
                                  <a:pt x="1196" y="676"/>
                                </a:lnTo>
                                <a:lnTo>
                                  <a:pt x="1196" y="665"/>
                                </a:lnTo>
                                <a:close/>
                                <a:moveTo>
                                  <a:pt x="585" y="587"/>
                                </a:moveTo>
                                <a:lnTo>
                                  <a:pt x="585" y="587"/>
                                </a:lnTo>
                                <a:lnTo>
                                  <a:pt x="539" y="587"/>
                                </a:lnTo>
                                <a:lnTo>
                                  <a:pt x="539" y="575"/>
                                </a:lnTo>
                                <a:lnTo>
                                  <a:pt x="585" y="575"/>
                                </a:lnTo>
                                <a:lnTo>
                                  <a:pt x="585" y="587"/>
                                </a:lnTo>
                                <a:close/>
                                <a:moveTo>
                                  <a:pt x="585" y="572"/>
                                </a:moveTo>
                                <a:lnTo>
                                  <a:pt x="585" y="572"/>
                                </a:lnTo>
                                <a:lnTo>
                                  <a:pt x="539" y="572"/>
                                </a:lnTo>
                                <a:lnTo>
                                  <a:pt x="539" y="561"/>
                                </a:lnTo>
                                <a:lnTo>
                                  <a:pt x="585" y="561"/>
                                </a:lnTo>
                                <a:lnTo>
                                  <a:pt x="585" y="572"/>
                                </a:lnTo>
                                <a:close/>
                                <a:moveTo>
                                  <a:pt x="564" y="626"/>
                                </a:moveTo>
                                <a:lnTo>
                                  <a:pt x="564" y="626"/>
                                </a:lnTo>
                                <a:cubicBezTo>
                                  <a:pt x="568" y="629"/>
                                  <a:pt x="573" y="630"/>
                                  <a:pt x="578" y="630"/>
                                </a:cubicBezTo>
                                <a:cubicBezTo>
                                  <a:pt x="580" y="630"/>
                                  <a:pt x="582" y="629"/>
                                  <a:pt x="585" y="629"/>
                                </a:cubicBezTo>
                                <a:lnTo>
                                  <a:pt x="585" y="647"/>
                                </a:lnTo>
                                <a:cubicBezTo>
                                  <a:pt x="578" y="648"/>
                                  <a:pt x="570" y="648"/>
                                  <a:pt x="564" y="644"/>
                                </a:cubicBezTo>
                                <a:lnTo>
                                  <a:pt x="564" y="626"/>
                                </a:lnTo>
                                <a:close/>
                                <a:moveTo>
                                  <a:pt x="251" y="1449"/>
                                </a:moveTo>
                                <a:lnTo>
                                  <a:pt x="251" y="1449"/>
                                </a:lnTo>
                                <a:lnTo>
                                  <a:pt x="297" y="1449"/>
                                </a:lnTo>
                                <a:lnTo>
                                  <a:pt x="297" y="1545"/>
                                </a:lnTo>
                                <a:lnTo>
                                  <a:pt x="251" y="1545"/>
                                </a:lnTo>
                                <a:lnTo>
                                  <a:pt x="251" y="1449"/>
                                </a:lnTo>
                                <a:close/>
                                <a:moveTo>
                                  <a:pt x="297" y="1439"/>
                                </a:moveTo>
                                <a:lnTo>
                                  <a:pt x="297" y="1439"/>
                                </a:lnTo>
                                <a:lnTo>
                                  <a:pt x="251" y="1439"/>
                                </a:lnTo>
                                <a:lnTo>
                                  <a:pt x="251" y="1321"/>
                                </a:lnTo>
                                <a:lnTo>
                                  <a:pt x="297" y="1321"/>
                                </a:lnTo>
                                <a:lnTo>
                                  <a:pt x="297" y="1439"/>
                                </a:lnTo>
                                <a:close/>
                                <a:moveTo>
                                  <a:pt x="297" y="1273"/>
                                </a:moveTo>
                                <a:lnTo>
                                  <a:pt x="297" y="1273"/>
                                </a:lnTo>
                                <a:lnTo>
                                  <a:pt x="251" y="1273"/>
                                </a:lnTo>
                                <a:lnTo>
                                  <a:pt x="251" y="1262"/>
                                </a:lnTo>
                                <a:lnTo>
                                  <a:pt x="297" y="1262"/>
                                </a:lnTo>
                                <a:lnTo>
                                  <a:pt x="297" y="1273"/>
                                </a:lnTo>
                                <a:close/>
                                <a:moveTo>
                                  <a:pt x="297" y="1312"/>
                                </a:moveTo>
                                <a:lnTo>
                                  <a:pt x="297" y="1312"/>
                                </a:lnTo>
                                <a:lnTo>
                                  <a:pt x="251" y="1312"/>
                                </a:lnTo>
                                <a:lnTo>
                                  <a:pt x="251" y="1305"/>
                                </a:lnTo>
                                <a:lnTo>
                                  <a:pt x="297" y="1305"/>
                                </a:lnTo>
                                <a:lnTo>
                                  <a:pt x="297" y="1312"/>
                                </a:lnTo>
                                <a:close/>
                                <a:moveTo>
                                  <a:pt x="297" y="1288"/>
                                </a:moveTo>
                                <a:lnTo>
                                  <a:pt x="297" y="1288"/>
                                </a:lnTo>
                                <a:lnTo>
                                  <a:pt x="251" y="1288"/>
                                </a:lnTo>
                                <a:lnTo>
                                  <a:pt x="251" y="1276"/>
                                </a:lnTo>
                                <a:lnTo>
                                  <a:pt x="297" y="1276"/>
                                </a:lnTo>
                                <a:lnTo>
                                  <a:pt x="297" y="1288"/>
                                </a:lnTo>
                                <a:close/>
                                <a:moveTo>
                                  <a:pt x="297" y="1302"/>
                                </a:moveTo>
                                <a:lnTo>
                                  <a:pt x="297" y="1302"/>
                                </a:lnTo>
                                <a:lnTo>
                                  <a:pt x="251" y="1302"/>
                                </a:lnTo>
                                <a:lnTo>
                                  <a:pt x="251" y="1291"/>
                                </a:lnTo>
                                <a:lnTo>
                                  <a:pt x="297" y="1291"/>
                                </a:lnTo>
                                <a:lnTo>
                                  <a:pt x="297" y="1302"/>
                                </a:lnTo>
                                <a:close/>
                                <a:moveTo>
                                  <a:pt x="3152" y="1618"/>
                                </a:moveTo>
                                <a:lnTo>
                                  <a:pt x="3152" y="1618"/>
                                </a:lnTo>
                                <a:lnTo>
                                  <a:pt x="3152" y="1565"/>
                                </a:lnTo>
                                <a:lnTo>
                                  <a:pt x="2947" y="1565"/>
                                </a:lnTo>
                                <a:lnTo>
                                  <a:pt x="2947" y="1538"/>
                                </a:lnTo>
                                <a:lnTo>
                                  <a:pt x="2868" y="1538"/>
                                </a:lnTo>
                                <a:lnTo>
                                  <a:pt x="2837" y="1514"/>
                                </a:lnTo>
                                <a:lnTo>
                                  <a:pt x="2824" y="1471"/>
                                </a:lnTo>
                                <a:lnTo>
                                  <a:pt x="2824" y="1453"/>
                                </a:lnTo>
                                <a:lnTo>
                                  <a:pt x="2818" y="1453"/>
                                </a:lnTo>
                                <a:lnTo>
                                  <a:pt x="2536" y="532"/>
                                </a:lnTo>
                                <a:lnTo>
                                  <a:pt x="2536" y="260"/>
                                </a:lnTo>
                                <a:lnTo>
                                  <a:pt x="2526" y="260"/>
                                </a:lnTo>
                                <a:lnTo>
                                  <a:pt x="2526" y="333"/>
                                </a:lnTo>
                                <a:lnTo>
                                  <a:pt x="2512" y="333"/>
                                </a:lnTo>
                                <a:lnTo>
                                  <a:pt x="2512" y="220"/>
                                </a:lnTo>
                                <a:lnTo>
                                  <a:pt x="2464" y="220"/>
                                </a:lnTo>
                                <a:lnTo>
                                  <a:pt x="2464" y="308"/>
                                </a:lnTo>
                                <a:lnTo>
                                  <a:pt x="2456" y="308"/>
                                </a:lnTo>
                                <a:lnTo>
                                  <a:pt x="2456" y="392"/>
                                </a:lnTo>
                                <a:lnTo>
                                  <a:pt x="2444" y="441"/>
                                </a:lnTo>
                                <a:lnTo>
                                  <a:pt x="2393" y="441"/>
                                </a:lnTo>
                                <a:lnTo>
                                  <a:pt x="2393" y="433"/>
                                </a:lnTo>
                                <a:lnTo>
                                  <a:pt x="2391" y="433"/>
                                </a:lnTo>
                                <a:lnTo>
                                  <a:pt x="2391" y="495"/>
                                </a:lnTo>
                                <a:lnTo>
                                  <a:pt x="2388" y="495"/>
                                </a:lnTo>
                                <a:lnTo>
                                  <a:pt x="2388" y="504"/>
                                </a:lnTo>
                                <a:lnTo>
                                  <a:pt x="2429" y="504"/>
                                </a:lnTo>
                                <a:lnTo>
                                  <a:pt x="2350" y="835"/>
                                </a:lnTo>
                                <a:lnTo>
                                  <a:pt x="1914" y="76"/>
                                </a:lnTo>
                                <a:lnTo>
                                  <a:pt x="1914" y="0"/>
                                </a:lnTo>
                                <a:lnTo>
                                  <a:pt x="1850" y="0"/>
                                </a:lnTo>
                                <a:lnTo>
                                  <a:pt x="1850" y="53"/>
                                </a:lnTo>
                                <a:lnTo>
                                  <a:pt x="1847" y="62"/>
                                </a:lnTo>
                                <a:lnTo>
                                  <a:pt x="1833" y="62"/>
                                </a:lnTo>
                                <a:lnTo>
                                  <a:pt x="1833" y="30"/>
                                </a:lnTo>
                                <a:lnTo>
                                  <a:pt x="1826" y="30"/>
                                </a:lnTo>
                                <a:lnTo>
                                  <a:pt x="1826" y="117"/>
                                </a:lnTo>
                                <a:lnTo>
                                  <a:pt x="1652" y="587"/>
                                </a:lnTo>
                                <a:lnTo>
                                  <a:pt x="1652" y="543"/>
                                </a:lnTo>
                                <a:cubicBezTo>
                                  <a:pt x="1652" y="535"/>
                                  <a:pt x="1620" y="529"/>
                                  <a:pt x="1581" y="529"/>
                                </a:cubicBezTo>
                                <a:cubicBezTo>
                                  <a:pt x="1542" y="529"/>
                                  <a:pt x="1510" y="535"/>
                                  <a:pt x="1510" y="543"/>
                                </a:cubicBezTo>
                                <a:lnTo>
                                  <a:pt x="1510" y="595"/>
                                </a:lnTo>
                                <a:lnTo>
                                  <a:pt x="1505" y="606"/>
                                </a:lnTo>
                                <a:cubicBezTo>
                                  <a:pt x="1500" y="607"/>
                                  <a:pt x="1495" y="606"/>
                                  <a:pt x="1490" y="602"/>
                                </a:cubicBezTo>
                                <a:lnTo>
                                  <a:pt x="1490" y="580"/>
                                </a:lnTo>
                                <a:cubicBezTo>
                                  <a:pt x="1490" y="579"/>
                                  <a:pt x="1489" y="578"/>
                                  <a:pt x="1488" y="578"/>
                                </a:cubicBezTo>
                                <a:cubicBezTo>
                                  <a:pt x="1487" y="578"/>
                                  <a:pt x="1486" y="579"/>
                                  <a:pt x="1486" y="580"/>
                                </a:cubicBezTo>
                                <a:lnTo>
                                  <a:pt x="1486" y="649"/>
                                </a:lnTo>
                                <a:lnTo>
                                  <a:pt x="1255" y="1168"/>
                                </a:lnTo>
                                <a:lnTo>
                                  <a:pt x="1254" y="1168"/>
                                </a:lnTo>
                                <a:lnTo>
                                  <a:pt x="1254" y="1171"/>
                                </a:lnTo>
                                <a:lnTo>
                                  <a:pt x="1252" y="1176"/>
                                </a:lnTo>
                                <a:lnTo>
                                  <a:pt x="1231" y="1176"/>
                                </a:lnTo>
                                <a:lnTo>
                                  <a:pt x="1231" y="1030"/>
                                </a:lnTo>
                                <a:lnTo>
                                  <a:pt x="1259" y="1030"/>
                                </a:lnTo>
                                <a:lnTo>
                                  <a:pt x="1259" y="1021"/>
                                </a:lnTo>
                                <a:lnTo>
                                  <a:pt x="1256" y="1021"/>
                                </a:lnTo>
                                <a:lnTo>
                                  <a:pt x="1256" y="959"/>
                                </a:lnTo>
                                <a:lnTo>
                                  <a:pt x="1254" y="959"/>
                                </a:lnTo>
                                <a:lnTo>
                                  <a:pt x="1254" y="967"/>
                                </a:lnTo>
                                <a:lnTo>
                                  <a:pt x="1231" y="967"/>
                                </a:lnTo>
                                <a:lnTo>
                                  <a:pt x="1231" y="850"/>
                                </a:lnTo>
                                <a:lnTo>
                                  <a:pt x="1259" y="850"/>
                                </a:lnTo>
                                <a:lnTo>
                                  <a:pt x="1259" y="841"/>
                                </a:lnTo>
                                <a:lnTo>
                                  <a:pt x="1256" y="841"/>
                                </a:lnTo>
                                <a:lnTo>
                                  <a:pt x="1256" y="780"/>
                                </a:lnTo>
                                <a:lnTo>
                                  <a:pt x="1254" y="780"/>
                                </a:lnTo>
                                <a:lnTo>
                                  <a:pt x="1254" y="788"/>
                                </a:lnTo>
                                <a:lnTo>
                                  <a:pt x="1231" y="788"/>
                                </a:lnTo>
                                <a:lnTo>
                                  <a:pt x="1231" y="724"/>
                                </a:lnTo>
                                <a:lnTo>
                                  <a:pt x="1259" y="724"/>
                                </a:lnTo>
                                <a:lnTo>
                                  <a:pt x="1259" y="715"/>
                                </a:lnTo>
                                <a:lnTo>
                                  <a:pt x="1256" y="715"/>
                                </a:lnTo>
                                <a:lnTo>
                                  <a:pt x="1256" y="653"/>
                                </a:lnTo>
                                <a:lnTo>
                                  <a:pt x="1254" y="653"/>
                                </a:lnTo>
                                <a:lnTo>
                                  <a:pt x="1254" y="662"/>
                                </a:lnTo>
                                <a:lnTo>
                                  <a:pt x="1231" y="662"/>
                                </a:lnTo>
                                <a:lnTo>
                                  <a:pt x="1231" y="553"/>
                                </a:lnTo>
                                <a:cubicBezTo>
                                  <a:pt x="1231" y="534"/>
                                  <a:pt x="1216" y="519"/>
                                  <a:pt x="1197" y="519"/>
                                </a:cubicBezTo>
                                <a:lnTo>
                                  <a:pt x="1102" y="519"/>
                                </a:lnTo>
                                <a:cubicBezTo>
                                  <a:pt x="1083" y="519"/>
                                  <a:pt x="1068" y="534"/>
                                  <a:pt x="1068" y="553"/>
                                </a:cubicBezTo>
                                <a:lnTo>
                                  <a:pt x="1068" y="569"/>
                                </a:lnTo>
                                <a:lnTo>
                                  <a:pt x="1062" y="569"/>
                                </a:lnTo>
                                <a:cubicBezTo>
                                  <a:pt x="1021" y="569"/>
                                  <a:pt x="988" y="602"/>
                                  <a:pt x="988" y="643"/>
                                </a:cubicBezTo>
                                <a:lnTo>
                                  <a:pt x="988" y="781"/>
                                </a:lnTo>
                                <a:lnTo>
                                  <a:pt x="961" y="781"/>
                                </a:lnTo>
                                <a:cubicBezTo>
                                  <a:pt x="956" y="781"/>
                                  <a:pt x="951" y="785"/>
                                  <a:pt x="951" y="791"/>
                                </a:cubicBezTo>
                                <a:lnTo>
                                  <a:pt x="951" y="1191"/>
                                </a:lnTo>
                                <a:cubicBezTo>
                                  <a:pt x="951" y="1196"/>
                                  <a:pt x="956" y="1201"/>
                                  <a:pt x="961" y="1201"/>
                                </a:cubicBezTo>
                                <a:lnTo>
                                  <a:pt x="988" y="1201"/>
                                </a:lnTo>
                                <a:lnTo>
                                  <a:pt x="988" y="1262"/>
                                </a:lnTo>
                                <a:lnTo>
                                  <a:pt x="845" y="1262"/>
                                </a:lnTo>
                                <a:lnTo>
                                  <a:pt x="845" y="173"/>
                                </a:lnTo>
                                <a:cubicBezTo>
                                  <a:pt x="845" y="154"/>
                                  <a:pt x="830" y="139"/>
                                  <a:pt x="811" y="139"/>
                                </a:cubicBezTo>
                                <a:lnTo>
                                  <a:pt x="683" y="139"/>
                                </a:lnTo>
                                <a:cubicBezTo>
                                  <a:pt x="664" y="139"/>
                                  <a:pt x="649" y="154"/>
                                  <a:pt x="649" y="173"/>
                                </a:cubicBezTo>
                                <a:lnTo>
                                  <a:pt x="649" y="220"/>
                                </a:lnTo>
                                <a:lnTo>
                                  <a:pt x="625" y="220"/>
                                </a:lnTo>
                                <a:cubicBezTo>
                                  <a:pt x="603" y="220"/>
                                  <a:pt x="585" y="234"/>
                                  <a:pt x="585" y="252"/>
                                </a:cubicBezTo>
                                <a:lnTo>
                                  <a:pt x="585" y="543"/>
                                </a:lnTo>
                                <a:lnTo>
                                  <a:pt x="539" y="543"/>
                                </a:lnTo>
                                <a:lnTo>
                                  <a:pt x="539" y="535"/>
                                </a:lnTo>
                                <a:lnTo>
                                  <a:pt x="537" y="535"/>
                                </a:lnTo>
                                <a:lnTo>
                                  <a:pt x="537" y="597"/>
                                </a:lnTo>
                                <a:lnTo>
                                  <a:pt x="534" y="597"/>
                                </a:lnTo>
                                <a:lnTo>
                                  <a:pt x="534" y="606"/>
                                </a:lnTo>
                                <a:lnTo>
                                  <a:pt x="560" y="606"/>
                                </a:lnTo>
                                <a:lnTo>
                                  <a:pt x="560" y="648"/>
                                </a:lnTo>
                                <a:lnTo>
                                  <a:pt x="537" y="648"/>
                                </a:lnTo>
                                <a:cubicBezTo>
                                  <a:pt x="513" y="648"/>
                                  <a:pt x="493" y="668"/>
                                  <a:pt x="493" y="692"/>
                                </a:cubicBezTo>
                                <a:lnTo>
                                  <a:pt x="493" y="1322"/>
                                </a:lnTo>
                                <a:lnTo>
                                  <a:pt x="492" y="1322"/>
                                </a:lnTo>
                                <a:lnTo>
                                  <a:pt x="492" y="1260"/>
                                </a:lnTo>
                                <a:lnTo>
                                  <a:pt x="490" y="1260"/>
                                </a:lnTo>
                                <a:lnTo>
                                  <a:pt x="490" y="1268"/>
                                </a:lnTo>
                                <a:lnTo>
                                  <a:pt x="434" y="1268"/>
                                </a:lnTo>
                                <a:lnTo>
                                  <a:pt x="434" y="1224"/>
                                </a:lnTo>
                                <a:cubicBezTo>
                                  <a:pt x="434" y="1215"/>
                                  <a:pt x="417" y="1208"/>
                                  <a:pt x="395" y="1208"/>
                                </a:cubicBezTo>
                                <a:lnTo>
                                  <a:pt x="376" y="1208"/>
                                </a:lnTo>
                                <a:lnTo>
                                  <a:pt x="376" y="1192"/>
                                </a:lnTo>
                                <a:cubicBezTo>
                                  <a:pt x="376" y="1174"/>
                                  <a:pt x="360" y="1158"/>
                                  <a:pt x="341" y="1158"/>
                                </a:cubicBezTo>
                                <a:lnTo>
                                  <a:pt x="265" y="1158"/>
                                </a:lnTo>
                                <a:cubicBezTo>
                                  <a:pt x="246" y="1158"/>
                                  <a:pt x="231" y="1174"/>
                                  <a:pt x="231" y="1192"/>
                                </a:cubicBezTo>
                                <a:lnTo>
                                  <a:pt x="231" y="1585"/>
                                </a:lnTo>
                                <a:lnTo>
                                  <a:pt x="81" y="1585"/>
                                </a:lnTo>
                                <a:lnTo>
                                  <a:pt x="81" y="1618"/>
                                </a:lnTo>
                                <a:lnTo>
                                  <a:pt x="0" y="1618"/>
                                </a:lnTo>
                                <a:lnTo>
                                  <a:pt x="0" y="1667"/>
                                </a:lnTo>
                                <a:lnTo>
                                  <a:pt x="1914" y="1667"/>
                                </a:lnTo>
                                <a:lnTo>
                                  <a:pt x="2238" y="1667"/>
                                </a:lnTo>
                                <a:lnTo>
                                  <a:pt x="3228" y="1667"/>
                                </a:lnTo>
                                <a:lnTo>
                                  <a:pt x="3228" y="1618"/>
                                </a:lnTo>
                                <a:lnTo>
                                  <a:pt x="3152" y="161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0">
                            <a:noFill/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i-FI"/>
                          </a:p>
                        </p:txBody>
                      </p:sp>
                      <p:sp>
                        <p:nvSpPr>
                          <p:cNvPr id="71" name="Freeform 6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6745660" y="1793694"/>
                            <a:ext cx="2592288" cy="1463858"/>
                          </a:xfrm>
                          <a:custGeom>
                            <a:avLst/>
                            <a:gdLst>
                              <a:gd name="T0" fmla="*/ 128 w 2768"/>
                              <a:gd name="T1" fmla="*/ 1000 h 1564"/>
                              <a:gd name="T2" fmla="*/ 128 w 2768"/>
                              <a:gd name="T3" fmla="*/ 1000 h 1564"/>
                              <a:gd name="T4" fmla="*/ 128 w 2768"/>
                              <a:gd name="T5" fmla="*/ 119 h 1564"/>
                              <a:gd name="T6" fmla="*/ 547 w 2768"/>
                              <a:gd name="T7" fmla="*/ 119 h 1564"/>
                              <a:gd name="T8" fmla="*/ 547 w 2768"/>
                              <a:gd name="T9" fmla="*/ 0 h 1564"/>
                              <a:gd name="T10" fmla="*/ 607 w 2768"/>
                              <a:gd name="T11" fmla="*/ 0 h 1564"/>
                              <a:gd name="T12" fmla="*/ 607 w 2768"/>
                              <a:gd name="T13" fmla="*/ 102 h 1564"/>
                              <a:gd name="T14" fmla="*/ 1625 w 2768"/>
                              <a:gd name="T15" fmla="*/ 102 h 1564"/>
                              <a:gd name="T16" fmla="*/ 1625 w 2768"/>
                              <a:gd name="T17" fmla="*/ 555 h 1564"/>
                              <a:gd name="T18" fmla="*/ 2009 w 2768"/>
                              <a:gd name="T19" fmla="*/ 555 h 1564"/>
                              <a:gd name="T20" fmla="*/ 2232 w 2768"/>
                              <a:gd name="T21" fmla="*/ 855 h 1564"/>
                              <a:gd name="T22" fmla="*/ 2232 w 2768"/>
                              <a:gd name="T23" fmla="*/ 1137 h 1564"/>
                              <a:gd name="T24" fmla="*/ 2385 w 2768"/>
                              <a:gd name="T25" fmla="*/ 1137 h 1564"/>
                              <a:gd name="T26" fmla="*/ 2385 w 2768"/>
                              <a:gd name="T27" fmla="*/ 1009 h 1564"/>
                              <a:gd name="T28" fmla="*/ 2633 w 2768"/>
                              <a:gd name="T29" fmla="*/ 1009 h 1564"/>
                              <a:gd name="T30" fmla="*/ 2633 w 2768"/>
                              <a:gd name="T31" fmla="*/ 1067 h 1564"/>
                              <a:gd name="T32" fmla="*/ 2768 w 2768"/>
                              <a:gd name="T33" fmla="*/ 1067 h 1564"/>
                              <a:gd name="T34" fmla="*/ 2768 w 2768"/>
                              <a:gd name="T35" fmla="*/ 1564 h 1564"/>
                              <a:gd name="T36" fmla="*/ 0 w 2768"/>
                              <a:gd name="T37" fmla="*/ 1564 h 1564"/>
                              <a:gd name="T38" fmla="*/ 0 w 2768"/>
                              <a:gd name="T39" fmla="*/ 1385 h 1564"/>
                              <a:gd name="T40" fmla="*/ 111 w 2768"/>
                              <a:gd name="T41" fmla="*/ 1274 h 1564"/>
                              <a:gd name="T42" fmla="*/ 128 w 2768"/>
                              <a:gd name="T43" fmla="*/ 1000 h 156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</a:cxnLst>
                            <a:rect l="0" t="0" r="r" b="b"/>
                            <a:pathLst>
                              <a:path w="2768" h="1564">
                                <a:moveTo>
                                  <a:pt x="128" y="1000"/>
                                </a:moveTo>
                                <a:lnTo>
                                  <a:pt x="128" y="1000"/>
                                </a:lnTo>
                                <a:lnTo>
                                  <a:pt x="128" y="119"/>
                                </a:lnTo>
                                <a:lnTo>
                                  <a:pt x="547" y="119"/>
                                </a:lnTo>
                                <a:lnTo>
                                  <a:pt x="547" y="0"/>
                                </a:lnTo>
                                <a:lnTo>
                                  <a:pt x="607" y="0"/>
                                </a:lnTo>
                                <a:lnTo>
                                  <a:pt x="607" y="102"/>
                                </a:lnTo>
                                <a:lnTo>
                                  <a:pt x="1625" y="102"/>
                                </a:lnTo>
                                <a:lnTo>
                                  <a:pt x="1625" y="555"/>
                                </a:lnTo>
                                <a:lnTo>
                                  <a:pt x="2009" y="555"/>
                                </a:lnTo>
                                <a:lnTo>
                                  <a:pt x="2232" y="855"/>
                                </a:lnTo>
                                <a:lnTo>
                                  <a:pt x="2232" y="1137"/>
                                </a:lnTo>
                                <a:lnTo>
                                  <a:pt x="2385" y="1137"/>
                                </a:lnTo>
                                <a:lnTo>
                                  <a:pt x="2385" y="1009"/>
                                </a:lnTo>
                                <a:lnTo>
                                  <a:pt x="2633" y="1009"/>
                                </a:lnTo>
                                <a:lnTo>
                                  <a:pt x="2633" y="1067"/>
                                </a:lnTo>
                                <a:lnTo>
                                  <a:pt x="2768" y="1067"/>
                                </a:lnTo>
                                <a:lnTo>
                                  <a:pt x="2768" y="1564"/>
                                </a:lnTo>
                                <a:lnTo>
                                  <a:pt x="0" y="1564"/>
                                </a:lnTo>
                                <a:lnTo>
                                  <a:pt x="0" y="1385"/>
                                </a:lnTo>
                                <a:lnTo>
                                  <a:pt x="111" y="1274"/>
                                </a:lnTo>
                                <a:lnTo>
                                  <a:pt x="128" y="10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0">
                            <a:noFill/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fi-FI"/>
                          </a:p>
                        </p:txBody>
                      </p:sp>
                    </p:grpSp>
                    <p:sp>
                      <p:nvSpPr>
                        <p:cNvPr id="70" name="Freeform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99829" y="2678113"/>
                          <a:ext cx="2135188" cy="508000"/>
                        </a:xfrm>
                        <a:custGeom>
                          <a:avLst/>
                          <a:gdLst>
                            <a:gd name="T0" fmla="*/ 771 w 2617"/>
                            <a:gd name="T1" fmla="*/ 111 h 624"/>
                            <a:gd name="T2" fmla="*/ 771 w 2617"/>
                            <a:gd name="T3" fmla="*/ 111 h 624"/>
                            <a:gd name="T4" fmla="*/ 566 w 2617"/>
                            <a:gd name="T5" fmla="*/ 111 h 624"/>
                            <a:gd name="T6" fmla="*/ 566 w 2617"/>
                            <a:gd name="T7" fmla="*/ 0 h 624"/>
                            <a:gd name="T8" fmla="*/ 463 w 2617"/>
                            <a:gd name="T9" fmla="*/ 0 h 624"/>
                            <a:gd name="T10" fmla="*/ 463 w 2617"/>
                            <a:gd name="T11" fmla="*/ 200 h 624"/>
                            <a:gd name="T12" fmla="*/ 241 w 2617"/>
                            <a:gd name="T13" fmla="*/ 200 h 624"/>
                            <a:gd name="T14" fmla="*/ 241 w 2617"/>
                            <a:gd name="T15" fmla="*/ 97 h 624"/>
                            <a:gd name="T16" fmla="*/ 172 w 2617"/>
                            <a:gd name="T17" fmla="*/ 97 h 624"/>
                            <a:gd name="T18" fmla="*/ 172 w 2617"/>
                            <a:gd name="T19" fmla="*/ 268 h 624"/>
                            <a:gd name="T20" fmla="*/ 0 w 2617"/>
                            <a:gd name="T21" fmla="*/ 268 h 624"/>
                            <a:gd name="T22" fmla="*/ 0 w 2617"/>
                            <a:gd name="T23" fmla="*/ 624 h 624"/>
                            <a:gd name="T24" fmla="*/ 2617 w 2617"/>
                            <a:gd name="T25" fmla="*/ 624 h 624"/>
                            <a:gd name="T26" fmla="*/ 2617 w 2617"/>
                            <a:gd name="T27" fmla="*/ 470 h 624"/>
                            <a:gd name="T28" fmla="*/ 796 w 2617"/>
                            <a:gd name="T29" fmla="*/ 470 h 624"/>
                            <a:gd name="T30" fmla="*/ 771 w 2617"/>
                            <a:gd name="T31" fmla="*/ 111 h 62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2617" h="624">
                              <a:moveTo>
                                <a:pt x="771" y="111"/>
                              </a:moveTo>
                              <a:lnTo>
                                <a:pt x="771" y="111"/>
                              </a:lnTo>
                              <a:lnTo>
                                <a:pt x="566" y="111"/>
                              </a:lnTo>
                              <a:lnTo>
                                <a:pt x="566" y="0"/>
                              </a:lnTo>
                              <a:lnTo>
                                <a:pt x="463" y="0"/>
                              </a:lnTo>
                              <a:lnTo>
                                <a:pt x="463" y="200"/>
                              </a:lnTo>
                              <a:lnTo>
                                <a:pt x="241" y="200"/>
                              </a:lnTo>
                              <a:lnTo>
                                <a:pt x="241" y="97"/>
                              </a:lnTo>
                              <a:lnTo>
                                <a:pt x="172" y="97"/>
                              </a:lnTo>
                              <a:lnTo>
                                <a:pt x="172" y="268"/>
                              </a:lnTo>
                              <a:lnTo>
                                <a:pt x="0" y="268"/>
                              </a:lnTo>
                              <a:lnTo>
                                <a:pt x="0" y="624"/>
                              </a:lnTo>
                              <a:lnTo>
                                <a:pt x="2617" y="624"/>
                              </a:lnTo>
                              <a:lnTo>
                                <a:pt x="2617" y="470"/>
                              </a:lnTo>
                              <a:lnTo>
                                <a:pt x="796" y="470"/>
                              </a:lnTo>
                              <a:lnTo>
                                <a:pt x="771" y="111"/>
                              </a:lnTo>
                              <a:close/>
                            </a:path>
                          </a:pathLst>
                        </a:custGeom>
                        <a:grpFill/>
                        <a:ln w="0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i-FI"/>
                        </a:p>
                      </p:txBody>
                    </p:sp>
                    <p:sp>
                      <p:nvSpPr>
                        <p:cNvPr id="72" name="Freeform 6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37917" y="2886075"/>
                          <a:ext cx="4413250" cy="369887"/>
                        </a:xfrm>
                        <a:custGeom>
                          <a:avLst/>
                          <a:gdLst>
                            <a:gd name="T0" fmla="*/ 0 w 5412"/>
                            <a:gd name="T1" fmla="*/ 455 h 455"/>
                            <a:gd name="T2" fmla="*/ 0 w 5412"/>
                            <a:gd name="T3" fmla="*/ 455 h 455"/>
                            <a:gd name="T4" fmla="*/ 5412 w 5412"/>
                            <a:gd name="T5" fmla="*/ 455 h 455"/>
                            <a:gd name="T6" fmla="*/ 5412 w 5412"/>
                            <a:gd name="T7" fmla="*/ 0 h 455"/>
                            <a:gd name="T8" fmla="*/ 0 w 5412"/>
                            <a:gd name="T9" fmla="*/ 133 h 455"/>
                            <a:gd name="T10" fmla="*/ 0 w 5412"/>
                            <a:gd name="T11" fmla="*/ 455 h 45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5412" h="455">
                              <a:moveTo>
                                <a:pt x="0" y="455"/>
                              </a:moveTo>
                              <a:lnTo>
                                <a:pt x="0" y="455"/>
                              </a:lnTo>
                              <a:lnTo>
                                <a:pt x="5412" y="455"/>
                              </a:lnTo>
                              <a:lnTo>
                                <a:pt x="5412" y="0"/>
                              </a:lnTo>
                              <a:lnTo>
                                <a:pt x="0" y="133"/>
                              </a:lnTo>
                              <a:lnTo>
                                <a:pt x="0" y="455"/>
                              </a:lnTo>
                              <a:close/>
                            </a:path>
                          </a:pathLst>
                        </a:custGeom>
                        <a:grpFill/>
                        <a:ln w="0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fi-FI"/>
                        </a:p>
                      </p:txBody>
                    </p:sp>
                  </p:grpSp>
                </p:grpSp>
                <p:sp>
                  <p:nvSpPr>
                    <p:cNvPr id="114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442074" y="2798476"/>
                      <a:ext cx="729455" cy="365919"/>
                    </a:xfrm>
                    <a:custGeom>
                      <a:avLst/>
                      <a:gdLst>
                        <a:gd name="T0" fmla="*/ 0 w 1183"/>
                        <a:gd name="T1" fmla="*/ 904 h 904"/>
                        <a:gd name="T2" fmla="*/ 0 w 1183"/>
                        <a:gd name="T3" fmla="*/ 904 h 904"/>
                        <a:gd name="T4" fmla="*/ 1183 w 1183"/>
                        <a:gd name="T5" fmla="*/ 904 h 904"/>
                        <a:gd name="T6" fmla="*/ 1183 w 1183"/>
                        <a:gd name="T7" fmla="*/ 0 h 904"/>
                        <a:gd name="T8" fmla="*/ 0 w 1183"/>
                        <a:gd name="T9" fmla="*/ 0 h 904"/>
                        <a:gd name="T10" fmla="*/ 0 w 1183"/>
                        <a:gd name="T11" fmla="*/ 904 h 9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83" h="904">
                          <a:moveTo>
                            <a:pt x="0" y="904"/>
                          </a:moveTo>
                          <a:lnTo>
                            <a:pt x="0" y="904"/>
                          </a:lnTo>
                          <a:lnTo>
                            <a:pt x="1183" y="904"/>
                          </a:lnTo>
                          <a:lnTo>
                            <a:pt x="1183" y="0"/>
                          </a:lnTo>
                          <a:lnTo>
                            <a:pt x="0" y="0"/>
                          </a:lnTo>
                          <a:lnTo>
                            <a:pt x="0" y="904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i-FI"/>
                    </a:p>
                  </p:txBody>
                </p:sp>
              </p:grpSp>
              <p:sp>
                <p:nvSpPr>
                  <p:cNvPr id="73" name="Freeform 63"/>
                  <p:cNvSpPr>
                    <a:spLocks/>
                  </p:cNvSpPr>
                  <p:nvPr/>
                </p:nvSpPr>
                <p:spPr bwMode="auto">
                  <a:xfrm>
                    <a:off x="4130004" y="2935288"/>
                    <a:ext cx="284163" cy="320675"/>
                  </a:xfrm>
                  <a:custGeom>
                    <a:avLst/>
                    <a:gdLst>
                      <a:gd name="T0" fmla="*/ 349 w 349"/>
                      <a:gd name="T1" fmla="*/ 44 h 392"/>
                      <a:gd name="T2" fmla="*/ 349 w 349"/>
                      <a:gd name="T3" fmla="*/ 44 h 392"/>
                      <a:gd name="T4" fmla="*/ 173 w 349"/>
                      <a:gd name="T5" fmla="*/ 0 h 392"/>
                      <a:gd name="T6" fmla="*/ 0 w 349"/>
                      <a:gd name="T7" fmla="*/ 44 h 392"/>
                      <a:gd name="T8" fmla="*/ 0 w 349"/>
                      <a:gd name="T9" fmla="*/ 392 h 392"/>
                      <a:gd name="T10" fmla="*/ 349 w 349"/>
                      <a:gd name="T11" fmla="*/ 392 h 392"/>
                      <a:gd name="T12" fmla="*/ 349 w 349"/>
                      <a:gd name="T13" fmla="*/ 44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9" h="392">
                        <a:moveTo>
                          <a:pt x="349" y="44"/>
                        </a:moveTo>
                        <a:lnTo>
                          <a:pt x="349" y="44"/>
                        </a:lnTo>
                        <a:cubicBezTo>
                          <a:pt x="349" y="44"/>
                          <a:pt x="277" y="0"/>
                          <a:pt x="173" y="0"/>
                        </a:cubicBezTo>
                        <a:cubicBezTo>
                          <a:pt x="69" y="0"/>
                          <a:pt x="0" y="44"/>
                          <a:pt x="0" y="44"/>
                        </a:cubicBezTo>
                        <a:lnTo>
                          <a:pt x="0" y="392"/>
                        </a:lnTo>
                        <a:lnTo>
                          <a:pt x="349" y="392"/>
                        </a:lnTo>
                        <a:lnTo>
                          <a:pt x="349" y="44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i-FI"/>
                  </a:p>
                </p:txBody>
              </p:sp>
              <p:sp>
                <p:nvSpPr>
                  <p:cNvPr id="74" name="Freeform 64"/>
                  <p:cNvSpPr>
                    <a:spLocks/>
                  </p:cNvSpPr>
                  <p:nvPr/>
                </p:nvSpPr>
                <p:spPr bwMode="auto">
                  <a:xfrm>
                    <a:off x="8981776" y="2935288"/>
                    <a:ext cx="284163" cy="320675"/>
                  </a:xfrm>
                  <a:custGeom>
                    <a:avLst/>
                    <a:gdLst>
                      <a:gd name="T0" fmla="*/ 349 w 349"/>
                      <a:gd name="T1" fmla="*/ 44 h 392"/>
                      <a:gd name="T2" fmla="*/ 349 w 349"/>
                      <a:gd name="T3" fmla="*/ 44 h 392"/>
                      <a:gd name="T4" fmla="*/ 173 w 349"/>
                      <a:gd name="T5" fmla="*/ 0 h 392"/>
                      <a:gd name="T6" fmla="*/ 0 w 349"/>
                      <a:gd name="T7" fmla="*/ 44 h 392"/>
                      <a:gd name="T8" fmla="*/ 0 w 349"/>
                      <a:gd name="T9" fmla="*/ 392 h 392"/>
                      <a:gd name="T10" fmla="*/ 349 w 349"/>
                      <a:gd name="T11" fmla="*/ 392 h 392"/>
                      <a:gd name="T12" fmla="*/ 349 w 349"/>
                      <a:gd name="T13" fmla="*/ 44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9" h="392">
                        <a:moveTo>
                          <a:pt x="349" y="44"/>
                        </a:moveTo>
                        <a:lnTo>
                          <a:pt x="349" y="44"/>
                        </a:lnTo>
                        <a:cubicBezTo>
                          <a:pt x="349" y="44"/>
                          <a:pt x="277" y="0"/>
                          <a:pt x="173" y="0"/>
                        </a:cubicBezTo>
                        <a:cubicBezTo>
                          <a:pt x="68" y="0"/>
                          <a:pt x="0" y="44"/>
                          <a:pt x="0" y="44"/>
                        </a:cubicBezTo>
                        <a:lnTo>
                          <a:pt x="0" y="392"/>
                        </a:lnTo>
                        <a:lnTo>
                          <a:pt x="349" y="392"/>
                        </a:lnTo>
                        <a:lnTo>
                          <a:pt x="349" y="44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i-FI"/>
                  </a:p>
                </p:txBody>
              </p:sp>
            </p:grpSp>
            <p:sp>
              <p:nvSpPr>
                <p:cNvPr id="117" name="Rectangle 116"/>
                <p:cNvSpPr/>
                <p:nvPr/>
              </p:nvSpPr>
              <p:spPr>
                <a:xfrm>
                  <a:off x="5953570" y="1866900"/>
                  <a:ext cx="2330921" cy="105251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105971" y="1985962"/>
                  <a:ext cx="933922" cy="108505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  <p:sp>
            <p:nvSpPr>
              <p:cNvPr id="121" name="Rectangle 120"/>
              <p:cNvSpPr/>
              <p:nvPr/>
            </p:nvSpPr>
            <p:spPr>
              <a:xfrm>
                <a:off x="5552815" y="2862129"/>
                <a:ext cx="141262" cy="14126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5781942" y="2860700"/>
                <a:ext cx="141262" cy="14126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009789" y="2866066"/>
                <a:ext cx="141262" cy="14126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7" name="Tekstin paikkamerkki 14">
              <a:extLst>
                <a:ext uri="{FF2B5EF4-FFF2-40B4-BE49-F238E27FC236}">
                  <a16:creationId xmlns:a16="http://schemas.microsoft.com/office/drawing/2014/main" id="{7BC8A0A2-094C-40FD-A273-702273D45A8A}"/>
                </a:ext>
              </a:extLst>
            </p:cNvPr>
            <p:cNvSpPr txBox="1">
              <a:spLocks/>
            </p:cNvSpPr>
            <p:nvPr/>
          </p:nvSpPr>
          <p:spPr>
            <a:xfrm>
              <a:off x="7672901" y="3680756"/>
              <a:ext cx="1305006" cy="972380"/>
            </a:xfrm>
            <a:prstGeom prst="rect">
              <a:avLst/>
            </a:prstGeom>
          </p:spPr>
          <p:txBody>
            <a:bodyPr vert="horz" wrap="square" lIns="0" tIns="0" rIns="0" bIns="18000" rtlCol="0" anchor="t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Tx/>
                <a:buNone/>
                <a:defRPr sz="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6450" indent="-26670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1563" indent="-265113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6200" indent="-274638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12900" indent="-2667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>
                  <a:solidFill>
                    <a:srgbClr val="242527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B948"/>
                </a:buClr>
                <a:buSzTx/>
                <a:buFontTx/>
                <a:buNone/>
                <a:tabLst/>
                <a:defRPr/>
              </a:pPr>
              <a:r>
                <a:rPr lang="fi-FI" sz="32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95</a:t>
              </a:r>
              <a:r>
                <a:rPr lang="fi-FI" sz="28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%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B948"/>
                </a:buClr>
                <a:buSzTx/>
                <a:buFontTx/>
                <a:buNone/>
                <a:tabLst/>
                <a:defRPr/>
              </a:pPr>
              <a:r>
                <a:rPr kumimoji="0" lang="fi-FI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C4D4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Use phase of technologies</a:t>
              </a:r>
            </a:p>
          </p:txBody>
        </p:sp>
        <p:sp>
          <p:nvSpPr>
            <p:cNvPr id="79" name="Freeform 69"/>
            <p:cNvSpPr>
              <a:spLocks/>
            </p:cNvSpPr>
            <p:nvPr/>
          </p:nvSpPr>
          <p:spPr bwMode="auto">
            <a:xfrm>
              <a:off x="7564071" y="3273879"/>
              <a:ext cx="168275" cy="166687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70"/>
            <p:cNvSpPr>
              <a:spLocks/>
            </p:cNvSpPr>
            <p:nvPr/>
          </p:nvSpPr>
          <p:spPr bwMode="auto">
            <a:xfrm>
              <a:off x="7722821" y="3132592"/>
              <a:ext cx="168275" cy="168275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71"/>
            <p:cNvSpPr>
              <a:spLocks/>
            </p:cNvSpPr>
            <p:nvPr/>
          </p:nvSpPr>
          <p:spPr bwMode="auto">
            <a:xfrm>
              <a:off x="7875221" y="3273879"/>
              <a:ext cx="168275" cy="166687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8033971" y="3132592"/>
              <a:ext cx="168275" cy="168275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73"/>
            <p:cNvSpPr>
              <a:spLocks/>
            </p:cNvSpPr>
            <p:nvPr/>
          </p:nvSpPr>
          <p:spPr bwMode="auto">
            <a:xfrm>
              <a:off x="7546609" y="3227842"/>
              <a:ext cx="660400" cy="112712"/>
            </a:xfrm>
            <a:custGeom>
              <a:avLst/>
              <a:gdLst>
                <a:gd name="T0" fmla="*/ 0 w 809"/>
                <a:gd name="T1" fmla="*/ 98 h 138"/>
                <a:gd name="T2" fmla="*/ 0 w 809"/>
                <a:gd name="T3" fmla="*/ 98 h 138"/>
                <a:gd name="T4" fmla="*/ 216 w 809"/>
                <a:gd name="T5" fmla="*/ 65 h 138"/>
                <a:gd name="T6" fmla="*/ 410 w 809"/>
                <a:gd name="T7" fmla="*/ 75 h 138"/>
                <a:gd name="T8" fmla="*/ 598 w 809"/>
                <a:gd name="T9" fmla="*/ 70 h 138"/>
                <a:gd name="T10" fmla="*/ 809 w 809"/>
                <a:gd name="T11" fmla="*/ 6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9" h="138">
                  <a:moveTo>
                    <a:pt x="0" y="98"/>
                  </a:moveTo>
                  <a:lnTo>
                    <a:pt x="0" y="98"/>
                  </a:lnTo>
                  <a:cubicBezTo>
                    <a:pt x="56" y="18"/>
                    <a:pt x="151" y="0"/>
                    <a:pt x="216" y="65"/>
                  </a:cubicBezTo>
                  <a:cubicBezTo>
                    <a:pt x="284" y="133"/>
                    <a:pt x="347" y="138"/>
                    <a:pt x="410" y="75"/>
                  </a:cubicBezTo>
                  <a:cubicBezTo>
                    <a:pt x="473" y="13"/>
                    <a:pt x="540" y="13"/>
                    <a:pt x="598" y="70"/>
                  </a:cubicBezTo>
                  <a:cubicBezTo>
                    <a:pt x="656" y="128"/>
                    <a:pt x="736" y="138"/>
                    <a:pt x="809" y="65"/>
                  </a:cubicBezTo>
                </a:path>
              </a:pathLst>
            </a:custGeom>
            <a:no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4"/>
            <p:cNvSpPr>
              <a:spLocks/>
            </p:cNvSpPr>
            <p:nvPr/>
          </p:nvSpPr>
          <p:spPr bwMode="auto">
            <a:xfrm>
              <a:off x="4299154" y="3273879"/>
              <a:ext cx="168275" cy="166687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75"/>
            <p:cNvSpPr>
              <a:spLocks/>
            </p:cNvSpPr>
            <p:nvPr/>
          </p:nvSpPr>
          <p:spPr bwMode="auto">
            <a:xfrm>
              <a:off x="4457904" y="3132592"/>
              <a:ext cx="168275" cy="168275"/>
            </a:xfrm>
            <a:custGeom>
              <a:avLst/>
              <a:gdLst>
                <a:gd name="T0" fmla="*/ 207 w 207"/>
                <a:gd name="T1" fmla="*/ 103 h 206"/>
                <a:gd name="T2" fmla="*/ 207 w 207"/>
                <a:gd name="T3" fmla="*/ 103 h 206"/>
                <a:gd name="T4" fmla="*/ 104 w 207"/>
                <a:gd name="T5" fmla="*/ 206 h 206"/>
                <a:gd name="T6" fmla="*/ 0 w 207"/>
                <a:gd name="T7" fmla="*/ 103 h 206"/>
                <a:gd name="T8" fmla="*/ 104 w 207"/>
                <a:gd name="T9" fmla="*/ 0 h 206"/>
                <a:gd name="T10" fmla="*/ 207 w 207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6">
                  <a:moveTo>
                    <a:pt x="207" y="103"/>
                  </a:moveTo>
                  <a:lnTo>
                    <a:pt x="207" y="103"/>
                  </a:lnTo>
                  <a:cubicBezTo>
                    <a:pt x="207" y="160"/>
                    <a:pt x="160" y="206"/>
                    <a:pt x="104" y="206"/>
                  </a:cubicBezTo>
                  <a:cubicBezTo>
                    <a:pt x="47" y="206"/>
                    <a:pt x="0" y="160"/>
                    <a:pt x="0" y="103"/>
                  </a:cubicBezTo>
                  <a:cubicBezTo>
                    <a:pt x="0" y="46"/>
                    <a:pt x="47" y="0"/>
                    <a:pt x="104" y="0"/>
                  </a:cubicBezTo>
                  <a:cubicBezTo>
                    <a:pt x="160" y="0"/>
                    <a:pt x="207" y="46"/>
                    <a:pt x="207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76"/>
            <p:cNvSpPr>
              <a:spLocks/>
            </p:cNvSpPr>
            <p:nvPr/>
          </p:nvSpPr>
          <p:spPr bwMode="auto">
            <a:xfrm>
              <a:off x="4611892" y="3273879"/>
              <a:ext cx="168275" cy="166687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77"/>
            <p:cNvSpPr>
              <a:spLocks/>
            </p:cNvSpPr>
            <p:nvPr/>
          </p:nvSpPr>
          <p:spPr bwMode="auto">
            <a:xfrm>
              <a:off x="4769054" y="3132592"/>
              <a:ext cx="168275" cy="168275"/>
            </a:xfrm>
            <a:custGeom>
              <a:avLst/>
              <a:gdLst>
                <a:gd name="T0" fmla="*/ 206 w 206"/>
                <a:gd name="T1" fmla="*/ 103 h 206"/>
                <a:gd name="T2" fmla="*/ 206 w 206"/>
                <a:gd name="T3" fmla="*/ 103 h 206"/>
                <a:gd name="T4" fmla="*/ 103 w 206"/>
                <a:gd name="T5" fmla="*/ 206 h 206"/>
                <a:gd name="T6" fmla="*/ 0 w 206"/>
                <a:gd name="T7" fmla="*/ 103 h 206"/>
                <a:gd name="T8" fmla="*/ 103 w 206"/>
                <a:gd name="T9" fmla="*/ 0 h 206"/>
                <a:gd name="T10" fmla="*/ 206 w 206"/>
                <a:gd name="T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206" y="103"/>
                  </a:lnTo>
                  <a:cubicBezTo>
                    <a:pt x="206" y="160"/>
                    <a:pt x="159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59" y="0"/>
                    <a:pt x="206" y="46"/>
                    <a:pt x="206" y="103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78"/>
            <p:cNvSpPr>
              <a:spLocks/>
            </p:cNvSpPr>
            <p:nvPr/>
          </p:nvSpPr>
          <p:spPr bwMode="auto">
            <a:xfrm>
              <a:off x="4281692" y="3227842"/>
              <a:ext cx="660400" cy="112712"/>
            </a:xfrm>
            <a:custGeom>
              <a:avLst/>
              <a:gdLst>
                <a:gd name="T0" fmla="*/ 0 w 809"/>
                <a:gd name="T1" fmla="*/ 98 h 138"/>
                <a:gd name="T2" fmla="*/ 0 w 809"/>
                <a:gd name="T3" fmla="*/ 98 h 138"/>
                <a:gd name="T4" fmla="*/ 215 w 809"/>
                <a:gd name="T5" fmla="*/ 65 h 138"/>
                <a:gd name="T6" fmla="*/ 409 w 809"/>
                <a:gd name="T7" fmla="*/ 75 h 138"/>
                <a:gd name="T8" fmla="*/ 598 w 809"/>
                <a:gd name="T9" fmla="*/ 70 h 138"/>
                <a:gd name="T10" fmla="*/ 809 w 809"/>
                <a:gd name="T11" fmla="*/ 6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9" h="138">
                  <a:moveTo>
                    <a:pt x="0" y="98"/>
                  </a:moveTo>
                  <a:lnTo>
                    <a:pt x="0" y="98"/>
                  </a:lnTo>
                  <a:cubicBezTo>
                    <a:pt x="55" y="18"/>
                    <a:pt x="150" y="0"/>
                    <a:pt x="215" y="65"/>
                  </a:cubicBezTo>
                  <a:cubicBezTo>
                    <a:pt x="283" y="133"/>
                    <a:pt x="346" y="138"/>
                    <a:pt x="409" y="75"/>
                  </a:cubicBezTo>
                  <a:cubicBezTo>
                    <a:pt x="472" y="13"/>
                    <a:pt x="540" y="13"/>
                    <a:pt x="598" y="70"/>
                  </a:cubicBezTo>
                  <a:cubicBezTo>
                    <a:pt x="655" y="128"/>
                    <a:pt x="736" y="138"/>
                    <a:pt x="809" y="65"/>
                  </a:cubicBezTo>
                </a:path>
              </a:pathLst>
            </a:custGeom>
            <a:noFill/>
            <a:ln w="19050" cap="rnd">
              <a:solidFill>
                <a:schemeClr val="accent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541792" y="3346904"/>
              <a:ext cx="671512" cy="192088"/>
              <a:chOff x="2880642" y="3079750"/>
              <a:chExt cx="671512" cy="192088"/>
            </a:xfrm>
          </p:grpSpPr>
          <p:sp>
            <p:nvSpPr>
              <p:cNvPr id="89" name="Freeform 79"/>
              <p:cNvSpPr>
                <a:spLocks noEditPoints="1"/>
              </p:cNvSpPr>
              <p:nvPr/>
            </p:nvSpPr>
            <p:spPr bwMode="auto">
              <a:xfrm>
                <a:off x="2885404" y="3109913"/>
                <a:ext cx="666750" cy="161925"/>
              </a:xfrm>
              <a:custGeom>
                <a:avLst/>
                <a:gdLst>
                  <a:gd name="T0" fmla="*/ 803 w 818"/>
                  <a:gd name="T1" fmla="*/ 76 h 200"/>
                  <a:gd name="T2" fmla="*/ 800 w 818"/>
                  <a:gd name="T3" fmla="*/ 77 h 200"/>
                  <a:gd name="T4" fmla="*/ 802 w 818"/>
                  <a:gd name="T5" fmla="*/ 79 h 200"/>
                  <a:gd name="T6" fmla="*/ 801 w 818"/>
                  <a:gd name="T7" fmla="*/ 86 h 200"/>
                  <a:gd name="T8" fmla="*/ 797 w 818"/>
                  <a:gd name="T9" fmla="*/ 95 h 200"/>
                  <a:gd name="T10" fmla="*/ 779 w 818"/>
                  <a:gd name="T11" fmla="*/ 64 h 200"/>
                  <a:gd name="T12" fmla="*/ 783 w 818"/>
                  <a:gd name="T13" fmla="*/ 92 h 200"/>
                  <a:gd name="T14" fmla="*/ 780 w 818"/>
                  <a:gd name="T15" fmla="*/ 168 h 200"/>
                  <a:gd name="T16" fmla="*/ 761 w 818"/>
                  <a:gd name="T17" fmla="*/ 168 h 200"/>
                  <a:gd name="T18" fmla="*/ 743 w 818"/>
                  <a:gd name="T19" fmla="*/ 14 h 200"/>
                  <a:gd name="T20" fmla="*/ 738 w 818"/>
                  <a:gd name="T21" fmla="*/ 13 h 200"/>
                  <a:gd name="T22" fmla="*/ 734 w 818"/>
                  <a:gd name="T23" fmla="*/ 13 h 200"/>
                  <a:gd name="T24" fmla="*/ 706 w 818"/>
                  <a:gd name="T25" fmla="*/ 14 h 200"/>
                  <a:gd name="T26" fmla="*/ 701 w 818"/>
                  <a:gd name="T27" fmla="*/ 14 h 200"/>
                  <a:gd name="T28" fmla="*/ 674 w 818"/>
                  <a:gd name="T29" fmla="*/ 15 h 200"/>
                  <a:gd name="T30" fmla="*/ 693 w 818"/>
                  <a:gd name="T31" fmla="*/ 166 h 200"/>
                  <a:gd name="T32" fmla="*/ 674 w 818"/>
                  <a:gd name="T33" fmla="*/ 166 h 200"/>
                  <a:gd name="T34" fmla="*/ 663 w 818"/>
                  <a:gd name="T35" fmla="*/ 17 h 200"/>
                  <a:gd name="T36" fmla="*/ 655 w 818"/>
                  <a:gd name="T37" fmla="*/ 17 h 200"/>
                  <a:gd name="T38" fmla="*/ 654 w 818"/>
                  <a:gd name="T39" fmla="*/ 163 h 200"/>
                  <a:gd name="T40" fmla="*/ 634 w 818"/>
                  <a:gd name="T41" fmla="*/ 163 h 200"/>
                  <a:gd name="T42" fmla="*/ 380 w 818"/>
                  <a:gd name="T43" fmla="*/ 163 h 200"/>
                  <a:gd name="T44" fmla="*/ 359 w 818"/>
                  <a:gd name="T45" fmla="*/ 163 h 200"/>
                  <a:gd name="T46" fmla="*/ 319 w 818"/>
                  <a:gd name="T47" fmla="*/ 161 h 200"/>
                  <a:gd name="T48" fmla="*/ 296 w 818"/>
                  <a:gd name="T49" fmla="*/ 161 h 200"/>
                  <a:gd name="T50" fmla="*/ 252 w 818"/>
                  <a:gd name="T51" fmla="*/ 159 h 200"/>
                  <a:gd name="T52" fmla="*/ 228 w 818"/>
                  <a:gd name="T53" fmla="*/ 159 h 200"/>
                  <a:gd name="T54" fmla="*/ 810 w 818"/>
                  <a:gd name="T55" fmla="*/ 79 h 200"/>
                  <a:gd name="T56" fmla="*/ 806 w 818"/>
                  <a:gd name="T57" fmla="*/ 98 h 200"/>
                  <a:gd name="T58" fmla="*/ 807 w 818"/>
                  <a:gd name="T59" fmla="*/ 128 h 200"/>
                  <a:gd name="T60" fmla="*/ 800 w 818"/>
                  <a:gd name="T61" fmla="*/ 146 h 200"/>
                  <a:gd name="T62" fmla="*/ 808 w 818"/>
                  <a:gd name="T63" fmla="*/ 154 h 200"/>
                  <a:gd name="T64" fmla="*/ 789 w 818"/>
                  <a:gd name="T65" fmla="*/ 177 h 200"/>
                  <a:gd name="T66" fmla="*/ 770 w 818"/>
                  <a:gd name="T67" fmla="*/ 190 h 200"/>
                  <a:gd name="T68" fmla="*/ 687 w 818"/>
                  <a:gd name="T69" fmla="*/ 188 h 200"/>
                  <a:gd name="T70" fmla="*/ 609 w 818"/>
                  <a:gd name="T71" fmla="*/ 181 h 200"/>
                  <a:gd name="T72" fmla="*/ 577 w 818"/>
                  <a:gd name="T73" fmla="*/ 180 h 200"/>
                  <a:gd name="T74" fmla="*/ 489 w 818"/>
                  <a:gd name="T75" fmla="*/ 179 h 200"/>
                  <a:gd name="T76" fmla="*/ 386 w 818"/>
                  <a:gd name="T77" fmla="*/ 161 h 200"/>
                  <a:gd name="T78" fmla="*/ 326 w 818"/>
                  <a:gd name="T79" fmla="*/ 169 h 200"/>
                  <a:gd name="T80" fmla="*/ 259 w 818"/>
                  <a:gd name="T81" fmla="*/ 169 h 200"/>
                  <a:gd name="T82" fmla="*/ 194 w 818"/>
                  <a:gd name="T83" fmla="*/ 169 h 200"/>
                  <a:gd name="T84" fmla="*/ 143 w 818"/>
                  <a:gd name="T85" fmla="*/ 168 h 200"/>
                  <a:gd name="T86" fmla="*/ 75 w 818"/>
                  <a:gd name="T87" fmla="*/ 167 h 200"/>
                  <a:gd name="T88" fmla="*/ 4 w 818"/>
                  <a:gd name="T89" fmla="*/ 151 h 200"/>
                  <a:gd name="T90" fmla="*/ 74 w 818"/>
                  <a:gd name="T91" fmla="*/ 127 h 200"/>
                  <a:gd name="T92" fmla="*/ 271 w 818"/>
                  <a:gd name="T93" fmla="*/ 127 h 200"/>
                  <a:gd name="T94" fmla="*/ 606 w 818"/>
                  <a:gd name="T95" fmla="*/ 127 h 200"/>
                  <a:gd name="T96" fmla="*/ 614 w 818"/>
                  <a:gd name="T97" fmla="*/ 17 h 200"/>
                  <a:gd name="T98" fmla="*/ 733 w 818"/>
                  <a:gd name="T99" fmla="*/ 3 h 200"/>
                  <a:gd name="T100" fmla="*/ 787 w 818"/>
                  <a:gd name="T101" fmla="*/ 25 h 200"/>
                  <a:gd name="T102" fmla="*/ 803 w 818"/>
                  <a:gd name="T103" fmla="*/ 6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18" h="200">
                    <a:moveTo>
                      <a:pt x="805" y="77"/>
                    </a:moveTo>
                    <a:lnTo>
                      <a:pt x="805" y="77"/>
                    </a:lnTo>
                    <a:lnTo>
                      <a:pt x="803" y="76"/>
                    </a:lnTo>
                    <a:cubicBezTo>
                      <a:pt x="799" y="75"/>
                      <a:pt x="801" y="69"/>
                      <a:pt x="801" y="69"/>
                    </a:cubicBezTo>
                    <a:lnTo>
                      <a:pt x="799" y="69"/>
                    </a:lnTo>
                    <a:lnTo>
                      <a:pt x="800" y="77"/>
                    </a:lnTo>
                    <a:lnTo>
                      <a:pt x="805" y="78"/>
                    </a:lnTo>
                    <a:lnTo>
                      <a:pt x="805" y="77"/>
                    </a:lnTo>
                    <a:close/>
                    <a:moveTo>
                      <a:pt x="802" y="79"/>
                    </a:moveTo>
                    <a:lnTo>
                      <a:pt x="802" y="79"/>
                    </a:lnTo>
                    <a:lnTo>
                      <a:pt x="800" y="79"/>
                    </a:lnTo>
                    <a:lnTo>
                      <a:pt x="801" y="86"/>
                    </a:lnTo>
                    <a:lnTo>
                      <a:pt x="802" y="79"/>
                    </a:lnTo>
                    <a:close/>
                    <a:moveTo>
                      <a:pt x="797" y="95"/>
                    </a:moveTo>
                    <a:lnTo>
                      <a:pt x="797" y="95"/>
                    </a:lnTo>
                    <a:lnTo>
                      <a:pt x="796" y="67"/>
                    </a:lnTo>
                    <a:cubicBezTo>
                      <a:pt x="796" y="67"/>
                      <a:pt x="793" y="66"/>
                      <a:pt x="792" y="66"/>
                    </a:cubicBezTo>
                    <a:lnTo>
                      <a:pt x="779" y="64"/>
                    </a:lnTo>
                    <a:cubicBezTo>
                      <a:pt x="779" y="64"/>
                      <a:pt x="776" y="63"/>
                      <a:pt x="776" y="67"/>
                    </a:cubicBezTo>
                    <a:lnTo>
                      <a:pt x="777" y="90"/>
                    </a:lnTo>
                    <a:cubicBezTo>
                      <a:pt x="777" y="90"/>
                      <a:pt x="778" y="91"/>
                      <a:pt x="783" y="92"/>
                    </a:cubicBezTo>
                    <a:lnTo>
                      <a:pt x="795" y="97"/>
                    </a:lnTo>
                    <a:cubicBezTo>
                      <a:pt x="795" y="97"/>
                      <a:pt x="797" y="98"/>
                      <a:pt x="797" y="95"/>
                    </a:cubicBezTo>
                    <a:close/>
                    <a:moveTo>
                      <a:pt x="780" y="168"/>
                    </a:moveTo>
                    <a:lnTo>
                      <a:pt x="780" y="168"/>
                    </a:lnTo>
                    <a:cubicBezTo>
                      <a:pt x="780" y="160"/>
                      <a:pt x="776" y="153"/>
                      <a:pt x="770" y="153"/>
                    </a:cubicBezTo>
                    <a:cubicBezTo>
                      <a:pt x="765" y="153"/>
                      <a:pt x="761" y="160"/>
                      <a:pt x="761" y="168"/>
                    </a:cubicBezTo>
                    <a:cubicBezTo>
                      <a:pt x="761" y="176"/>
                      <a:pt x="765" y="182"/>
                      <a:pt x="770" y="182"/>
                    </a:cubicBezTo>
                    <a:cubicBezTo>
                      <a:pt x="776" y="182"/>
                      <a:pt x="780" y="176"/>
                      <a:pt x="780" y="168"/>
                    </a:cubicBezTo>
                    <a:close/>
                    <a:moveTo>
                      <a:pt x="743" y="14"/>
                    </a:moveTo>
                    <a:lnTo>
                      <a:pt x="743" y="14"/>
                    </a:lnTo>
                    <a:lnTo>
                      <a:pt x="743" y="14"/>
                    </a:lnTo>
                    <a:lnTo>
                      <a:pt x="738" y="13"/>
                    </a:lnTo>
                    <a:lnTo>
                      <a:pt x="738" y="14"/>
                    </a:lnTo>
                    <a:lnTo>
                      <a:pt x="743" y="14"/>
                    </a:lnTo>
                    <a:close/>
                    <a:moveTo>
                      <a:pt x="734" y="13"/>
                    </a:moveTo>
                    <a:lnTo>
                      <a:pt x="734" y="13"/>
                    </a:lnTo>
                    <a:lnTo>
                      <a:pt x="706" y="14"/>
                    </a:lnTo>
                    <a:lnTo>
                      <a:pt x="706" y="14"/>
                    </a:lnTo>
                    <a:lnTo>
                      <a:pt x="734" y="14"/>
                    </a:lnTo>
                    <a:lnTo>
                      <a:pt x="734" y="13"/>
                    </a:lnTo>
                    <a:close/>
                    <a:moveTo>
                      <a:pt x="701" y="14"/>
                    </a:moveTo>
                    <a:lnTo>
                      <a:pt x="701" y="14"/>
                    </a:lnTo>
                    <a:lnTo>
                      <a:pt x="674" y="15"/>
                    </a:lnTo>
                    <a:lnTo>
                      <a:pt x="674" y="15"/>
                    </a:lnTo>
                    <a:lnTo>
                      <a:pt x="701" y="14"/>
                    </a:lnTo>
                    <a:lnTo>
                      <a:pt x="701" y="14"/>
                    </a:lnTo>
                    <a:close/>
                    <a:moveTo>
                      <a:pt x="693" y="166"/>
                    </a:moveTo>
                    <a:lnTo>
                      <a:pt x="693" y="166"/>
                    </a:lnTo>
                    <a:cubicBezTo>
                      <a:pt x="693" y="157"/>
                      <a:pt x="689" y="150"/>
                      <a:pt x="683" y="150"/>
                    </a:cubicBezTo>
                    <a:cubicBezTo>
                      <a:pt x="678" y="150"/>
                      <a:pt x="674" y="157"/>
                      <a:pt x="674" y="166"/>
                    </a:cubicBezTo>
                    <a:cubicBezTo>
                      <a:pt x="674" y="174"/>
                      <a:pt x="678" y="181"/>
                      <a:pt x="683" y="181"/>
                    </a:cubicBezTo>
                    <a:cubicBezTo>
                      <a:pt x="689" y="181"/>
                      <a:pt x="693" y="174"/>
                      <a:pt x="693" y="166"/>
                    </a:cubicBezTo>
                    <a:close/>
                    <a:moveTo>
                      <a:pt x="663" y="17"/>
                    </a:moveTo>
                    <a:lnTo>
                      <a:pt x="663" y="17"/>
                    </a:lnTo>
                    <a:lnTo>
                      <a:pt x="663" y="17"/>
                    </a:lnTo>
                    <a:lnTo>
                      <a:pt x="655" y="17"/>
                    </a:lnTo>
                    <a:lnTo>
                      <a:pt x="655" y="18"/>
                    </a:lnTo>
                    <a:lnTo>
                      <a:pt x="663" y="17"/>
                    </a:lnTo>
                    <a:close/>
                    <a:moveTo>
                      <a:pt x="654" y="163"/>
                    </a:moveTo>
                    <a:lnTo>
                      <a:pt x="654" y="163"/>
                    </a:lnTo>
                    <a:cubicBezTo>
                      <a:pt x="654" y="155"/>
                      <a:pt x="649" y="148"/>
                      <a:pt x="644" y="148"/>
                    </a:cubicBezTo>
                    <a:cubicBezTo>
                      <a:pt x="638" y="148"/>
                      <a:pt x="634" y="155"/>
                      <a:pt x="634" y="163"/>
                    </a:cubicBezTo>
                    <a:cubicBezTo>
                      <a:pt x="634" y="172"/>
                      <a:pt x="638" y="178"/>
                      <a:pt x="644" y="178"/>
                    </a:cubicBezTo>
                    <a:cubicBezTo>
                      <a:pt x="649" y="178"/>
                      <a:pt x="654" y="172"/>
                      <a:pt x="654" y="163"/>
                    </a:cubicBezTo>
                    <a:close/>
                    <a:moveTo>
                      <a:pt x="380" y="163"/>
                    </a:moveTo>
                    <a:lnTo>
                      <a:pt x="380" y="163"/>
                    </a:lnTo>
                    <a:cubicBezTo>
                      <a:pt x="380" y="156"/>
                      <a:pt x="375" y="150"/>
                      <a:pt x="369" y="150"/>
                    </a:cubicBezTo>
                    <a:cubicBezTo>
                      <a:pt x="364" y="150"/>
                      <a:pt x="359" y="156"/>
                      <a:pt x="359" y="163"/>
                    </a:cubicBezTo>
                    <a:cubicBezTo>
                      <a:pt x="359" y="170"/>
                      <a:pt x="364" y="176"/>
                      <a:pt x="369" y="176"/>
                    </a:cubicBezTo>
                    <a:cubicBezTo>
                      <a:pt x="375" y="176"/>
                      <a:pt x="380" y="170"/>
                      <a:pt x="380" y="163"/>
                    </a:cubicBezTo>
                    <a:close/>
                    <a:moveTo>
                      <a:pt x="319" y="161"/>
                    </a:moveTo>
                    <a:lnTo>
                      <a:pt x="319" y="161"/>
                    </a:lnTo>
                    <a:cubicBezTo>
                      <a:pt x="319" y="154"/>
                      <a:pt x="314" y="148"/>
                      <a:pt x="308" y="148"/>
                    </a:cubicBezTo>
                    <a:cubicBezTo>
                      <a:pt x="301" y="148"/>
                      <a:pt x="296" y="154"/>
                      <a:pt x="296" y="161"/>
                    </a:cubicBezTo>
                    <a:cubicBezTo>
                      <a:pt x="296" y="169"/>
                      <a:pt x="301" y="175"/>
                      <a:pt x="308" y="175"/>
                    </a:cubicBezTo>
                    <a:cubicBezTo>
                      <a:pt x="314" y="175"/>
                      <a:pt x="319" y="169"/>
                      <a:pt x="319" y="161"/>
                    </a:cubicBezTo>
                    <a:close/>
                    <a:moveTo>
                      <a:pt x="252" y="159"/>
                    </a:moveTo>
                    <a:lnTo>
                      <a:pt x="252" y="159"/>
                    </a:lnTo>
                    <a:cubicBezTo>
                      <a:pt x="252" y="151"/>
                      <a:pt x="247" y="145"/>
                      <a:pt x="240" y="145"/>
                    </a:cubicBezTo>
                    <a:cubicBezTo>
                      <a:pt x="233" y="145"/>
                      <a:pt x="228" y="151"/>
                      <a:pt x="228" y="159"/>
                    </a:cubicBezTo>
                    <a:cubicBezTo>
                      <a:pt x="228" y="168"/>
                      <a:pt x="233" y="174"/>
                      <a:pt x="240" y="174"/>
                    </a:cubicBezTo>
                    <a:cubicBezTo>
                      <a:pt x="247" y="174"/>
                      <a:pt x="252" y="168"/>
                      <a:pt x="252" y="159"/>
                    </a:cubicBezTo>
                    <a:close/>
                    <a:moveTo>
                      <a:pt x="810" y="79"/>
                    </a:moveTo>
                    <a:lnTo>
                      <a:pt x="810" y="79"/>
                    </a:lnTo>
                    <a:cubicBezTo>
                      <a:pt x="813" y="81"/>
                      <a:pt x="811" y="92"/>
                      <a:pt x="811" y="92"/>
                    </a:cubicBezTo>
                    <a:cubicBezTo>
                      <a:pt x="811" y="99"/>
                      <a:pt x="806" y="98"/>
                      <a:pt x="806" y="98"/>
                    </a:cubicBezTo>
                    <a:cubicBezTo>
                      <a:pt x="803" y="98"/>
                      <a:pt x="804" y="101"/>
                      <a:pt x="804" y="101"/>
                    </a:cubicBezTo>
                    <a:cubicBezTo>
                      <a:pt x="807" y="103"/>
                      <a:pt x="805" y="125"/>
                      <a:pt x="805" y="125"/>
                    </a:cubicBezTo>
                    <a:cubicBezTo>
                      <a:pt x="808" y="126"/>
                      <a:pt x="807" y="128"/>
                      <a:pt x="807" y="128"/>
                    </a:cubicBezTo>
                    <a:lnTo>
                      <a:pt x="806" y="142"/>
                    </a:lnTo>
                    <a:cubicBezTo>
                      <a:pt x="804" y="145"/>
                      <a:pt x="800" y="144"/>
                      <a:pt x="800" y="144"/>
                    </a:cubicBezTo>
                    <a:lnTo>
                      <a:pt x="800" y="146"/>
                    </a:lnTo>
                    <a:lnTo>
                      <a:pt x="804" y="148"/>
                    </a:lnTo>
                    <a:lnTo>
                      <a:pt x="804" y="152"/>
                    </a:lnTo>
                    <a:cubicBezTo>
                      <a:pt x="809" y="152"/>
                      <a:pt x="808" y="154"/>
                      <a:pt x="808" y="154"/>
                    </a:cubicBezTo>
                    <a:cubicBezTo>
                      <a:pt x="807" y="156"/>
                      <a:pt x="805" y="155"/>
                      <a:pt x="805" y="155"/>
                    </a:cubicBezTo>
                    <a:lnTo>
                      <a:pt x="804" y="171"/>
                    </a:lnTo>
                    <a:cubicBezTo>
                      <a:pt x="803" y="178"/>
                      <a:pt x="789" y="177"/>
                      <a:pt x="789" y="177"/>
                    </a:cubicBezTo>
                    <a:lnTo>
                      <a:pt x="789" y="174"/>
                    </a:lnTo>
                    <a:lnTo>
                      <a:pt x="786" y="174"/>
                    </a:lnTo>
                    <a:cubicBezTo>
                      <a:pt x="781" y="189"/>
                      <a:pt x="770" y="190"/>
                      <a:pt x="770" y="190"/>
                    </a:cubicBezTo>
                    <a:cubicBezTo>
                      <a:pt x="750" y="193"/>
                      <a:pt x="743" y="178"/>
                      <a:pt x="743" y="178"/>
                    </a:cubicBezTo>
                    <a:lnTo>
                      <a:pt x="697" y="178"/>
                    </a:lnTo>
                    <a:cubicBezTo>
                      <a:pt x="696" y="184"/>
                      <a:pt x="687" y="188"/>
                      <a:pt x="687" y="188"/>
                    </a:cubicBezTo>
                    <a:cubicBezTo>
                      <a:pt x="670" y="195"/>
                      <a:pt x="660" y="178"/>
                      <a:pt x="660" y="178"/>
                    </a:cubicBezTo>
                    <a:cubicBezTo>
                      <a:pt x="656" y="190"/>
                      <a:pt x="642" y="189"/>
                      <a:pt x="642" y="189"/>
                    </a:cubicBezTo>
                    <a:cubicBezTo>
                      <a:pt x="627" y="190"/>
                      <a:pt x="609" y="181"/>
                      <a:pt x="609" y="181"/>
                    </a:cubicBezTo>
                    <a:lnTo>
                      <a:pt x="603" y="180"/>
                    </a:lnTo>
                    <a:cubicBezTo>
                      <a:pt x="592" y="159"/>
                      <a:pt x="580" y="180"/>
                      <a:pt x="580" y="180"/>
                    </a:cubicBezTo>
                    <a:lnTo>
                      <a:pt x="577" y="180"/>
                    </a:lnTo>
                    <a:cubicBezTo>
                      <a:pt x="560" y="200"/>
                      <a:pt x="540" y="180"/>
                      <a:pt x="540" y="180"/>
                    </a:cubicBezTo>
                    <a:cubicBezTo>
                      <a:pt x="516" y="197"/>
                      <a:pt x="498" y="180"/>
                      <a:pt x="498" y="180"/>
                    </a:cubicBezTo>
                    <a:lnTo>
                      <a:pt x="489" y="179"/>
                    </a:lnTo>
                    <a:cubicBezTo>
                      <a:pt x="486" y="179"/>
                      <a:pt x="485" y="175"/>
                      <a:pt x="485" y="175"/>
                    </a:cubicBezTo>
                    <a:lnTo>
                      <a:pt x="484" y="165"/>
                    </a:lnTo>
                    <a:lnTo>
                      <a:pt x="386" y="161"/>
                    </a:lnTo>
                    <a:cubicBezTo>
                      <a:pt x="386" y="163"/>
                      <a:pt x="394" y="182"/>
                      <a:pt x="368" y="185"/>
                    </a:cubicBezTo>
                    <a:cubicBezTo>
                      <a:pt x="343" y="188"/>
                      <a:pt x="333" y="169"/>
                      <a:pt x="333" y="169"/>
                    </a:cubicBezTo>
                    <a:lnTo>
                      <a:pt x="326" y="169"/>
                    </a:lnTo>
                    <a:cubicBezTo>
                      <a:pt x="323" y="184"/>
                      <a:pt x="306" y="183"/>
                      <a:pt x="306" y="183"/>
                    </a:cubicBezTo>
                    <a:cubicBezTo>
                      <a:pt x="280" y="184"/>
                      <a:pt x="271" y="170"/>
                      <a:pt x="271" y="170"/>
                    </a:cubicBezTo>
                    <a:lnTo>
                      <a:pt x="259" y="169"/>
                    </a:lnTo>
                    <a:cubicBezTo>
                      <a:pt x="255" y="182"/>
                      <a:pt x="241" y="182"/>
                      <a:pt x="241" y="182"/>
                    </a:cubicBezTo>
                    <a:cubicBezTo>
                      <a:pt x="219" y="183"/>
                      <a:pt x="212" y="170"/>
                      <a:pt x="212" y="170"/>
                    </a:cubicBezTo>
                    <a:lnTo>
                      <a:pt x="194" y="169"/>
                    </a:lnTo>
                    <a:cubicBezTo>
                      <a:pt x="193" y="185"/>
                      <a:pt x="172" y="183"/>
                      <a:pt x="172" y="183"/>
                    </a:cubicBezTo>
                    <a:cubicBezTo>
                      <a:pt x="152" y="183"/>
                      <a:pt x="158" y="168"/>
                      <a:pt x="158" y="168"/>
                    </a:cubicBezTo>
                    <a:lnTo>
                      <a:pt x="143" y="168"/>
                    </a:lnTo>
                    <a:cubicBezTo>
                      <a:pt x="134" y="185"/>
                      <a:pt x="112" y="183"/>
                      <a:pt x="112" y="183"/>
                    </a:cubicBezTo>
                    <a:cubicBezTo>
                      <a:pt x="85" y="182"/>
                      <a:pt x="83" y="167"/>
                      <a:pt x="83" y="167"/>
                    </a:cubicBezTo>
                    <a:lnTo>
                      <a:pt x="75" y="167"/>
                    </a:lnTo>
                    <a:cubicBezTo>
                      <a:pt x="72" y="167"/>
                      <a:pt x="71" y="165"/>
                      <a:pt x="71" y="165"/>
                    </a:cubicBezTo>
                    <a:lnTo>
                      <a:pt x="71" y="153"/>
                    </a:lnTo>
                    <a:lnTo>
                      <a:pt x="4" y="151"/>
                    </a:lnTo>
                    <a:cubicBezTo>
                      <a:pt x="0" y="148"/>
                      <a:pt x="7" y="138"/>
                      <a:pt x="7" y="138"/>
                    </a:cubicBezTo>
                    <a:cubicBezTo>
                      <a:pt x="6" y="137"/>
                      <a:pt x="6" y="132"/>
                      <a:pt x="6" y="127"/>
                    </a:cubicBezTo>
                    <a:lnTo>
                      <a:pt x="74" y="127"/>
                    </a:lnTo>
                    <a:lnTo>
                      <a:pt x="74" y="128"/>
                    </a:lnTo>
                    <a:lnTo>
                      <a:pt x="80" y="127"/>
                    </a:lnTo>
                    <a:lnTo>
                      <a:pt x="271" y="127"/>
                    </a:lnTo>
                    <a:lnTo>
                      <a:pt x="285" y="128"/>
                    </a:lnTo>
                    <a:lnTo>
                      <a:pt x="286" y="127"/>
                    </a:lnTo>
                    <a:lnTo>
                      <a:pt x="606" y="127"/>
                    </a:lnTo>
                    <a:lnTo>
                      <a:pt x="606" y="104"/>
                    </a:lnTo>
                    <a:cubicBezTo>
                      <a:pt x="610" y="107"/>
                      <a:pt x="611" y="110"/>
                      <a:pt x="611" y="110"/>
                    </a:cubicBezTo>
                    <a:lnTo>
                      <a:pt x="614" y="17"/>
                    </a:lnTo>
                    <a:cubicBezTo>
                      <a:pt x="613" y="13"/>
                      <a:pt x="619" y="12"/>
                      <a:pt x="619" y="12"/>
                    </a:cubicBezTo>
                    <a:cubicBezTo>
                      <a:pt x="616" y="3"/>
                      <a:pt x="632" y="6"/>
                      <a:pt x="632" y="6"/>
                    </a:cubicBezTo>
                    <a:cubicBezTo>
                      <a:pt x="638" y="8"/>
                      <a:pt x="733" y="3"/>
                      <a:pt x="733" y="3"/>
                    </a:cubicBezTo>
                    <a:cubicBezTo>
                      <a:pt x="736" y="0"/>
                      <a:pt x="740" y="4"/>
                      <a:pt x="740" y="4"/>
                    </a:cubicBezTo>
                    <a:lnTo>
                      <a:pt x="756" y="15"/>
                    </a:lnTo>
                    <a:cubicBezTo>
                      <a:pt x="764" y="15"/>
                      <a:pt x="787" y="25"/>
                      <a:pt x="787" y="25"/>
                    </a:cubicBezTo>
                    <a:cubicBezTo>
                      <a:pt x="804" y="33"/>
                      <a:pt x="801" y="59"/>
                      <a:pt x="801" y="59"/>
                    </a:cubicBezTo>
                    <a:lnTo>
                      <a:pt x="803" y="60"/>
                    </a:lnTo>
                    <a:lnTo>
                      <a:pt x="803" y="67"/>
                    </a:lnTo>
                    <a:lnTo>
                      <a:pt x="809" y="69"/>
                    </a:lnTo>
                    <a:cubicBezTo>
                      <a:pt x="818" y="72"/>
                      <a:pt x="810" y="79"/>
                      <a:pt x="810" y="79"/>
                    </a:cubicBezTo>
                    <a:close/>
                  </a:path>
                </a:pathLst>
              </a:custGeom>
              <a:solidFill>
                <a:srgbClr val="4A4A4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90" name="Freeform 80"/>
              <p:cNvSpPr>
                <a:spLocks/>
              </p:cNvSpPr>
              <p:nvPr/>
            </p:nvSpPr>
            <p:spPr bwMode="auto">
              <a:xfrm>
                <a:off x="2880642" y="3079750"/>
                <a:ext cx="506413" cy="136525"/>
              </a:xfrm>
              <a:custGeom>
                <a:avLst/>
                <a:gdLst>
                  <a:gd name="T0" fmla="*/ 621 w 621"/>
                  <a:gd name="T1" fmla="*/ 83 h 167"/>
                  <a:gd name="T2" fmla="*/ 621 w 621"/>
                  <a:gd name="T3" fmla="*/ 83 h 167"/>
                  <a:gd name="T4" fmla="*/ 538 w 621"/>
                  <a:gd name="T5" fmla="*/ 167 h 167"/>
                  <a:gd name="T6" fmla="*/ 83 w 621"/>
                  <a:gd name="T7" fmla="*/ 167 h 167"/>
                  <a:gd name="T8" fmla="*/ 0 w 621"/>
                  <a:gd name="T9" fmla="*/ 83 h 167"/>
                  <a:gd name="T10" fmla="*/ 83 w 621"/>
                  <a:gd name="T11" fmla="*/ 0 h 167"/>
                  <a:gd name="T12" fmla="*/ 538 w 621"/>
                  <a:gd name="T13" fmla="*/ 0 h 167"/>
                  <a:gd name="T14" fmla="*/ 621 w 621"/>
                  <a:gd name="T15" fmla="*/ 8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1" h="167">
                    <a:moveTo>
                      <a:pt x="621" y="83"/>
                    </a:moveTo>
                    <a:lnTo>
                      <a:pt x="621" y="83"/>
                    </a:lnTo>
                    <a:cubicBezTo>
                      <a:pt x="621" y="129"/>
                      <a:pt x="584" y="167"/>
                      <a:pt x="538" y="167"/>
                    </a:cubicBezTo>
                    <a:lnTo>
                      <a:pt x="83" y="167"/>
                    </a:lnTo>
                    <a:cubicBezTo>
                      <a:pt x="37" y="167"/>
                      <a:pt x="0" y="129"/>
                      <a:pt x="0" y="83"/>
                    </a:cubicBezTo>
                    <a:cubicBezTo>
                      <a:pt x="0" y="37"/>
                      <a:pt x="37" y="0"/>
                      <a:pt x="83" y="0"/>
                    </a:cubicBezTo>
                    <a:lnTo>
                      <a:pt x="538" y="0"/>
                    </a:lnTo>
                    <a:cubicBezTo>
                      <a:pt x="584" y="0"/>
                      <a:pt x="621" y="37"/>
                      <a:pt x="621" y="83"/>
                    </a:cubicBezTo>
                    <a:close/>
                  </a:path>
                </a:pathLst>
              </a:custGeom>
              <a:solidFill>
                <a:srgbClr val="4A4A4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92" name="Freeform 82"/>
              <p:cNvSpPr>
                <a:spLocks/>
              </p:cNvSpPr>
              <p:nvPr/>
            </p:nvSpPr>
            <p:spPr bwMode="auto">
              <a:xfrm>
                <a:off x="3320379" y="3198813"/>
                <a:ext cx="47625" cy="19050"/>
              </a:xfrm>
              <a:custGeom>
                <a:avLst/>
                <a:gdLst>
                  <a:gd name="T0" fmla="*/ 58 w 58"/>
                  <a:gd name="T1" fmla="*/ 11 h 22"/>
                  <a:gd name="T2" fmla="*/ 58 w 58"/>
                  <a:gd name="T3" fmla="*/ 11 h 22"/>
                  <a:gd name="T4" fmla="*/ 47 w 58"/>
                  <a:gd name="T5" fmla="*/ 0 h 22"/>
                  <a:gd name="T6" fmla="*/ 11 w 58"/>
                  <a:gd name="T7" fmla="*/ 0 h 22"/>
                  <a:gd name="T8" fmla="*/ 0 w 58"/>
                  <a:gd name="T9" fmla="*/ 11 h 22"/>
                  <a:gd name="T10" fmla="*/ 11 w 58"/>
                  <a:gd name="T11" fmla="*/ 22 h 22"/>
                  <a:gd name="T12" fmla="*/ 47 w 58"/>
                  <a:gd name="T13" fmla="*/ 22 h 22"/>
                  <a:gd name="T14" fmla="*/ 58 w 58"/>
                  <a:gd name="T1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2">
                    <a:moveTo>
                      <a:pt x="58" y="11"/>
                    </a:moveTo>
                    <a:lnTo>
                      <a:pt x="58" y="11"/>
                    </a:lnTo>
                    <a:cubicBezTo>
                      <a:pt x="58" y="5"/>
                      <a:pt x="53" y="0"/>
                      <a:pt x="47" y="0"/>
                    </a:cubicBezTo>
                    <a:lnTo>
                      <a:pt x="11" y="0"/>
                    </a:ln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lnTo>
                      <a:pt x="47" y="22"/>
                    </a:lnTo>
                    <a:cubicBezTo>
                      <a:pt x="53" y="22"/>
                      <a:pt x="58" y="17"/>
                      <a:pt x="58" y="11"/>
                    </a:cubicBezTo>
                    <a:close/>
                  </a:path>
                </a:pathLst>
              </a:custGeom>
              <a:solidFill>
                <a:srgbClr val="4A4A4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3230767" y="3007179"/>
              <a:ext cx="385762" cy="468312"/>
              <a:chOff x="3569617" y="2740025"/>
              <a:chExt cx="385762" cy="468312"/>
            </a:xfrm>
          </p:grpSpPr>
          <p:sp>
            <p:nvSpPr>
              <p:cNvPr id="67" name="Freeform 57"/>
              <p:cNvSpPr>
                <a:spLocks/>
              </p:cNvSpPr>
              <p:nvPr/>
            </p:nvSpPr>
            <p:spPr bwMode="auto">
              <a:xfrm>
                <a:off x="3569617" y="2949575"/>
                <a:ext cx="258763" cy="258762"/>
              </a:xfrm>
              <a:custGeom>
                <a:avLst/>
                <a:gdLst>
                  <a:gd name="T0" fmla="*/ 282 w 318"/>
                  <a:gd name="T1" fmla="*/ 56 h 318"/>
                  <a:gd name="T2" fmla="*/ 282 w 318"/>
                  <a:gd name="T3" fmla="*/ 56 h 318"/>
                  <a:gd name="T4" fmla="*/ 270 w 318"/>
                  <a:gd name="T5" fmla="*/ 43 h 318"/>
                  <a:gd name="T6" fmla="*/ 256 w 318"/>
                  <a:gd name="T7" fmla="*/ 32 h 318"/>
                  <a:gd name="T8" fmla="*/ 228 w 318"/>
                  <a:gd name="T9" fmla="*/ 61 h 318"/>
                  <a:gd name="T10" fmla="*/ 204 w 318"/>
                  <a:gd name="T11" fmla="*/ 48 h 318"/>
                  <a:gd name="T12" fmla="*/ 214 w 318"/>
                  <a:gd name="T13" fmla="*/ 9 h 318"/>
                  <a:gd name="T14" fmla="*/ 179 w 318"/>
                  <a:gd name="T15" fmla="*/ 0 h 318"/>
                  <a:gd name="T16" fmla="*/ 170 w 318"/>
                  <a:gd name="T17" fmla="*/ 39 h 318"/>
                  <a:gd name="T18" fmla="*/ 143 w 318"/>
                  <a:gd name="T19" fmla="*/ 40 h 318"/>
                  <a:gd name="T20" fmla="*/ 131 w 318"/>
                  <a:gd name="T21" fmla="*/ 1 h 318"/>
                  <a:gd name="T22" fmla="*/ 97 w 318"/>
                  <a:gd name="T23" fmla="*/ 11 h 318"/>
                  <a:gd name="T24" fmla="*/ 108 w 318"/>
                  <a:gd name="T25" fmla="*/ 50 h 318"/>
                  <a:gd name="T26" fmla="*/ 85 w 318"/>
                  <a:gd name="T27" fmla="*/ 64 h 318"/>
                  <a:gd name="T28" fmla="*/ 56 w 318"/>
                  <a:gd name="T29" fmla="*/ 36 h 318"/>
                  <a:gd name="T30" fmla="*/ 43 w 318"/>
                  <a:gd name="T31" fmla="*/ 49 h 318"/>
                  <a:gd name="T32" fmla="*/ 31 w 318"/>
                  <a:gd name="T33" fmla="*/ 62 h 318"/>
                  <a:gd name="T34" fmla="*/ 61 w 318"/>
                  <a:gd name="T35" fmla="*/ 90 h 318"/>
                  <a:gd name="T36" fmla="*/ 48 w 318"/>
                  <a:gd name="T37" fmla="*/ 114 h 318"/>
                  <a:gd name="T38" fmla="*/ 8 w 318"/>
                  <a:gd name="T39" fmla="*/ 104 h 318"/>
                  <a:gd name="T40" fmla="*/ 0 w 318"/>
                  <a:gd name="T41" fmla="*/ 139 h 318"/>
                  <a:gd name="T42" fmla="*/ 39 w 318"/>
                  <a:gd name="T43" fmla="*/ 149 h 318"/>
                  <a:gd name="T44" fmla="*/ 40 w 318"/>
                  <a:gd name="T45" fmla="*/ 176 h 318"/>
                  <a:gd name="T46" fmla="*/ 1 w 318"/>
                  <a:gd name="T47" fmla="*/ 187 h 318"/>
                  <a:gd name="T48" fmla="*/ 11 w 318"/>
                  <a:gd name="T49" fmla="*/ 221 h 318"/>
                  <a:gd name="T50" fmla="*/ 50 w 318"/>
                  <a:gd name="T51" fmla="*/ 210 h 318"/>
                  <a:gd name="T52" fmla="*/ 64 w 318"/>
                  <a:gd name="T53" fmla="*/ 233 h 318"/>
                  <a:gd name="T54" fmla="*/ 36 w 318"/>
                  <a:gd name="T55" fmla="*/ 262 h 318"/>
                  <a:gd name="T56" fmla="*/ 48 w 318"/>
                  <a:gd name="T57" fmla="*/ 275 h 318"/>
                  <a:gd name="T58" fmla="*/ 62 w 318"/>
                  <a:gd name="T59" fmla="*/ 287 h 318"/>
                  <a:gd name="T60" fmla="*/ 90 w 318"/>
                  <a:gd name="T61" fmla="*/ 258 h 318"/>
                  <a:gd name="T62" fmla="*/ 114 w 318"/>
                  <a:gd name="T63" fmla="*/ 271 h 318"/>
                  <a:gd name="T64" fmla="*/ 104 w 318"/>
                  <a:gd name="T65" fmla="*/ 310 h 318"/>
                  <a:gd name="T66" fmla="*/ 139 w 318"/>
                  <a:gd name="T67" fmla="*/ 318 h 318"/>
                  <a:gd name="T68" fmla="*/ 148 w 318"/>
                  <a:gd name="T69" fmla="*/ 279 h 318"/>
                  <a:gd name="T70" fmla="*/ 176 w 318"/>
                  <a:gd name="T71" fmla="*/ 278 h 318"/>
                  <a:gd name="T72" fmla="*/ 187 w 318"/>
                  <a:gd name="T73" fmla="*/ 317 h 318"/>
                  <a:gd name="T74" fmla="*/ 221 w 318"/>
                  <a:gd name="T75" fmla="*/ 307 h 318"/>
                  <a:gd name="T76" fmla="*/ 210 w 318"/>
                  <a:gd name="T77" fmla="*/ 268 h 318"/>
                  <a:gd name="T78" fmla="*/ 233 w 318"/>
                  <a:gd name="T79" fmla="*/ 254 h 318"/>
                  <a:gd name="T80" fmla="*/ 262 w 318"/>
                  <a:gd name="T81" fmla="*/ 282 h 318"/>
                  <a:gd name="T82" fmla="*/ 275 w 318"/>
                  <a:gd name="T83" fmla="*/ 270 h 318"/>
                  <a:gd name="T84" fmla="*/ 287 w 318"/>
                  <a:gd name="T85" fmla="*/ 256 h 318"/>
                  <a:gd name="T86" fmla="*/ 257 w 318"/>
                  <a:gd name="T87" fmla="*/ 228 h 318"/>
                  <a:gd name="T88" fmla="*/ 270 w 318"/>
                  <a:gd name="T89" fmla="*/ 204 h 318"/>
                  <a:gd name="T90" fmla="*/ 310 w 318"/>
                  <a:gd name="T91" fmla="*/ 214 h 318"/>
                  <a:gd name="T92" fmla="*/ 318 w 318"/>
                  <a:gd name="T93" fmla="*/ 179 h 318"/>
                  <a:gd name="T94" fmla="*/ 279 w 318"/>
                  <a:gd name="T95" fmla="*/ 170 h 318"/>
                  <a:gd name="T96" fmla="*/ 278 w 318"/>
                  <a:gd name="T97" fmla="*/ 143 h 318"/>
                  <a:gd name="T98" fmla="*/ 317 w 318"/>
                  <a:gd name="T99" fmla="*/ 131 h 318"/>
                  <a:gd name="T100" fmla="*/ 307 w 318"/>
                  <a:gd name="T101" fmla="*/ 97 h 318"/>
                  <a:gd name="T102" fmla="*/ 268 w 318"/>
                  <a:gd name="T103" fmla="*/ 109 h 318"/>
                  <a:gd name="T104" fmla="*/ 254 w 318"/>
                  <a:gd name="T105" fmla="*/ 85 h 318"/>
                  <a:gd name="T106" fmla="*/ 282 w 318"/>
                  <a:gd name="T107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8" h="318">
                    <a:moveTo>
                      <a:pt x="282" y="56"/>
                    </a:moveTo>
                    <a:lnTo>
                      <a:pt x="282" y="56"/>
                    </a:lnTo>
                    <a:cubicBezTo>
                      <a:pt x="278" y="52"/>
                      <a:pt x="274" y="47"/>
                      <a:pt x="270" y="43"/>
                    </a:cubicBezTo>
                    <a:cubicBezTo>
                      <a:pt x="265" y="39"/>
                      <a:pt x="261" y="35"/>
                      <a:pt x="256" y="32"/>
                    </a:cubicBezTo>
                    <a:lnTo>
                      <a:pt x="228" y="61"/>
                    </a:lnTo>
                    <a:cubicBezTo>
                      <a:pt x="221" y="56"/>
                      <a:pt x="213" y="51"/>
                      <a:pt x="204" y="48"/>
                    </a:cubicBezTo>
                    <a:lnTo>
                      <a:pt x="214" y="9"/>
                    </a:lnTo>
                    <a:cubicBezTo>
                      <a:pt x="203" y="4"/>
                      <a:pt x="191" y="2"/>
                      <a:pt x="179" y="0"/>
                    </a:cubicBezTo>
                    <a:lnTo>
                      <a:pt x="170" y="39"/>
                    </a:lnTo>
                    <a:cubicBezTo>
                      <a:pt x="161" y="39"/>
                      <a:pt x="152" y="39"/>
                      <a:pt x="143" y="40"/>
                    </a:cubicBezTo>
                    <a:lnTo>
                      <a:pt x="131" y="1"/>
                    </a:lnTo>
                    <a:cubicBezTo>
                      <a:pt x="120" y="3"/>
                      <a:pt x="108" y="7"/>
                      <a:pt x="97" y="11"/>
                    </a:cubicBezTo>
                    <a:lnTo>
                      <a:pt x="108" y="50"/>
                    </a:lnTo>
                    <a:cubicBezTo>
                      <a:pt x="100" y="54"/>
                      <a:pt x="93" y="59"/>
                      <a:pt x="85" y="64"/>
                    </a:cubicBezTo>
                    <a:lnTo>
                      <a:pt x="56" y="36"/>
                    </a:lnTo>
                    <a:cubicBezTo>
                      <a:pt x="51" y="40"/>
                      <a:pt x="47" y="44"/>
                      <a:pt x="43" y="49"/>
                    </a:cubicBezTo>
                    <a:cubicBezTo>
                      <a:pt x="39" y="53"/>
                      <a:pt x="35" y="58"/>
                      <a:pt x="31" y="62"/>
                    </a:cubicBezTo>
                    <a:lnTo>
                      <a:pt x="61" y="90"/>
                    </a:lnTo>
                    <a:cubicBezTo>
                      <a:pt x="55" y="98"/>
                      <a:pt x="51" y="106"/>
                      <a:pt x="48" y="114"/>
                    </a:cubicBezTo>
                    <a:lnTo>
                      <a:pt x="8" y="104"/>
                    </a:lnTo>
                    <a:cubicBezTo>
                      <a:pt x="4" y="116"/>
                      <a:pt x="1" y="127"/>
                      <a:pt x="0" y="139"/>
                    </a:cubicBezTo>
                    <a:lnTo>
                      <a:pt x="39" y="149"/>
                    </a:lnTo>
                    <a:cubicBezTo>
                      <a:pt x="38" y="158"/>
                      <a:pt x="39" y="167"/>
                      <a:pt x="40" y="176"/>
                    </a:cubicBezTo>
                    <a:lnTo>
                      <a:pt x="1" y="187"/>
                    </a:lnTo>
                    <a:cubicBezTo>
                      <a:pt x="3" y="199"/>
                      <a:pt x="7" y="210"/>
                      <a:pt x="11" y="221"/>
                    </a:cubicBezTo>
                    <a:lnTo>
                      <a:pt x="50" y="210"/>
                    </a:lnTo>
                    <a:cubicBezTo>
                      <a:pt x="54" y="218"/>
                      <a:pt x="58" y="226"/>
                      <a:pt x="64" y="233"/>
                    </a:cubicBezTo>
                    <a:lnTo>
                      <a:pt x="36" y="262"/>
                    </a:lnTo>
                    <a:cubicBezTo>
                      <a:pt x="40" y="267"/>
                      <a:pt x="44" y="271"/>
                      <a:pt x="48" y="275"/>
                    </a:cubicBezTo>
                    <a:cubicBezTo>
                      <a:pt x="53" y="279"/>
                      <a:pt x="57" y="283"/>
                      <a:pt x="62" y="287"/>
                    </a:cubicBezTo>
                    <a:lnTo>
                      <a:pt x="90" y="258"/>
                    </a:lnTo>
                    <a:cubicBezTo>
                      <a:pt x="97" y="263"/>
                      <a:pt x="105" y="267"/>
                      <a:pt x="114" y="271"/>
                    </a:cubicBezTo>
                    <a:lnTo>
                      <a:pt x="104" y="310"/>
                    </a:lnTo>
                    <a:cubicBezTo>
                      <a:pt x="116" y="314"/>
                      <a:pt x="127" y="317"/>
                      <a:pt x="139" y="318"/>
                    </a:cubicBezTo>
                    <a:lnTo>
                      <a:pt x="148" y="279"/>
                    </a:lnTo>
                    <a:cubicBezTo>
                      <a:pt x="157" y="280"/>
                      <a:pt x="167" y="280"/>
                      <a:pt x="176" y="278"/>
                    </a:cubicBezTo>
                    <a:lnTo>
                      <a:pt x="187" y="317"/>
                    </a:lnTo>
                    <a:cubicBezTo>
                      <a:pt x="199" y="315"/>
                      <a:pt x="210" y="312"/>
                      <a:pt x="221" y="307"/>
                    </a:cubicBezTo>
                    <a:lnTo>
                      <a:pt x="210" y="268"/>
                    </a:lnTo>
                    <a:cubicBezTo>
                      <a:pt x="218" y="265"/>
                      <a:pt x="226" y="260"/>
                      <a:pt x="233" y="254"/>
                    </a:cubicBezTo>
                    <a:lnTo>
                      <a:pt x="262" y="282"/>
                    </a:lnTo>
                    <a:cubicBezTo>
                      <a:pt x="267" y="278"/>
                      <a:pt x="271" y="274"/>
                      <a:pt x="275" y="270"/>
                    </a:cubicBezTo>
                    <a:cubicBezTo>
                      <a:pt x="279" y="265"/>
                      <a:pt x="283" y="261"/>
                      <a:pt x="287" y="256"/>
                    </a:cubicBezTo>
                    <a:lnTo>
                      <a:pt x="257" y="228"/>
                    </a:lnTo>
                    <a:cubicBezTo>
                      <a:pt x="263" y="221"/>
                      <a:pt x="267" y="213"/>
                      <a:pt x="270" y="204"/>
                    </a:cubicBezTo>
                    <a:lnTo>
                      <a:pt x="310" y="214"/>
                    </a:lnTo>
                    <a:cubicBezTo>
                      <a:pt x="314" y="203"/>
                      <a:pt x="317" y="191"/>
                      <a:pt x="318" y="179"/>
                    </a:cubicBezTo>
                    <a:lnTo>
                      <a:pt x="279" y="170"/>
                    </a:lnTo>
                    <a:cubicBezTo>
                      <a:pt x="280" y="161"/>
                      <a:pt x="279" y="152"/>
                      <a:pt x="278" y="143"/>
                    </a:cubicBezTo>
                    <a:lnTo>
                      <a:pt x="317" y="131"/>
                    </a:lnTo>
                    <a:cubicBezTo>
                      <a:pt x="315" y="120"/>
                      <a:pt x="312" y="108"/>
                      <a:pt x="307" y="97"/>
                    </a:cubicBezTo>
                    <a:lnTo>
                      <a:pt x="268" y="109"/>
                    </a:lnTo>
                    <a:cubicBezTo>
                      <a:pt x="264" y="100"/>
                      <a:pt x="260" y="93"/>
                      <a:pt x="254" y="85"/>
                    </a:cubicBezTo>
                    <a:lnTo>
                      <a:pt x="282" y="56"/>
                    </a:lnTo>
                    <a:close/>
                  </a:path>
                </a:pathLst>
              </a:custGeom>
              <a:solidFill>
                <a:srgbClr val="4FAF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68" name="Freeform 58"/>
              <p:cNvSpPr>
                <a:spLocks/>
              </p:cNvSpPr>
              <p:nvPr/>
            </p:nvSpPr>
            <p:spPr bwMode="auto">
              <a:xfrm>
                <a:off x="3695029" y="2740025"/>
                <a:ext cx="260350" cy="261937"/>
              </a:xfrm>
              <a:custGeom>
                <a:avLst/>
                <a:gdLst>
                  <a:gd name="T0" fmla="*/ 318 w 320"/>
                  <a:gd name="T1" fmla="*/ 189 h 321"/>
                  <a:gd name="T2" fmla="*/ 318 w 320"/>
                  <a:gd name="T3" fmla="*/ 189 h 321"/>
                  <a:gd name="T4" fmla="*/ 320 w 320"/>
                  <a:gd name="T5" fmla="*/ 171 h 321"/>
                  <a:gd name="T6" fmla="*/ 320 w 320"/>
                  <a:gd name="T7" fmla="*/ 153 h 321"/>
                  <a:gd name="T8" fmla="*/ 280 w 320"/>
                  <a:gd name="T9" fmla="*/ 151 h 321"/>
                  <a:gd name="T10" fmla="*/ 275 w 320"/>
                  <a:gd name="T11" fmla="*/ 124 h 321"/>
                  <a:gd name="T12" fmla="*/ 311 w 320"/>
                  <a:gd name="T13" fmla="*/ 106 h 321"/>
                  <a:gd name="T14" fmla="*/ 295 w 320"/>
                  <a:gd name="T15" fmla="*/ 74 h 321"/>
                  <a:gd name="T16" fmla="*/ 259 w 320"/>
                  <a:gd name="T17" fmla="*/ 92 h 321"/>
                  <a:gd name="T18" fmla="*/ 241 w 320"/>
                  <a:gd name="T19" fmla="*/ 72 h 321"/>
                  <a:gd name="T20" fmla="*/ 264 w 320"/>
                  <a:gd name="T21" fmla="*/ 38 h 321"/>
                  <a:gd name="T22" fmla="*/ 234 w 320"/>
                  <a:gd name="T23" fmla="*/ 18 h 321"/>
                  <a:gd name="T24" fmla="*/ 211 w 320"/>
                  <a:gd name="T25" fmla="*/ 52 h 321"/>
                  <a:gd name="T26" fmla="*/ 186 w 320"/>
                  <a:gd name="T27" fmla="*/ 43 h 321"/>
                  <a:gd name="T28" fmla="*/ 188 w 320"/>
                  <a:gd name="T29" fmla="*/ 3 h 321"/>
                  <a:gd name="T30" fmla="*/ 171 w 320"/>
                  <a:gd name="T31" fmla="*/ 1 h 321"/>
                  <a:gd name="T32" fmla="*/ 153 w 320"/>
                  <a:gd name="T33" fmla="*/ 0 h 321"/>
                  <a:gd name="T34" fmla="*/ 150 w 320"/>
                  <a:gd name="T35" fmla="*/ 41 h 321"/>
                  <a:gd name="T36" fmla="*/ 124 w 320"/>
                  <a:gd name="T37" fmla="*/ 46 h 321"/>
                  <a:gd name="T38" fmla="*/ 106 w 320"/>
                  <a:gd name="T39" fmla="*/ 10 h 321"/>
                  <a:gd name="T40" fmla="*/ 74 w 320"/>
                  <a:gd name="T41" fmla="*/ 25 h 321"/>
                  <a:gd name="T42" fmla="*/ 92 w 320"/>
                  <a:gd name="T43" fmla="*/ 62 h 321"/>
                  <a:gd name="T44" fmla="*/ 71 w 320"/>
                  <a:gd name="T45" fmla="*/ 80 h 321"/>
                  <a:gd name="T46" fmla="*/ 38 w 320"/>
                  <a:gd name="T47" fmla="*/ 57 h 321"/>
                  <a:gd name="T48" fmla="*/ 18 w 320"/>
                  <a:gd name="T49" fmla="*/ 87 h 321"/>
                  <a:gd name="T50" fmla="*/ 51 w 320"/>
                  <a:gd name="T51" fmla="*/ 109 h 321"/>
                  <a:gd name="T52" fmla="*/ 43 w 320"/>
                  <a:gd name="T53" fmla="*/ 135 h 321"/>
                  <a:gd name="T54" fmla="*/ 2 w 320"/>
                  <a:gd name="T55" fmla="*/ 132 h 321"/>
                  <a:gd name="T56" fmla="*/ 0 w 320"/>
                  <a:gd name="T57" fmla="*/ 150 h 321"/>
                  <a:gd name="T58" fmla="*/ 0 w 320"/>
                  <a:gd name="T59" fmla="*/ 168 h 321"/>
                  <a:gd name="T60" fmla="*/ 40 w 320"/>
                  <a:gd name="T61" fmla="*/ 170 h 321"/>
                  <a:gd name="T62" fmla="*/ 45 w 320"/>
                  <a:gd name="T63" fmla="*/ 197 h 321"/>
                  <a:gd name="T64" fmla="*/ 9 w 320"/>
                  <a:gd name="T65" fmla="*/ 215 h 321"/>
                  <a:gd name="T66" fmla="*/ 25 w 320"/>
                  <a:gd name="T67" fmla="*/ 247 h 321"/>
                  <a:gd name="T68" fmla="*/ 61 w 320"/>
                  <a:gd name="T69" fmla="*/ 229 h 321"/>
                  <a:gd name="T70" fmla="*/ 79 w 320"/>
                  <a:gd name="T71" fmla="*/ 249 h 321"/>
                  <a:gd name="T72" fmla="*/ 56 w 320"/>
                  <a:gd name="T73" fmla="*/ 283 h 321"/>
                  <a:gd name="T74" fmla="*/ 86 w 320"/>
                  <a:gd name="T75" fmla="*/ 303 h 321"/>
                  <a:gd name="T76" fmla="*/ 109 w 320"/>
                  <a:gd name="T77" fmla="*/ 269 h 321"/>
                  <a:gd name="T78" fmla="*/ 134 w 320"/>
                  <a:gd name="T79" fmla="*/ 278 h 321"/>
                  <a:gd name="T80" fmla="*/ 132 w 320"/>
                  <a:gd name="T81" fmla="*/ 318 h 321"/>
                  <a:gd name="T82" fmla="*/ 149 w 320"/>
                  <a:gd name="T83" fmla="*/ 320 h 321"/>
                  <a:gd name="T84" fmla="*/ 167 w 320"/>
                  <a:gd name="T85" fmla="*/ 321 h 321"/>
                  <a:gd name="T86" fmla="*/ 170 w 320"/>
                  <a:gd name="T87" fmla="*/ 280 h 321"/>
                  <a:gd name="T88" fmla="*/ 196 w 320"/>
                  <a:gd name="T89" fmla="*/ 275 h 321"/>
                  <a:gd name="T90" fmla="*/ 214 w 320"/>
                  <a:gd name="T91" fmla="*/ 311 h 321"/>
                  <a:gd name="T92" fmla="*/ 246 w 320"/>
                  <a:gd name="T93" fmla="*/ 296 h 321"/>
                  <a:gd name="T94" fmla="*/ 228 w 320"/>
                  <a:gd name="T95" fmla="*/ 259 h 321"/>
                  <a:gd name="T96" fmla="*/ 249 w 320"/>
                  <a:gd name="T97" fmla="*/ 242 h 321"/>
                  <a:gd name="T98" fmla="*/ 282 w 320"/>
                  <a:gd name="T99" fmla="*/ 264 h 321"/>
                  <a:gd name="T100" fmla="*/ 302 w 320"/>
                  <a:gd name="T101" fmla="*/ 235 h 321"/>
                  <a:gd name="T102" fmla="*/ 269 w 320"/>
                  <a:gd name="T103" fmla="*/ 212 h 321"/>
                  <a:gd name="T104" fmla="*/ 277 w 320"/>
                  <a:gd name="T105" fmla="*/ 186 h 321"/>
                  <a:gd name="T106" fmla="*/ 318 w 320"/>
                  <a:gd name="T107" fmla="*/ 189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0" h="321">
                    <a:moveTo>
                      <a:pt x="318" y="189"/>
                    </a:moveTo>
                    <a:lnTo>
                      <a:pt x="318" y="189"/>
                    </a:lnTo>
                    <a:cubicBezTo>
                      <a:pt x="319" y="183"/>
                      <a:pt x="320" y="177"/>
                      <a:pt x="320" y="171"/>
                    </a:cubicBezTo>
                    <a:cubicBezTo>
                      <a:pt x="320" y="165"/>
                      <a:pt x="320" y="159"/>
                      <a:pt x="320" y="153"/>
                    </a:cubicBezTo>
                    <a:lnTo>
                      <a:pt x="280" y="151"/>
                    </a:lnTo>
                    <a:cubicBezTo>
                      <a:pt x="279" y="142"/>
                      <a:pt x="277" y="133"/>
                      <a:pt x="275" y="124"/>
                    </a:cubicBezTo>
                    <a:lnTo>
                      <a:pt x="311" y="106"/>
                    </a:lnTo>
                    <a:cubicBezTo>
                      <a:pt x="307" y="95"/>
                      <a:pt x="302" y="84"/>
                      <a:pt x="295" y="74"/>
                    </a:cubicBezTo>
                    <a:lnTo>
                      <a:pt x="259" y="92"/>
                    </a:lnTo>
                    <a:cubicBezTo>
                      <a:pt x="254" y="85"/>
                      <a:pt x="248" y="78"/>
                      <a:pt x="241" y="72"/>
                    </a:cubicBezTo>
                    <a:lnTo>
                      <a:pt x="264" y="38"/>
                    </a:lnTo>
                    <a:cubicBezTo>
                      <a:pt x="254" y="31"/>
                      <a:pt x="245" y="24"/>
                      <a:pt x="234" y="18"/>
                    </a:cubicBezTo>
                    <a:lnTo>
                      <a:pt x="211" y="52"/>
                    </a:lnTo>
                    <a:cubicBezTo>
                      <a:pt x="203" y="48"/>
                      <a:pt x="195" y="45"/>
                      <a:pt x="186" y="43"/>
                    </a:cubicBezTo>
                    <a:lnTo>
                      <a:pt x="188" y="3"/>
                    </a:lnTo>
                    <a:cubicBezTo>
                      <a:pt x="183" y="2"/>
                      <a:pt x="177" y="1"/>
                      <a:pt x="171" y="1"/>
                    </a:cubicBezTo>
                    <a:cubicBezTo>
                      <a:pt x="165" y="0"/>
                      <a:pt x="159" y="0"/>
                      <a:pt x="153" y="0"/>
                    </a:cubicBezTo>
                    <a:lnTo>
                      <a:pt x="150" y="41"/>
                    </a:lnTo>
                    <a:cubicBezTo>
                      <a:pt x="141" y="41"/>
                      <a:pt x="132" y="43"/>
                      <a:pt x="124" y="46"/>
                    </a:cubicBezTo>
                    <a:lnTo>
                      <a:pt x="106" y="10"/>
                    </a:lnTo>
                    <a:cubicBezTo>
                      <a:pt x="94" y="14"/>
                      <a:pt x="84" y="19"/>
                      <a:pt x="74" y="25"/>
                    </a:cubicBezTo>
                    <a:lnTo>
                      <a:pt x="92" y="62"/>
                    </a:lnTo>
                    <a:cubicBezTo>
                      <a:pt x="84" y="67"/>
                      <a:pt x="77" y="73"/>
                      <a:pt x="71" y="80"/>
                    </a:cubicBezTo>
                    <a:lnTo>
                      <a:pt x="38" y="57"/>
                    </a:lnTo>
                    <a:cubicBezTo>
                      <a:pt x="30" y="66"/>
                      <a:pt x="23" y="76"/>
                      <a:pt x="18" y="87"/>
                    </a:cubicBezTo>
                    <a:lnTo>
                      <a:pt x="51" y="109"/>
                    </a:lnTo>
                    <a:cubicBezTo>
                      <a:pt x="47" y="117"/>
                      <a:pt x="44" y="126"/>
                      <a:pt x="43" y="135"/>
                    </a:cubicBezTo>
                    <a:lnTo>
                      <a:pt x="2" y="132"/>
                    </a:lnTo>
                    <a:cubicBezTo>
                      <a:pt x="1" y="138"/>
                      <a:pt x="0" y="144"/>
                      <a:pt x="0" y="150"/>
                    </a:cubicBezTo>
                    <a:cubicBezTo>
                      <a:pt x="0" y="156"/>
                      <a:pt x="0" y="162"/>
                      <a:pt x="0" y="168"/>
                    </a:cubicBezTo>
                    <a:lnTo>
                      <a:pt x="40" y="170"/>
                    </a:lnTo>
                    <a:cubicBezTo>
                      <a:pt x="41" y="180"/>
                      <a:pt x="43" y="188"/>
                      <a:pt x="45" y="197"/>
                    </a:cubicBezTo>
                    <a:lnTo>
                      <a:pt x="9" y="215"/>
                    </a:lnTo>
                    <a:cubicBezTo>
                      <a:pt x="13" y="226"/>
                      <a:pt x="18" y="237"/>
                      <a:pt x="25" y="247"/>
                    </a:cubicBezTo>
                    <a:lnTo>
                      <a:pt x="61" y="229"/>
                    </a:lnTo>
                    <a:cubicBezTo>
                      <a:pt x="66" y="236"/>
                      <a:pt x="72" y="243"/>
                      <a:pt x="79" y="249"/>
                    </a:cubicBezTo>
                    <a:lnTo>
                      <a:pt x="56" y="283"/>
                    </a:lnTo>
                    <a:cubicBezTo>
                      <a:pt x="65" y="291"/>
                      <a:pt x="75" y="297"/>
                      <a:pt x="86" y="303"/>
                    </a:cubicBezTo>
                    <a:lnTo>
                      <a:pt x="109" y="269"/>
                    </a:lnTo>
                    <a:cubicBezTo>
                      <a:pt x="117" y="273"/>
                      <a:pt x="125" y="276"/>
                      <a:pt x="134" y="278"/>
                    </a:cubicBezTo>
                    <a:lnTo>
                      <a:pt x="132" y="318"/>
                    </a:lnTo>
                    <a:cubicBezTo>
                      <a:pt x="137" y="319"/>
                      <a:pt x="143" y="320"/>
                      <a:pt x="149" y="320"/>
                    </a:cubicBezTo>
                    <a:cubicBezTo>
                      <a:pt x="155" y="321"/>
                      <a:pt x="161" y="321"/>
                      <a:pt x="167" y="321"/>
                    </a:cubicBezTo>
                    <a:lnTo>
                      <a:pt x="170" y="280"/>
                    </a:lnTo>
                    <a:cubicBezTo>
                      <a:pt x="179" y="280"/>
                      <a:pt x="188" y="278"/>
                      <a:pt x="196" y="275"/>
                    </a:cubicBezTo>
                    <a:lnTo>
                      <a:pt x="214" y="311"/>
                    </a:lnTo>
                    <a:cubicBezTo>
                      <a:pt x="225" y="307"/>
                      <a:pt x="236" y="302"/>
                      <a:pt x="246" y="296"/>
                    </a:cubicBezTo>
                    <a:lnTo>
                      <a:pt x="228" y="259"/>
                    </a:lnTo>
                    <a:cubicBezTo>
                      <a:pt x="236" y="254"/>
                      <a:pt x="243" y="248"/>
                      <a:pt x="249" y="242"/>
                    </a:cubicBezTo>
                    <a:lnTo>
                      <a:pt x="282" y="264"/>
                    </a:lnTo>
                    <a:cubicBezTo>
                      <a:pt x="290" y="255"/>
                      <a:pt x="297" y="245"/>
                      <a:pt x="302" y="235"/>
                    </a:cubicBezTo>
                    <a:lnTo>
                      <a:pt x="269" y="212"/>
                    </a:lnTo>
                    <a:cubicBezTo>
                      <a:pt x="273" y="204"/>
                      <a:pt x="275" y="195"/>
                      <a:pt x="277" y="186"/>
                    </a:cubicBezTo>
                    <a:lnTo>
                      <a:pt x="318" y="189"/>
                    </a:lnTo>
                    <a:close/>
                  </a:path>
                </a:pathLst>
              </a:custGeom>
              <a:solidFill>
                <a:srgbClr val="4FAF4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101" name="Freeform 91"/>
              <p:cNvSpPr>
                <a:spLocks/>
              </p:cNvSpPr>
              <p:nvPr/>
            </p:nvSpPr>
            <p:spPr bwMode="auto">
              <a:xfrm>
                <a:off x="3650579" y="3033713"/>
                <a:ext cx="96838" cy="96837"/>
              </a:xfrm>
              <a:custGeom>
                <a:avLst/>
                <a:gdLst>
                  <a:gd name="T0" fmla="*/ 118 w 118"/>
                  <a:gd name="T1" fmla="*/ 59 h 118"/>
                  <a:gd name="T2" fmla="*/ 118 w 118"/>
                  <a:gd name="T3" fmla="*/ 59 h 118"/>
                  <a:gd name="T4" fmla="*/ 59 w 118"/>
                  <a:gd name="T5" fmla="*/ 118 h 118"/>
                  <a:gd name="T6" fmla="*/ 0 w 118"/>
                  <a:gd name="T7" fmla="*/ 59 h 118"/>
                  <a:gd name="T8" fmla="*/ 59 w 118"/>
                  <a:gd name="T9" fmla="*/ 0 h 118"/>
                  <a:gd name="T10" fmla="*/ 118 w 118"/>
                  <a:gd name="T11" fmla="*/ 5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18">
                    <a:moveTo>
                      <a:pt x="118" y="59"/>
                    </a:moveTo>
                    <a:lnTo>
                      <a:pt x="118" y="59"/>
                    </a:lnTo>
                    <a:cubicBezTo>
                      <a:pt x="118" y="91"/>
                      <a:pt x="91" y="118"/>
                      <a:pt x="59" y="118"/>
                    </a:cubicBezTo>
                    <a:cubicBezTo>
                      <a:pt x="26" y="118"/>
                      <a:pt x="0" y="91"/>
                      <a:pt x="0" y="59"/>
                    </a:cubicBezTo>
                    <a:cubicBezTo>
                      <a:pt x="0" y="26"/>
                      <a:pt x="26" y="0"/>
                      <a:pt x="59" y="0"/>
                    </a:cubicBezTo>
                    <a:cubicBezTo>
                      <a:pt x="91" y="0"/>
                      <a:pt x="118" y="26"/>
                      <a:pt x="118" y="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102" name="Freeform 92"/>
              <p:cNvSpPr>
                <a:spLocks/>
              </p:cNvSpPr>
              <p:nvPr/>
            </p:nvSpPr>
            <p:spPr bwMode="auto">
              <a:xfrm>
                <a:off x="3777579" y="2822575"/>
                <a:ext cx="96838" cy="96837"/>
              </a:xfrm>
              <a:custGeom>
                <a:avLst/>
                <a:gdLst>
                  <a:gd name="T0" fmla="*/ 118 w 118"/>
                  <a:gd name="T1" fmla="*/ 59 h 118"/>
                  <a:gd name="T2" fmla="*/ 118 w 118"/>
                  <a:gd name="T3" fmla="*/ 59 h 118"/>
                  <a:gd name="T4" fmla="*/ 59 w 118"/>
                  <a:gd name="T5" fmla="*/ 118 h 118"/>
                  <a:gd name="T6" fmla="*/ 0 w 118"/>
                  <a:gd name="T7" fmla="*/ 59 h 118"/>
                  <a:gd name="T8" fmla="*/ 59 w 118"/>
                  <a:gd name="T9" fmla="*/ 0 h 118"/>
                  <a:gd name="T10" fmla="*/ 118 w 118"/>
                  <a:gd name="T11" fmla="*/ 5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18">
                    <a:moveTo>
                      <a:pt x="118" y="59"/>
                    </a:moveTo>
                    <a:lnTo>
                      <a:pt x="118" y="59"/>
                    </a:lnTo>
                    <a:cubicBezTo>
                      <a:pt x="118" y="91"/>
                      <a:pt x="92" y="118"/>
                      <a:pt x="59" y="118"/>
                    </a:cubicBezTo>
                    <a:cubicBezTo>
                      <a:pt x="26" y="118"/>
                      <a:pt x="0" y="91"/>
                      <a:pt x="0" y="59"/>
                    </a:cubicBezTo>
                    <a:cubicBezTo>
                      <a:pt x="0" y="26"/>
                      <a:pt x="26" y="0"/>
                      <a:pt x="59" y="0"/>
                    </a:cubicBezTo>
                    <a:cubicBezTo>
                      <a:pt x="92" y="0"/>
                      <a:pt x="118" y="26"/>
                      <a:pt x="118" y="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527504" y="3548517"/>
              <a:ext cx="6543601" cy="2080591"/>
              <a:chOff x="2527504" y="3148609"/>
              <a:chExt cx="6543601" cy="2740025"/>
            </a:xfrm>
          </p:grpSpPr>
          <p:sp>
            <p:nvSpPr>
              <p:cNvPr id="64" name="Freeform 54"/>
              <p:cNvSpPr>
                <a:spLocks/>
              </p:cNvSpPr>
              <p:nvPr/>
            </p:nvSpPr>
            <p:spPr bwMode="auto">
              <a:xfrm>
                <a:off x="2527504" y="3148609"/>
                <a:ext cx="722313" cy="291653"/>
              </a:xfrm>
              <a:custGeom>
                <a:avLst/>
                <a:gdLst>
                  <a:gd name="T0" fmla="*/ 0 w 885"/>
                  <a:gd name="T1" fmla="*/ 0 h 459"/>
                  <a:gd name="T2" fmla="*/ 0 w 885"/>
                  <a:gd name="T3" fmla="*/ 0 h 459"/>
                  <a:gd name="T4" fmla="*/ 885 w 885"/>
                  <a:gd name="T5" fmla="*/ 459 h 459"/>
                  <a:gd name="T6" fmla="*/ 885 w 885"/>
                  <a:gd name="T7" fmla="*/ 0 h 459"/>
                  <a:gd name="T8" fmla="*/ 0 w 885"/>
                  <a:gd name="T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5" h="459">
                    <a:moveTo>
                      <a:pt x="0" y="0"/>
                    </a:moveTo>
                    <a:lnTo>
                      <a:pt x="0" y="0"/>
                    </a:lnTo>
                    <a:lnTo>
                      <a:pt x="885" y="459"/>
                    </a:lnTo>
                    <a:lnTo>
                      <a:pt x="8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3249817" y="3148609"/>
                <a:ext cx="341313" cy="435669"/>
              </a:xfrm>
              <a:custGeom>
                <a:avLst/>
                <a:gdLst>
                  <a:gd name="T0" fmla="*/ 0 w 419"/>
                  <a:gd name="T1" fmla="*/ 0 h 677"/>
                  <a:gd name="T2" fmla="*/ 0 w 419"/>
                  <a:gd name="T3" fmla="*/ 0 h 677"/>
                  <a:gd name="T4" fmla="*/ 0 w 419"/>
                  <a:gd name="T5" fmla="*/ 459 h 677"/>
                  <a:gd name="T6" fmla="*/ 419 w 419"/>
                  <a:gd name="T7" fmla="*/ 677 h 677"/>
                  <a:gd name="T8" fmla="*/ 419 w 419"/>
                  <a:gd name="T9" fmla="*/ 0 h 677"/>
                  <a:gd name="T10" fmla="*/ 0 w 419"/>
                  <a:gd name="T11" fmla="*/ 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9" h="677">
                    <a:moveTo>
                      <a:pt x="0" y="0"/>
                    </a:moveTo>
                    <a:lnTo>
                      <a:pt x="0" y="0"/>
                    </a:lnTo>
                    <a:lnTo>
                      <a:pt x="0" y="459"/>
                    </a:lnTo>
                    <a:lnTo>
                      <a:pt x="419" y="677"/>
                    </a:lnTo>
                    <a:lnTo>
                      <a:pt x="4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3598497" y="3152230"/>
                <a:ext cx="5472608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3633929" y="3602566"/>
                <a:ext cx="5437176" cy="2286068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9071105" y="3199078"/>
                <a:ext cx="0" cy="2689556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Connector 137"/>
            <p:cNvCxnSpPr/>
            <p:nvPr/>
          </p:nvCxnSpPr>
          <p:spPr>
            <a:xfrm>
              <a:off x="3591130" y="3372870"/>
              <a:ext cx="392661" cy="0"/>
            </a:xfrm>
            <a:prstGeom prst="line">
              <a:avLst/>
            </a:prstGeom>
            <a:ln w="44450" cap="rnd">
              <a:solidFill>
                <a:schemeClr val="accent4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785007" y="3375280"/>
              <a:ext cx="392661" cy="0"/>
            </a:xfrm>
            <a:prstGeom prst="line">
              <a:avLst/>
            </a:prstGeom>
            <a:ln w="44450" cap="rnd">
              <a:solidFill>
                <a:schemeClr val="accent4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kstin paikkamerkki 14">
              <a:extLst>
                <a:ext uri="{FF2B5EF4-FFF2-40B4-BE49-F238E27FC236}">
                  <a16:creationId xmlns:a16="http://schemas.microsoft.com/office/drawing/2014/main" id="{7BC8A0A2-094C-40FD-A273-702273D45A8A}"/>
                </a:ext>
              </a:extLst>
            </p:cNvPr>
            <p:cNvSpPr txBox="1">
              <a:spLocks/>
            </p:cNvSpPr>
            <p:nvPr/>
          </p:nvSpPr>
          <p:spPr>
            <a:xfrm>
              <a:off x="2641203" y="4221088"/>
              <a:ext cx="644109" cy="1008112"/>
            </a:xfrm>
            <a:prstGeom prst="rect">
              <a:avLst/>
            </a:prstGeom>
          </p:spPr>
          <p:txBody>
            <a:bodyPr vert="horz" wrap="square" lIns="0" tIns="0" rIns="0" bIns="18000" rtlCol="0" anchor="t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Tx/>
                <a:buNone/>
                <a:defRPr sz="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6450" indent="-26670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1563" indent="-265113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6200" indent="-274638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12900" indent="-2667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>
                  <a:solidFill>
                    <a:srgbClr val="242527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fontAlgn="auto">
                <a:lnSpc>
                  <a:spcPct val="100000"/>
                </a:lnSpc>
                <a:buClr>
                  <a:srgbClr val="50B948"/>
                </a:buClr>
                <a:buSzTx/>
                <a:tabLst/>
                <a:defRPr/>
              </a:pPr>
              <a:r>
                <a:rPr lang="fi-FI" sz="32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4</a:t>
              </a:r>
              <a:r>
                <a:rPr lang="fi-FI" sz="28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%</a:t>
              </a:r>
            </a:p>
            <a:p>
              <a:pPr lvl="0">
                <a:buClr>
                  <a:srgbClr val="50B948"/>
                </a:buClr>
                <a:defRPr/>
              </a:pPr>
              <a:r>
                <a:rPr lang="fi-FI" sz="1400" dirty="0">
                  <a:solidFill>
                    <a:srgbClr val="4C4D4F"/>
                  </a:solidFill>
                </a:rPr>
                <a:t>Supply</a:t>
              </a:r>
              <a:br>
                <a:rPr lang="fi-FI" sz="1400" dirty="0">
                  <a:solidFill>
                    <a:srgbClr val="4C4D4F"/>
                  </a:solidFill>
                </a:rPr>
              </a:br>
              <a:r>
                <a:rPr lang="fi-FI" sz="1400" dirty="0">
                  <a:solidFill>
                    <a:srgbClr val="4C4D4F"/>
                  </a:solidFill>
                </a:rPr>
                <a:t>chain</a:t>
              </a:r>
            </a:p>
          </p:txBody>
        </p:sp>
        <p:sp>
          <p:nvSpPr>
            <p:cNvPr id="141" name="Tekstin paikkamerkki 14">
              <a:extLst>
                <a:ext uri="{FF2B5EF4-FFF2-40B4-BE49-F238E27FC236}">
                  <a16:creationId xmlns:a16="http://schemas.microsoft.com/office/drawing/2014/main" id="{7BC8A0A2-094C-40FD-A273-702273D45A8A}"/>
                </a:ext>
              </a:extLst>
            </p:cNvPr>
            <p:cNvSpPr txBox="1">
              <a:spLocks/>
            </p:cNvSpPr>
            <p:nvPr/>
          </p:nvSpPr>
          <p:spPr>
            <a:xfrm>
              <a:off x="3289275" y="4866860"/>
              <a:ext cx="1322617" cy="762248"/>
            </a:xfrm>
            <a:prstGeom prst="rect">
              <a:avLst/>
            </a:prstGeom>
          </p:spPr>
          <p:txBody>
            <a:bodyPr vert="horz" wrap="square" lIns="0" tIns="0" rIns="0" bIns="18000" rtlCol="0" anchor="t" anchorCtr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Tx/>
                <a:buNone/>
                <a:defRPr sz="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6450" indent="-266700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1563" indent="-265113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Arial" pitchFamily="34" charset="0"/>
                <a:buChar char="–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6200" indent="-274638" algn="l" defTabSz="9144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1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12900" indent="-2667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>
                  <a:solidFill>
                    <a:srgbClr val="242527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50B948"/>
                </a:buClr>
                <a:defRPr/>
              </a:pPr>
              <a:r>
                <a:rPr lang="fi-FI" sz="32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1</a:t>
              </a:r>
              <a:r>
                <a:rPr lang="fi-FI" sz="2800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%</a:t>
              </a:r>
            </a:p>
            <a:p>
              <a:pPr lvl="0">
                <a:buClr>
                  <a:srgbClr val="50B948"/>
                </a:buClr>
                <a:defRPr/>
              </a:pPr>
              <a:r>
                <a:rPr lang="fi-FI" sz="1400" dirty="0">
                  <a:solidFill>
                    <a:srgbClr val="4C4D4F"/>
                  </a:solidFill>
                </a:rPr>
                <a:t>Own operations</a:t>
              </a:r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2929235" y="3645024"/>
              <a:ext cx="0" cy="488001"/>
            </a:xfrm>
            <a:prstGeom prst="line">
              <a:avLst/>
            </a:prstGeom>
            <a:ln w="635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424147" y="3797424"/>
              <a:ext cx="0" cy="943118"/>
            </a:xfrm>
            <a:prstGeom prst="line">
              <a:avLst/>
            </a:prstGeom>
            <a:ln w="635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Arc 148"/>
            <p:cNvSpPr/>
            <p:nvPr/>
          </p:nvSpPr>
          <p:spPr>
            <a:xfrm>
              <a:off x="9409955" y="3055108"/>
              <a:ext cx="720080" cy="720080"/>
            </a:xfrm>
            <a:prstGeom prst="arc">
              <a:avLst>
                <a:gd name="adj1" fmla="val 16200000"/>
                <a:gd name="adj2" fmla="val 14237339"/>
              </a:avLst>
            </a:prstGeom>
            <a:ln w="44450" cap="rnd">
              <a:solidFill>
                <a:schemeClr val="accent5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F16E9-5610-4FF2-8716-FFEAEB45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Sustainability equity story 2025</a:t>
            </a:r>
            <a:endParaRPr lang="en-US" dirty="0"/>
          </a:p>
        </p:txBody>
      </p:sp>
      <p:sp>
        <p:nvSpPr>
          <p:cNvPr id="66" name="Rectangle: Diagonal Corners Rounded 65">
            <a:extLst>
              <a:ext uri="{FF2B5EF4-FFF2-40B4-BE49-F238E27FC236}">
                <a16:creationId xmlns:a16="http://schemas.microsoft.com/office/drawing/2014/main" id="{489B639D-985C-4740-85D2-A77B36FFDBC1}"/>
              </a:ext>
            </a:extLst>
          </p:cNvPr>
          <p:cNvSpPr/>
          <p:nvPr/>
        </p:nvSpPr>
        <p:spPr>
          <a:xfrm>
            <a:off x="9289411" y="705529"/>
            <a:ext cx="2424751" cy="1139292"/>
          </a:xfrm>
          <a:prstGeom prst="round2Diag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400" dirty="0">
                <a:solidFill>
                  <a:schemeClr val="bg1"/>
                </a:solidFill>
              </a:rPr>
              <a:t>Learn more about Valmet´s value creation: </a:t>
            </a:r>
          </a:p>
          <a:p>
            <a:r>
              <a:rPr lang="fi-FI" sz="1300" i="1" dirty="0">
                <a:solidFill>
                  <a:schemeClr val="bg1"/>
                </a:solidFill>
                <a:hlinkClick r:id="rId3"/>
              </a:rPr>
              <a:t>https://www.youtube.com/watch?v=SsntF7P5Avs&amp;t</a:t>
            </a:r>
            <a:endParaRPr lang="fi-FI" sz="13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heme/theme1.xml><?xml version="1.0" encoding="utf-8"?>
<a:theme xmlns:a="http://schemas.openxmlformats.org/drawingml/2006/main" name="Valmet wide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_sample.potx" id="{92FE274B-C703-4478-9B3D-C7DFD1856FF4}" vid="{553F045A-BD2D-41A5-B154-A1A7E6678F89}"/>
    </a:ext>
  </a:extLst>
</a:theme>
</file>

<file path=ppt/theme/theme2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13919</TotalTime>
  <Words>3625</Words>
  <Application>Microsoft Office PowerPoint</Application>
  <PresentationFormat>Custom</PresentationFormat>
  <Paragraphs>575</Paragraphs>
  <Slides>31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Trebuchet MS</vt:lpstr>
      <vt:lpstr>Wingdings</vt:lpstr>
      <vt:lpstr>Valmet wide</vt:lpstr>
      <vt:lpstr>Valmet – Converting renewable resources into sustainable results  Sustainability equity story   February 2025</vt:lpstr>
      <vt:lpstr>Agenda</vt:lpstr>
      <vt:lpstr>Valmet today</vt:lpstr>
      <vt:lpstr>Valmet has unique offering and strong market shares in the growing market of converting renewables</vt:lpstr>
      <vt:lpstr>Valmet’s Way Forward</vt:lpstr>
      <vt:lpstr>Sustainability highlights from investor perspective</vt:lpstr>
      <vt:lpstr>Valmet’s business is supported by several favorable global sustainability trends</vt:lpstr>
      <vt:lpstr>Sustainability Agenda  </vt:lpstr>
      <vt:lpstr>The main environmental impacts of Valmet’s products  are caused when they are used</vt:lpstr>
      <vt:lpstr>Valmet’s Climate Program: Forward to a carbon neutral future</vt:lpstr>
      <vt:lpstr>PowerPoint Presentation</vt:lpstr>
      <vt:lpstr>Acknowledged leader in sustainability</vt:lpstr>
      <vt:lpstr>Valmet’s R&amp;D addresses global megatrends</vt:lpstr>
      <vt:lpstr>Valmet’s R&amp;D is aiming to address global megatrends</vt:lpstr>
      <vt:lpstr>Case examples</vt:lpstr>
      <vt:lpstr>Driving development of resource-efficient tissue production</vt:lpstr>
      <vt:lpstr>Future growth possibilities from new sustainable innovations</vt:lpstr>
      <vt:lpstr>Summary</vt:lpstr>
      <vt:lpstr>Summary</vt:lpstr>
      <vt:lpstr>PowerPoint Presentation</vt:lpstr>
      <vt:lpstr>Appendix</vt:lpstr>
      <vt:lpstr>Sustainability key figures</vt:lpstr>
      <vt:lpstr>Valmet enables circular bioeconomy</vt:lpstr>
      <vt:lpstr>Research and development costs </vt:lpstr>
      <vt:lpstr>Income tax expenses paid</vt:lpstr>
      <vt:lpstr>Board of Directors</vt:lpstr>
      <vt:lpstr>Executive Team</vt:lpstr>
      <vt:lpstr>Remuneration of the President and CEO</vt:lpstr>
      <vt:lpstr>Remuneration of the Executive Team</vt:lpstr>
      <vt:lpstr>The Performance Share Plan for CEO and Executive Team members</vt:lpstr>
      <vt:lpstr>PowerPoint Presentation</vt:lpstr>
    </vt:vector>
  </TitlesOfParts>
  <Company>Valmet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Valmet - Sustainability equity story</dc:title>
  <dc:subject>widescreen</dc:subject>
  <dc:creator>Pekka Rouhiainen</dc:creator>
  <dc:description>updated 2/2019</dc:description>
  <cp:lastModifiedBy>Tuuli Oja</cp:lastModifiedBy>
  <cp:revision>236</cp:revision>
  <dcterms:created xsi:type="dcterms:W3CDTF">2021-09-23T11:32:40Z</dcterms:created>
  <dcterms:modified xsi:type="dcterms:W3CDTF">2025-02-26T10:49:54Z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almetConfidentiality">
    <vt:lpwstr>PUBLIC</vt:lpwstr>
  </property>
</Properties>
</file>